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9" r:id="rId3"/>
    <p:sldId id="292" r:id="rId4"/>
    <p:sldId id="294" r:id="rId5"/>
    <p:sldId id="295" r:id="rId6"/>
    <p:sldId id="307" r:id="rId7"/>
    <p:sldId id="299" r:id="rId8"/>
    <p:sldId id="301" r:id="rId9"/>
    <p:sldId id="302" r:id="rId10"/>
    <p:sldId id="266" r:id="rId11"/>
    <p:sldId id="276" r:id="rId12"/>
    <p:sldId id="274" r:id="rId13"/>
    <p:sldId id="278" r:id="rId14"/>
    <p:sldId id="288" r:id="rId15"/>
    <p:sldId id="287" r:id="rId16"/>
    <p:sldId id="281" r:id="rId17"/>
    <p:sldId id="282" r:id="rId18"/>
    <p:sldId id="291" r:id="rId19"/>
    <p:sldId id="284" r:id="rId20"/>
    <p:sldId id="285" r:id="rId21"/>
    <p:sldId id="303" r:id="rId22"/>
    <p:sldId id="304" r:id="rId23"/>
    <p:sldId id="305" r:id="rId24"/>
    <p:sldId id="306" r:id="rId25"/>
    <p:sldId id="259" r:id="rId26"/>
    <p:sldId id="262" r:id="rId27"/>
    <p:sldId id="256" r:id="rId28"/>
    <p:sldId id="267" r:id="rId29"/>
    <p:sldId id="271" r:id="rId30"/>
    <p:sldId id="272" r:id="rId31"/>
    <p:sldId id="27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0066"/>
    <a:srgbClr val="996633"/>
    <a:srgbClr val="FF5050"/>
    <a:srgbClr val="FF9900"/>
    <a:srgbClr val="00FF99"/>
    <a:srgbClr val="EAAD00"/>
    <a:srgbClr val="FF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2" autoAdjust="0"/>
    <p:restoredTop sz="94660"/>
  </p:normalViewPr>
  <p:slideViewPr>
    <p:cSldViewPr snapToGrid="0">
      <p:cViewPr varScale="1">
        <p:scale>
          <a:sx n="73" d="100"/>
          <a:sy n="73" d="100"/>
        </p:scale>
        <p:origin x="4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comparison%202022%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comparison%202022%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a:latin typeface="Arial" panose="020B0604020202020204" pitchFamily="34" charset="0"/>
                <a:cs typeface="Arial" panose="020B0604020202020204" pitchFamily="34" charset="0"/>
              </a:rPr>
              <a:t>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'[comparison 2022 2021.xlsx]Sheet2'!$A$2:$A$4</c:f>
              <c:strCache>
                <c:ptCount val="3"/>
                <c:pt idx="0">
                  <c:v>Plex</c:v>
                </c:pt>
                <c:pt idx="1">
                  <c:v>Shanghai Police</c:v>
                </c:pt>
                <c:pt idx="2">
                  <c:v>CDEK</c:v>
                </c:pt>
              </c:strCache>
            </c:strRef>
          </c:cat>
          <c:val>
            <c:numRef>
              <c:f>'[comparison 2022 2021.xlsx]Sheet2'!$B$2:$B$4</c:f>
              <c:numCache>
                <c:formatCode>#,##0</c:formatCode>
                <c:ptCount val="3"/>
                <c:pt idx="0">
                  <c:v>15000000</c:v>
                </c:pt>
                <c:pt idx="1">
                  <c:v>500000000</c:v>
                </c:pt>
                <c:pt idx="2">
                  <c:v>18218203</c:v>
                </c:pt>
              </c:numCache>
            </c:numRef>
          </c:val>
          <c:extLst>
            <c:ext xmlns:c16="http://schemas.microsoft.com/office/drawing/2014/chart" uri="{C3380CC4-5D6E-409C-BE32-E72D297353CC}">
              <c16:uniqueId val="{00000000-0EDE-47B6-906A-A6C37BC8ECDD}"/>
            </c:ext>
          </c:extLst>
        </c:ser>
        <c:dLbls>
          <c:showLegendKey val="0"/>
          <c:showVal val="0"/>
          <c:showCatName val="0"/>
          <c:showSerName val="0"/>
          <c:showPercent val="0"/>
          <c:showBubbleSize val="0"/>
        </c:dLbls>
        <c:gapWidth val="219"/>
        <c:overlap val="-27"/>
        <c:axId val="468752544"/>
        <c:axId val="366604592"/>
      </c:barChart>
      <c:catAx>
        <c:axId val="46875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66604592"/>
        <c:crosses val="autoZero"/>
        <c:auto val="1"/>
        <c:lblAlgn val="ctr"/>
        <c:lblOffset val="100"/>
        <c:noMultiLvlLbl val="0"/>
      </c:catAx>
      <c:valAx>
        <c:axId val="36660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875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'[comparison 2022 2021.xlsx]Sheet2'!$A$6:$A$16</c:f>
              <c:strCache>
                <c:ptCount val="11"/>
                <c:pt idx="0">
                  <c:v>Syniverse</c:v>
                </c:pt>
                <c:pt idx="1">
                  <c:v>Epik</c:v>
                </c:pt>
                <c:pt idx="2">
                  <c:v>Thailand visitors</c:v>
                </c:pt>
                <c:pt idx="3">
                  <c:v>T-Mobile </c:v>
                </c:pt>
                <c:pt idx="4">
                  <c:v>Contact tracing data</c:v>
                </c:pt>
                <c:pt idx="5">
                  <c:v>Linkedin</c:v>
                </c:pt>
                <c:pt idx="6">
                  <c:v>Park Mobile</c:v>
                </c:pt>
                <c:pt idx="7">
                  <c:v>Ubiquiti</c:v>
                </c:pt>
                <c:pt idx="8">
                  <c:v>Experian Brazil</c:v>
                </c:pt>
                <c:pt idx="9">
                  <c:v>Star Alliance</c:v>
                </c:pt>
                <c:pt idx="10">
                  <c:v>Facebook</c:v>
                </c:pt>
              </c:strCache>
            </c:strRef>
          </c:cat>
          <c:val>
            <c:numRef>
              <c:f>'[comparison 2022 2021.xlsx]Sheet2'!$B$6:$B$16</c:f>
              <c:numCache>
                <c:formatCode>#,##0</c:formatCode>
                <c:ptCount val="11"/>
                <c:pt idx="0">
                  <c:v>500000000</c:v>
                </c:pt>
                <c:pt idx="1">
                  <c:v>15000000</c:v>
                </c:pt>
                <c:pt idx="2">
                  <c:v>100000000</c:v>
                </c:pt>
                <c:pt idx="3">
                  <c:v>76000000</c:v>
                </c:pt>
                <c:pt idx="4">
                  <c:v>38000000</c:v>
                </c:pt>
                <c:pt idx="5">
                  <c:v>700000000</c:v>
                </c:pt>
                <c:pt idx="6">
                  <c:v>21000000</c:v>
                </c:pt>
                <c:pt idx="7">
                  <c:v>16000000</c:v>
                </c:pt>
                <c:pt idx="8">
                  <c:v>220000000</c:v>
                </c:pt>
                <c:pt idx="9">
                  <c:v>16000000</c:v>
                </c:pt>
                <c:pt idx="10">
                  <c:v>533000000</c:v>
                </c:pt>
              </c:numCache>
            </c:numRef>
          </c:val>
          <c:extLst>
            <c:ext xmlns:c16="http://schemas.microsoft.com/office/drawing/2014/chart" uri="{C3380CC4-5D6E-409C-BE32-E72D297353CC}">
              <c16:uniqueId val="{00000000-20B8-4411-99EE-ADB1B7B05140}"/>
            </c:ext>
          </c:extLst>
        </c:ser>
        <c:dLbls>
          <c:showLegendKey val="0"/>
          <c:showVal val="0"/>
          <c:showCatName val="0"/>
          <c:showSerName val="0"/>
          <c:showPercent val="0"/>
          <c:showBubbleSize val="0"/>
        </c:dLbls>
        <c:gapWidth val="219"/>
        <c:overlap val="-27"/>
        <c:axId val="469191408"/>
        <c:axId val="469188976"/>
      </c:barChart>
      <c:catAx>
        <c:axId val="46919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9188976"/>
        <c:crosses val="autoZero"/>
        <c:auto val="1"/>
        <c:lblAlgn val="ctr"/>
        <c:lblOffset val="100"/>
        <c:noMultiLvlLbl val="0"/>
      </c:catAx>
      <c:valAx>
        <c:axId val="46918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9191408"/>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8A3A4-6F08-4F8A-B6BD-4B32F46E01B9}"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en-US"/>
        </a:p>
      </dgm:t>
    </dgm:pt>
    <dgm:pt modelId="{B5957EF4-F801-431C-9AA6-C4B6146335DD}">
      <dgm:prSet phldrT="[Text]" custT="1"/>
      <dgm:spPr/>
      <dgm:t>
        <a:bodyPr/>
        <a:lstStyle/>
        <a:p>
          <a:r>
            <a:rPr lang="en-US" sz="2800" b="1" dirty="0" smtClean="0">
              <a:solidFill>
                <a:srgbClr val="002060"/>
              </a:solidFill>
              <a:latin typeface="Monotype Corsiva" panose="03010101010201010101" pitchFamily="66" charset="0"/>
            </a:rPr>
            <a:t>Global rise in data privacy regulations</a:t>
          </a:r>
          <a:endParaRPr lang="en-US" sz="2800" b="1" dirty="0">
            <a:solidFill>
              <a:srgbClr val="002060"/>
            </a:solidFill>
            <a:latin typeface="Monotype Corsiva" panose="03010101010201010101" pitchFamily="66" charset="0"/>
          </a:endParaRPr>
        </a:p>
      </dgm:t>
    </dgm:pt>
    <dgm:pt modelId="{37D5F9EB-FAB2-4E80-BBA3-10D873294E98}" type="parTrans" cxnId="{25FE6B87-D275-4A93-A9B8-C39CBAC1E76F}">
      <dgm:prSet/>
      <dgm:spPr/>
      <dgm:t>
        <a:bodyPr/>
        <a:lstStyle/>
        <a:p>
          <a:endParaRPr lang="en-US"/>
        </a:p>
      </dgm:t>
    </dgm:pt>
    <dgm:pt modelId="{FBFDBD69-9FEE-4C23-AF9B-BC28EBD95772}" type="sibTrans" cxnId="{25FE6B87-D275-4A93-A9B8-C39CBAC1E76F}">
      <dgm:prSet/>
      <dgm:spPr/>
      <dgm:t>
        <a:bodyPr/>
        <a:lstStyle/>
        <a:p>
          <a:endParaRPr lang="en-US"/>
        </a:p>
      </dgm:t>
    </dgm:pt>
    <dgm:pt modelId="{08C8932F-9E92-4A28-ADEE-2EC57144D64D}">
      <dgm:prSet phldrT="[Text]" custT="1"/>
      <dgm:spPr/>
      <dgm:t>
        <a:bodyPr/>
        <a:lstStyle/>
        <a:p>
          <a:r>
            <a:rPr lang="en-US" sz="2800" b="1" dirty="0" smtClean="0">
              <a:solidFill>
                <a:srgbClr val="002060"/>
              </a:solidFill>
              <a:latin typeface="Monotype Corsiva" panose="03010101010201010101" pitchFamily="66" charset="0"/>
            </a:rPr>
            <a:t>Increase in requests and complaints of data subject</a:t>
          </a:r>
          <a:r>
            <a:rPr lang="en-US" sz="2800" dirty="0" smtClean="0">
              <a:solidFill>
                <a:srgbClr val="002060"/>
              </a:solidFill>
              <a:latin typeface="Monotype Corsiva" panose="03010101010201010101" pitchFamily="66" charset="0"/>
            </a:rPr>
            <a:t>s</a:t>
          </a:r>
          <a:endParaRPr lang="en-US" sz="2800" dirty="0">
            <a:solidFill>
              <a:srgbClr val="002060"/>
            </a:solidFill>
            <a:latin typeface="Monotype Corsiva" panose="03010101010201010101" pitchFamily="66" charset="0"/>
          </a:endParaRPr>
        </a:p>
      </dgm:t>
    </dgm:pt>
    <dgm:pt modelId="{CADE2A20-844B-4470-856C-F6E039B7E2E2}" type="parTrans" cxnId="{3CB87335-485C-4A10-B263-29A76BBB3B28}">
      <dgm:prSet/>
      <dgm:spPr/>
      <dgm:t>
        <a:bodyPr/>
        <a:lstStyle/>
        <a:p>
          <a:endParaRPr lang="en-US"/>
        </a:p>
      </dgm:t>
    </dgm:pt>
    <dgm:pt modelId="{F049711E-5C66-4FC2-BC21-C64846D78D7E}" type="sibTrans" cxnId="{3CB87335-485C-4A10-B263-29A76BBB3B28}">
      <dgm:prSet/>
      <dgm:spPr/>
      <dgm:t>
        <a:bodyPr/>
        <a:lstStyle/>
        <a:p>
          <a:endParaRPr lang="en-US"/>
        </a:p>
      </dgm:t>
    </dgm:pt>
    <dgm:pt modelId="{0063E446-62B6-45A7-B5BA-8C56228110E2}">
      <dgm:prSet phldrT="[Text]" custT="1"/>
      <dgm:spPr/>
      <dgm:t>
        <a:bodyPr/>
        <a:lstStyle/>
        <a:p>
          <a:r>
            <a:rPr lang="en-US" sz="2800" b="1" dirty="0" smtClean="0">
              <a:solidFill>
                <a:srgbClr val="002060"/>
              </a:solidFill>
              <a:latin typeface="Monotype Corsiva" panose="03010101010201010101" pitchFamily="66" charset="0"/>
            </a:rPr>
            <a:t>More data security and privacy job positions</a:t>
          </a:r>
          <a:endParaRPr lang="en-US" sz="2800" b="1" dirty="0">
            <a:solidFill>
              <a:srgbClr val="002060"/>
            </a:solidFill>
            <a:latin typeface="Monotype Corsiva" panose="03010101010201010101" pitchFamily="66" charset="0"/>
          </a:endParaRPr>
        </a:p>
      </dgm:t>
    </dgm:pt>
    <dgm:pt modelId="{CFA91086-4F81-40E5-8B45-814FB6FCE512}" type="parTrans" cxnId="{05987DC8-22D8-441A-9995-F22BB18E19B4}">
      <dgm:prSet/>
      <dgm:spPr/>
      <dgm:t>
        <a:bodyPr/>
        <a:lstStyle/>
        <a:p>
          <a:endParaRPr lang="en-US"/>
        </a:p>
      </dgm:t>
    </dgm:pt>
    <dgm:pt modelId="{CF1F29F0-5E1D-441C-8309-B726C636408C}" type="sibTrans" cxnId="{05987DC8-22D8-441A-9995-F22BB18E19B4}">
      <dgm:prSet/>
      <dgm:spPr/>
      <dgm:t>
        <a:bodyPr/>
        <a:lstStyle/>
        <a:p>
          <a:endParaRPr lang="en-US"/>
        </a:p>
      </dgm:t>
    </dgm:pt>
    <dgm:pt modelId="{BB8DC79F-6D62-4AE2-B864-62F7C1BC68FB}">
      <dgm:prSet custT="1"/>
      <dgm:spPr/>
      <dgm:t>
        <a:bodyPr/>
        <a:lstStyle/>
        <a:p>
          <a:r>
            <a:rPr lang="en-US" sz="2800" b="1" dirty="0" smtClean="0">
              <a:solidFill>
                <a:srgbClr val="002060"/>
              </a:solidFill>
              <a:latin typeface="Monotype Corsiva" panose="03010101010201010101" pitchFamily="66" charset="0"/>
            </a:rPr>
            <a:t>Companies will invest more in privacy technologies</a:t>
          </a:r>
          <a:endParaRPr lang="en-US" sz="2800" b="1" dirty="0">
            <a:solidFill>
              <a:srgbClr val="002060"/>
            </a:solidFill>
            <a:latin typeface="Monotype Corsiva" panose="03010101010201010101" pitchFamily="66" charset="0"/>
          </a:endParaRPr>
        </a:p>
      </dgm:t>
    </dgm:pt>
    <dgm:pt modelId="{73F5D10D-EAE1-408C-9D67-73393988DA30}" type="parTrans" cxnId="{9DA2251B-0CAC-4E19-8678-AB8C8C092C33}">
      <dgm:prSet/>
      <dgm:spPr/>
      <dgm:t>
        <a:bodyPr/>
        <a:lstStyle/>
        <a:p>
          <a:endParaRPr lang="en-US"/>
        </a:p>
      </dgm:t>
    </dgm:pt>
    <dgm:pt modelId="{9336285E-B496-4053-A2DF-9281DD3A6F47}" type="sibTrans" cxnId="{9DA2251B-0CAC-4E19-8678-AB8C8C092C33}">
      <dgm:prSet/>
      <dgm:spPr/>
      <dgm:t>
        <a:bodyPr/>
        <a:lstStyle/>
        <a:p>
          <a:endParaRPr lang="en-US"/>
        </a:p>
      </dgm:t>
    </dgm:pt>
    <dgm:pt modelId="{248BD817-4EC7-4386-964D-D7C4CB764892}">
      <dgm:prSet custT="1"/>
      <dgm:spPr/>
      <dgm:t>
        <a:bodyPr/>
        <a:lstStyle/>
        <a:p>
          <a:r>
            <a:rPr lang="en-US" sz="2800" b="1" dirty="0" smtClean="0">
              <a:solidFill>
                <a:srgbClr val="002060"/>
              </a:solidFill>
              <a:latin typeface="Monotype Corsiva" panose="03010101010201010101" pitchFamily="66" charset="0"/>
            </a:rPr>
            <a:t>A </a:t>
          </a:r>
          <a:r>
            <a:rPr lang="en-US" sz="2800" b="1" dirty="0" err="1" smtClean="0">
              <a:solidFill>
                <a:srgbClr val="002060"/>
              </a:solidFill>
              <a:latin typeface="Monotype Corsiva" panose="03010101010201010101" pitchFamily="66" charset="0"/>
            </a:rPr>
            <a:t>cookieless</a:t>
          </a:r>
          <a:r>
            <a:rPr lang="en-US" sz="2800" b="1" dirty="0" smtClean="0">
              <a:solidFill>
                <a:srgbClr val="002060"/>
              </a:solidFill>
              <a:latin typeface="Monotype Corsiva" panose="03010101010201010101" pitchFamily="66" charset="0"/>
            </a:rPr>
            <a:t> future</a:t>
          </a:r>
          <a:endParaRPr lang="en-US" sz="2800" b="1" dirty="0">
            <a:solidFill>
              <a:srgbClr val="002060"/>
            </a:solidFill>
            <a:latin typeface="Monotype Corsiva" panose="03010101010201010101" pitchFamily="66" charset="0"/>
          </a:endParaRPr>
        </a:p>
      </dgm:t>
    </dgm:pt>
    <dgm:pt modelId="{D20B7499-28AA-46F8-8D22-E1F4C6B317D4}" type="parTrans" cxnId="{85DBE35C-D3AF-400F-A41E-3E6A6D4825A7}">
      <dgm:prSet/>
      <dgm:spPr/>
      <dgm:t>
        <a:bodyPr/>
        <a:lstStyle/>
        <a:p>
          <a:endParaRPr lang="en-US"/>
        </a:p>
      </dgm:t>
    </dgm:pt>
    <dgm:pt modelId="{71E87961-0073-4572-B05E-7447FEC56949}" type="sibTrans" cxnId="{85DBE35C-D3AF-400F-A41E-3E6A6D4825A7}">
      <dgm:prSet/>
      <dgm:spPr/>
      <dgm:t>
        <a:bodyPr/>
        <a:lstStyle/>
        <a:p>
          <a:endParaRPr lang="en-US"/>
        </a:p>
      </dgm:t>
    </dgm:pt>
    <dgm:pt modelId="{C8E577FB-8B0C-4607-8331-13C08AB181BF}">
      <dgm:prSet custT="1"/>
      <dgm:spPr/>
      <dgm:t>
        <a:bodyPr/>
        <a:lstStyle/>
        <a:p>
          <a:r>
            <a:rPr lang="en-US" sz="2800" b="1" dirty="0" smtClean="0">
              <a:solidFill>
                <a:srgbClr val="002060"/>
              </a:solidFill>
              <a:latin typeface="Monotype Corsiva" panose="03010101010201010101" pitchFamily="66" charset="0"/>
            </a:rPr>
            <a:t>Greater transparency in the collection and processing of personal data</a:t>
          </a:r>
          <a:endParaRPr lang="en-US" sz="2800" b="1" dirty="0">
            <a:solidFill>
              <a:srgbClr val="002060"/>
            </a:solidFill>
            <a:latin typeface="Monotype Corsiva" panose="03010101010201010101" pitchFamily="66" charset="0"/>
          </a:endParaRPr>
        </a:p>
      </dgm:t>
    </dgm:pt>
    <dgm:pt modelId="{F11E6B88-B679-4CEA-8BC0-1A9FDE7A5160}" type="parTrans" cxnId="{7B160DE6-56B8-4FB0-A7C2-64E4B023BA0B}">
      <dgm:prSet/>
      <dgm:spPr/>
      <dgm:t>
        <a:bodyPr/>
        <a:lstStyle/>
        <a:p>
          <a:endParaRPr lang="en-US"/>
        </a:p>
      </dgm:t>
    </dgm:pt>
    <dgm:pt modelId="{26FCA6A1-D9E6-432F-9005-A5046C144D08}" type="sibTrans" cxnId="{7B160DE6-56B8-4FB0-A7C2-64E4B023BA0B}">
      <dgm:prSet/>
      <dgm:spPr/>
      <dgm:t>
        <a:bodyPr/>
        <a:lstStyle/>
        <a:p>
          <a:endParaRPr lang="en-US"/>
        </a:p>
      </dgm:t>
    </dgm:pt>
    <dgm:pt modelId="{2DCD4156-8F48-4F89-A009-FB4EC83A44E5}" type="pres">
      <dgm:prSet presAssocID="{7D98A3A4-6F08-4F8A-B6BD-4B32F46E01B9}" presName="Name0" presStyleCnt="0">
        <dgm:presLayoutVars>
          <dgm:chMax val="7"/>
          <dgm:chPref val="7"/>
          <dgm:dir/>
        </dgm:presLayoutVars>
      </dgm:prSet>
      <dgm:spPr/>
      <dgm:t>
        <a:bodyPr/>
        <a:lstStyle/>
        <a:p>
          <a:endParaRPr lang="en-US"/>
        </a:p>
      </dgm:t>
    </dgm:pt>
    <dgm:pt modelId="{7CF5DC9C-A719-43C9-9DE8-9B464D410300}" type="pres">
      <dgm:prSet presAssocID="{7D98A3A4-6F08-4F8A-B6BD-4B32F46E01B9}" presName="Name1" presStyleCnt="0"/>
      <dgm:spPr/>
    </dgm:pt>
    <dgm:pt modelId="{8F162508-6F09-4606-93A7-8011629ED049}" type="pres">
      <dgm:prSet presAssocID="{7D98A3A4-6F08-4F8A-B6BD-4B32F46E01B9}" presName="cycle" presStyleCnt="0"/>
      <dgm:spPr/>
    </dgm:pt>
    <dgm:pt modelId="{C889C156-DE13-478E-A515-209E0E4A005D}" type="pres">
      <dgm:prSet presAssocID="{7D98A3A4-6F08-4F8A-B6BD-4B32F46E01B9}" presName="srcNode" presStyleLbl="node1" presStyleIdx="0" presStyleCnt="6"/>
      <dgm:spPr/>
    </dgm:pt>
    <dgm:pt modelId="{C89F6A39-9D0A-4E24-81F4-0588263FF0CF}" type="pres">
      <dgm:prSet presAssocID="{7D98A3A4-6F08-4F8A-B6BD-4B32F46E01B9}" presName="conn" presStyleLbl="parChTrans1D2" presStyleIdx="0" presStyleCnt="1"/>
      <dgm:spPr/>
      <dgm:t>
        <a:bodyPr/>
        <a:lstStyle/>
        <a:p>
          <a:endParaRPr lang="en-US"/>
        </a:p>
      </dgm:t>
    </dgm:pt>
    <dgm:pt modelId="{A018AF80-AC66-48FE-9F60-16F61D569981}" type="pres">
      <dgm:prSet presAssocID="{7D98A3A4-6F08-4F8A-B6BD-4B32F46E01B9}" presName="extraNode" presStyleLbl="node1" presStyleIdx="0" presStyleCnt="6"/>
      <dgm:spPr/>
    </dgm:pt>
    <dgm:pt modelId="{3B13B5EF-0A67-4E4B-9170-E5395457C433}" type="pres">
      <dgm:prSet presAssocID="{7D98A3A4-6F08-4F8A-B6BD-4B32F46E01B9}" presName="dstNode" presStyleLbl="node1" presStyleIdx="0" presStyleCnt="6"/>
      <dgm:spPr/>
    </dgm:pt>
    <dgm:pt modelId="{BB53D206-F225-4EEA-8A50-8C7A02BEF71F}" type="pres">
      <dgm:prSet presAssocID="{B5957EF4-F801-431C-9AA6-C4B6146335DD}" presName="text_1" presStyleLbl="node1" presStyleIdx="0" presStyleCnt="6">
        <dgm:presLayoutVars>
          <dgm:bulletEnabled val="1"/>
        </dgm:presLayoutVars>
      </dgm:prSet>
      <dgm:spPr/>
      <dgm:t>
        <a:bodyPr/>
        <a:lstStyle/>
        <a:p>
          <a:endParaRPr lang="en-US"/>
        </a:p>
      </dgm:t>
    </dgm:pt>
    <dgm:pt modelId="{0A794912-4DE5-4F16-ACEA-2D8423D7D773}" type="pres">
      <dgm:prSet presAssocID="{B5957EF4-F801-431C-9AA6-C4B6146335DD}" presName="accent_1" presStyleCnt="0"/>
      <dgm:spPr/>
    </dgm:pt>
    <dgm:pt modelId="{C05F2D97-E40E-4EA2-BD14-241A24883E42}" type="pres">
      <dgm:prSet presAssocID="{B5957EF4-F801-431C-9AA6-C4B6146335DD}" presName="accentRepeatNode" presStyleLbl="solidFgAcc1" presStyleIdx="0" presStyleCnt="6"/>
      <dgm:spPr/>
    </dgm:pt>
    <dgm:pt modelId="{1223CA61-4BCF-4109-BBA0-FB21314A54BB}" type="pres">
      <dgm:prSet presAssocID="{BB8DC79F-6D62-4AE2-B864-62F7C1BC68FB}" presName="text_2" presStyleLbl="node1" presStyleIdx="1" presStyleCnt="6">
        <dgm:presLayoutVars>
          <dgm:bulletEnabled val="1"/>
        </dgm:presLayoutVars>
      </dgm:prSet>
      <dgm:spPr/>
      <dgm:t>
        <a:bodyPr/>
        <a:lstStyle/>
        <a:p>
          <a:endParaRPr lang="en-US"/>
        </a:p>
      </dgm:t>
    </dgm:pt>
    <dgm:pt modelId="{5CB8F426-EF3E-434F-A05E-F7766E7D00E0}" type="pres">
      <dgm:prSet presAssocID="{BB8DC79F-6D62-4AE2-B864-62F7C1BC68FB}" presName="accent_2" presStyleCnt="0"/>
      <dgm:spPr/>
    </dgm:pt>
    <dgm:pt modelId="{322139B2-6F1F-4E91-8772-EC23A97BB067}" type="pres">
      <dgm:prSet presAssocID="{BB8DC79F-6D62-4AE2-B864-62F7C1BC68FB}" presName="accentRepeatNode" presStyleLbl="solidFgAcc1" presStyleIdx="1" presStyleCnt="6"/>
      <dgm:spPr/>
    </dgm:pt>
    <dgm:pt modelId="{1ADCA0CE-CEFF-4712-838B-7E1FFA18B880}" type="pres">
      <dgm:prSet presAssocID="{248BD817-4EC7-4386-964D-D7C4CB764892}" presName="text_3" presStyleLbl="node1" presStyleIdx="2" presStyleCnt="6">
        <dgm:presLayoutVars>
          <dgm:bulletEnabled val="1"/>
        </dgm:presLayoutVars>
      </dgm:prSet>
      <dgm:spPr/>
      <dgm:t>
        <a:bodyPr/>
        <a:lstStyle/>
        <a:p>
          <a:endParaRPr lang="en-US"/>
        </a:p>
      </dgm:t>
    </dgm:pt>
    <dgm:pt modelId="{491F2326-8A69-4E53-B8B0-F939EFA841E0}" type="pres">
      <dgm:prSet presAssocID="{248BD817-4EC7-4386-964D-D7C4CB764892}" presName="accent_3" presStyleCnt="0"/>
      <dgm:spPr/>
    </dgm:pt>
    <dgm:pt modelId="{9DA8CDBD-6C6D-4B2B-8F9E-78698F106A1A}" type="pres">
      <dgm:prSet presAssocID="{248BD817-4EC7-4386-964D-D7C4CB764892}" presName="accentRepeatNode" presStyleLbl="solidFgAcc1" presStyleIdx="2" presStyleCnt="6"/>
      <dgm:spPr/>
    </dgm:pt>
    <dgm:pt modelId="{BE8636D1-0556-49F5-8079-1E7AFEE0ECD6}" type="pres">
      <dgm:prSet presAssocID="{C8E577FB-8B0C-4607-8331-13C08AB181BF}" presName="text_4" presStyleLbl="node1" presStyleIdx="3" presStyleCnt="6">
        <dgm:presLayoutVars>
          <dgm:bulletEnabled val="1"/>
        </dgm:presLayoutVars>
      </dgm:prSet>
      <dgm:spPr/>
      <dgm:t>
        <a:bodyPr/>
        <a:lstStyle/>
        <a:p>
          <a:endParaRPr lang="en-US"/>
        </a:p>
      </dgm:t>
    </dgm:pt>
    <dgm:pt modelId="{9765CCB4-AC39-41D4-A7EB-6157DC5320BB}" type="pres">
      <dgm:prSet presAssocID="{C8E577FB-8B0C-4607-8331-13C08AB181BF}" presName="accent_4" presStyleCnt="0"/>
      <dgm:spPr/>
    </dgm:pt>
    <dgm:pt modelId="{FB3A8AC0-1266-40DE-8BE0-ABCBD0528469}" type="pres">
      <dgm:prSet presAssocID="{C8E577FB-8B0C-4607-8331-13C08AB181BF}" presName="accentRepeatNode" presStyleLbl="solidFgAcc1" presStyleIdx="3" presStyleCnt="6"/>
      <dgm:spPr/>
    </dgm:pt>
    <dgm:pt modelId="{28D7BE4D-DD91-4E09-BD45-EF98D8B4BC67}" type="pres">
      <dgm:prSet presAssocID="{08C8932F-9E92-4A28-ADEE-2EC57144D64D}" presName="text_5" presStyleLbl="node1" presStyleIdx="4" presStyleCnt="6">
        <dgm:presLayoutVars>
          <dgm:bulletEnabled val="1"/>
        </dgm:presLayoutVars>
      </dgm:prSet>
      <dgm:spPr/>
      <dgm:t>
        <a:bodyPr/>
        <a:lstStyle/>
        <a:p>
          <a:endParaRPr lang="en-US"/>
        </a:p>
      </dgm:t>
    </dgm:pt>
    <dgm:pt modelId="{D32A4366-EFC3-4DBE-B11C-02A4B7C629DB}" type="pres">
      <dgm:prSet presAssocID="{08C8932F-9E92-4A28-ADEE-2EC57144D64D}" presName="accent_5" presStyleCnt="0"/>
      <dgm:spPr/>
    </dgm:pt>
    <dgm:pt modelId="{79F75F83-7F62-4CF2-868B-9D5AC4C7EA4A}" type="pres">
      <dgm:prSet presAssocID="{08C8932F-9E92-4A28-ADEE-2EC57144D64D}" presName="accentRepeatNode" presStyleLbl="solidFgAcc1" presStyleIdx="4" presStyleCnt="6"/>
      <dgm:spPr/>
    </dgm:pt>
    <dgm:pt modelId="{77A4EB96-694A-4C5D-98CC-18085DD8B593}" type="pres">
      <dgm:prSet presAssocID="{0063E446-62B6-45A7-B5BA-8C56228110E2}" presName="text_6" presStyleLbl="node1" presStyleIdx="5" presStyleCnt="6">
        <dgm:presLayoutVars>
          <dgm:bulletEnabled val="1"/>
        </dgm:presLayoutVars>
      </dgm:prSet>
      <dgm:spPr/>
      <dgm:t>
        <a:bodyPr/>
        <a:lstStyle/>
        <a:p>
          <a:endParaRPr lang="en-US"/>
        </a:p>
      </dgm:t>
    </dgm:pt>
    <dgm:pt modelId="{BCBF1395-9670-4481-8932-F20A01902059}" type="pres">
      <dgm:prSet presAssocID="{0063E446-62B6-45A7-B5BA-8C56228110E2}" presName="accent_6" presStyleCnt="0"/>
      <dgm:spPr/>
    </dgm:pt>
    <dgm:pt modelId="{6234E3A0-BFD7-450A-9576-6A2DACAFECA8}" type="pres">
      <dgm:prSet presAssocID="{0063E446-62B6-45A7-B5BA-8C56228110E2}" presName="accentRepeatNode" presStyleLbl="solidFgAcc1" presStyleIdx="5" presStyleCnt="6"/>
      <dgm:spPr/>
    </dgm:pt>
  </dgm:ptLst>
  <dgm:cxnLst>
    <dgm:cxn modelId="{05987DC8-22D8-441A-9995-F22BB18E19B4}" srcId="{7D98A3A4-6F08-4F8A-B6BD-4B32F46E01B9}" destId="{0063E446-62B6-45A7-B5BA-8C56228110E2}" srcOrd="5" destOrd="0" parTransId="{CFA91086-4F81-40E5-8B45-814FB6FCE512}" sibTransId="{CF1F29F0-5E1D-441C-8309-B726C636408C}"/>
    <dgm:cxn modelId="{0371415E-6E50-49C1-B83E-67E9574771DA}" type="presOf" srcId="{08C8932F-9E92-4A28-ADEE-2EC57144D64D}" destId="{28D7BE4D-DD91-4E09-BD45-EF98D8B4BC67}" srcOrd="0" destOrd="0" presId="urn:microsoft.com/office/officeart/2008/layout/VerticalCurvedList"/>
    <dgm:cxn modelId="{E32E5734-239D-49C8-9EF6-C25BFDE40A32}" type="presOf" srcId="{B5957EF4-F801-431C-9AA6-C4B6146335DD}" destId="{BB53D206-F225-4EEA-8A50-8C7A02BEF71F}" srcOrd="0" destOrd="0" presId="urn:microsoft.com/office/officeart/2008/layout/VerticalCurvedList"/>
    <dgm:cxn modelId="{85DBE35C-D3AF-400F-A41E-3E6A6D4825A7}" srcId="{7D98A3A4-6F08-4F8A-B6BD-4B32F46E01B9}" destId="{248BD817-4EC7-4386-964D-D7C4CB764892}" srcOrd="2" destOrd="0" parTransId="{D20B7499-28AA-46F8-8D22-E1F4C6B317D4}" sibTransId="{71E87961-0073-4572-B05E-7447FEC56949}"/>
    <dgm:cxn modelId="{5A4C72B4-A722-4308-9521-01900B892A7E}" type="presOf" srcId="{C8E577FB-8B0C-4607-8331-13C08AB181BF}" destId="{BE8636D1-0556-49F5-8079-1E7AFEE0ECD6}" srcOrd="0" destOrd="0" presId="urn:microsoft.com/office/officeart/2008/layout/VerticalCurvedList"/>
    <dgm:cxn modelId="{CEDCB61B-461A-4CF5-A61C-9418DCF5891F}" type="presOf" srcId="{0063E446-62B6-45A7-B5BA-8C56228110E2}" destId="{77A4EB96-694A-4C5D-98CC-18085DD8B593}" srcOrd="0" destOrd="0" presId="urn:microsoft.com/office/officeart/2008/layout/VerticalCurvedList"/>
    <dgm:cxn modelId="{87473A20-C1BE-4B2B-9495-B237C5D263B0}" type="presOf" srcId="{248BD817-4EC7-4386-964D-D7C4CB764892}" destId="{1ADCA0CE-CEFF-4712-838B-7E1FFA18B880}" srcOrd="0" destOrd="0" presId="urn:microsoft.com/office/officeart/2008/layout/VerticalCurvedList"/>
    <dgm:cxn modelId="{3486200C-9CA6-4F86-9890-C2028A40A2B4}" type="presOf" srcId="{BB8DC79F-6D62-4AE2-B864-62F7C1BC68FB}" destId="{1223CA61-4BCF-4109-BBA0-FB21314A54BB}" srcOrd="0" destOrd="0" presId="urn:microsoft.com/office/officeart/2008/layout/VerticalCurvedList"/>
    <dgm:cxn modelId="{9DA2251B-0CAC-4E19-8678-AB8C8C092C33}" srcId="{7D98A3A4-6F08-4F8A-B6BD-4B32F46E01B9}" destId="{BB8DC79F-6D62-4AE2-B864-62F7C1BC68FB}" srcOrd="1" destOrd="0" parTransId="{73F5D10D-EAE1-408C-9D67-73393988DA30}" sibTransId="{9336285E-B496-4053-A2DF-9281DD3A6F47}"/>
    <dgm:cxn modelId="{3CB87335-485C-4A10-B263-29A76BBB3B28}" srcId="{7D98A3A4-6F08-4F8A-B6BD-4B32F46E01B9}" destId="{08C8932F-9E92-4A28-ADEE-2EC57144D64D}" srcOrd="4" destOrd="0" parTransId="{CADE2A20-844B-4470-856C-F6E039B7E2E2}" sibTransId="{F049711E-5C66-4FC2-BC21-C64846D78D7E}"/>
    <dgm:cxn modelId="{F77BDA99-7B5D-4AC1-964E-CA1841A4CFAD}" type="presOf" srcId="{7D98A3A4-6F08-4F8A-B6BD-4B32F46E01B9}" destId="{2DCD4156-8F48-4F89-A009-FB4EC83A44E5}" srcOrd="0" destOrd="0" presId="urn:microsoft.com/office/officeart/2008/layout/VerticalCurvedList"/>
    <dgm:cxn modelId="{25FE6B87-D275-4A93-A9B8-C39CBAC1E76F}" srcId="{7D98A3A4-6F08-4F8A-B6BD-4B32F46E01B9}" destId="{B5957EF4-F801-431C-9AA6-C4B6146335DD}" srcOrd="0" destOrd="0" parTransId="{37D5F9EB-FAB2-4E80-BBA3-10D873294E98}" sibTransId="{FBFDBD69-9FEE-4C23-AF9B-BC28EBD95772}"/>
    <dgm:cxn modelId="{7B160DE6-56B8-4FB0-A7C2-64E4B023BA0B}" srcId="{7D98A3A4-6F08-4F8A-B6BD-4B32F46E01B9}" destId="{C8E577FB-8B0C-4607-8331-13C08AB181BF}" srcOrd="3" destOrd="0" parTransId="{F11E6B88-B679-4CEA-8BC0-1A9FDE7A5160}" sibTransId="{26FCA6A1-D9E6-432F-9005-A5046C144D08}"/>
    <dgm:cxn modelId="{84C84632-A6EA-4FEC-905E-06DA6FE2233D}" type="presOf" srcId="{FBFDBD69-9FEE-4C23-AF9B-BC28EBD95772}" destId="{C89F6A39-9D0A-4E24-81F4-0588263FF0CF}" srcOrd="0" destOrd="0" presId="urn:microsoft.com/office/officeart/2008/layout/VerticalCurvedList"/>
    <dgm:cxn modelId="{E77C3DE1-F2F5-46AF-A44E-5B5F1FF77EF3}" type="presParOf" srcId="{2DCD4156-8F48-4F89-A009-FB4EC83A44E5}" destId="{7CF5DC9C-A719-43C9-9DE8-9B464D410300}" srcOrd="0" destOrd="0" presId="urn:microsoft.com/office/officeart/2008/layout/VerticalCurvedList"/>
    <dgm:cxn modelId="{88F9D165-77B6-45C9-AB14-7EE5C7BDE4C5}" type="presParOf" srcId="{7CF5DC9C-A719-43C9-9DE8-9B464D410300}" destId="{8F162508-6F09-4606-93A7-8011629ED049}" srcOrd="0" destOrd="0" presId="urn:microsoft.com/office/officeart/2008/layout/VerticalCurvedList"/>
    <dgm:cxn modelId="{068C61F0-D99A-4208-919D-E9B77144ACDB}" type="presParOf" srcId="{8F162508-6F09-4606-93A7-8011629ED049}" destId="{C889C156-DE13-478E-A515-209E0E4A005D}" srcOrd="0" destOrd="0" presId="urn:microsoft.com/office/officeart/2008/layout/VerticalCurvedList"/>
    <dgm:cxn modelId="{6666C58D-1F7C-428D-9BB3-3145D4B6418A}" type="presParOf" srcId="{8F162508-6F09-4606-93A7-8011629ED049}" destId="{C89F6A39-9D0A-4E24-81F4-0588263FF0CF}" srcOrd="1" destOrd="0" presId="urn:microsoft.com/office/officeart/2008/layout/VerticalCurvedList"/>
    <dgm:cxn modelId="{586F17FC-81E4-4F39-9274-EBFC20109551}" type="presParOf" srcId="{8F162508-6F09-4606-93A7-8011629ED049}" destId="{A018AF80-AC66-48FE-9F60-16F61D569981}" srcOrd="2" destOrd="0" presId="urn:microsoft.com/office/officeart/2008/layout/VerticalCurvedList"/>
    <dgm:cxn modelId="{B38A2428-2F4C-4FBC-A47A-B836CDFC423F}" type="presParOf" srcId="{8F162508-6F09-4606-93A7-8011629ED049}" destId="{3B13B5EF-0A67-4E4B-9170-E5395457C433}" srcOrd="3" destOrd="0" presId="urn:microsoft.com/office/officeart/2008/layout/VerticalCurvedList"/>
    <dgm:cxn modelId="{8FD06066-FC62-408A-9B51-EE9562095489}" type="presParOf" srcId="{7CF5DC9C-A719-43C9-9DE8-9B464D410300}" destId="{BB53D206-F225-4EEA-8A50-8C7A02BEF71F}" srcOrd="1" destOrd="0" presId="urn:microsoft.com/office/officeart/2008/layout/VerticalCurvedList"/>
    <dgm:cxn modelId="{5FB2306E-FCF0-4EE4-89AB-2F27355DB867}" type="presParOf" srcId="{7CF5DC9C-A719-43C9-9DE8-9B464D410300}" destId="{0A794912-4DE5-4F16-ACEA-2D8423D7D773}" srcOrd="2" destOrd="0" presId="urn:microsoft.com/office/officeart/2008/layout/VerticalCurvedList"/>
    <dgm:cxn modelId="{7EF005C9-A404-4422-9385-91734457D535}" type="presParOf" srcId="{0A794912-4DE5-4F16-ACEA-2D8423D7D773}" destId="{C05F2D97-E40E-4EA2-BD14-241A24883E42}" srcOrd="0" destOrd="0" presId="urn:microsoft.com/office/officeart/2008/layout/VerticalCurvedList"/>
    <dgm:cxn modelId="{86EF71CA-A27E-4975-8DB7-B13AF97FDEA3}" type="presParOf" srcId="{7CF5DC9C-A719-43C9-9DE8-9B464D410300}" destId="{1223CA61-4BCF-4109-BBA0-FB21314A54BB}" srcOrd="3" destOrd="0" presId="urn:microsoft.com/office/officeart/2008/layout/VerticalCurvedList"/>
    <dgm:cxn modelId="{E757884E-96B9-4865-8F00-4C0B9CF46F3C}" type="presParOf" srcId="{7CF5DC9C-A719-43C9-9DE8-9B464D410300}" destId="{5CB8F426-EF3E-434F-A05E-F7766E7D00E0}" srcOrd="4" destOrd="0" presId="urn:microsoft.com/office/officeart/2008/layout/VerticalCurvedList"/>
    <dgm:cxn modelId="{98CBFAA2-547C-4F33-933E-D1B5CCE30B29}" type="presParOf" srcId="{5CB8F426-EF3E-434F-A05E-F7766E7D00E0}" destId="{322139B2-6F1F-4E91-8772-EC23A97BB067}" srcOrd="0" destOrd="0" presId="urn:microsoft.com/office/officeart/2008/layout/VerticalCurvedList"/>
    <dgm:cxn modelId="{40369D04-1490-4A85-8A4A-CBC4ECEB4842}" type="presParOf" srcId="{7CF5DC9C-A719-43C9-9DE8-9B464D410300}" destId="{1ADCA0CE-CEFF-4712-838B-7E1FFA18B880}" srcOrd="5" destOrd="0" presId="urn:microsoft.com/office/officeart/2008/layout/VerticalCurvedList"/>
    <dgm:cxn modelId="{9BEAE7E9-6B7F-484F-9C01-79361A80D093}" type="presParOf" srcId="{7CF5DC9C-A719-43C9-9DE8-9B464D410300}" destId="{491F2326-8A69-4E53-B8B0-F939EFA841E0}" srcOrd="6" destOrd="0" presId="urn:microsoft.com/office/officeart/2008/layout/VerticalCurvedList"/>
    <dgm:cxn modelId="{3AB3213F-FF29-44EB-BDB5-F97D93315724}" type="presParOf" srcId="{491F2326-8A69-4E53-B8B0-F939EFA841E0}" destId="{9DA8CDBD-6C6D-4B2B-8F9E-78698F106A1A}" srcOrd="0" destOrd="0" presId="urn:microsoft.com/office/officeart/2008/layout/VerticalCurvedList"/>
    <dgm:cxn modelId="{29F5E495-EA71-41DF-BA8D-C93252126469}" type="presParOf" srcId="{7CF5DC9C-A719-43C9-9DE8-9B464D410300}" destId="{BE8636D1-0556-49F5-8079-1E7AFEE0ECD6}" srcOrd="7" destOrd="0" presId="urn:microsoft.com/office/officeart/2008/layout/VerticalCurvedList"/>
    <dgm:cxn modelId="{2FD8C688-14B0-4FF4-9EFF-54EACACC6776}" type="presParOf" srcId="{7CF5DC9C-A719-43C9-9DE8-9B464D410300}" destId="{9765CCB4-AC39-41D4-A7EB-6157DC5320BB}" srcOrd="8" destOrd="0" presId="urn:microsoft.com/office/officeart/2008/layout/VerticalCurvedList"/>
    <dgm:cxn modelId="{BE824256-5E81-4C8C-B37E-D640E3C024F5}" type="presParOf" srcId="{9765CCB4-AC39-41D4-A7EB-6157DC5320BB}" destId="{FB3A8AC0-1266-40DE-8BE0-ABCBD0528469}" srcOrd="0" destOrd="0" presId="urn:microsoft.com/office/officeart/2008/layout/VerticalCurvedList"/>
    <dgm:cxn modelId="{031A9FA5-B1C7-40AE-9900-7C510E33F060}" type="presParOf" srcId="{7CF5DC9C-A719-43C9-9DE8-9B464D410300}" destId="{28D7BE4D-DD91-4E09-BD45-EF98D8B4BC67}" srcOrd="9" destOrd="0" presId="urn:microsoft.com/office/officeart/2008/layout/VerticalCurvedList"/>
    <dgm:cxn modelId="{C03D3A6A-2162-48AD-A89F-9545DFA9AE7C}" type="presParOf" srcId="{7CF5DC9C-A719-43C9-9DE8-9B464D410300}" destId="{D32A4366-EFC3-4DBE-B11C-02A4B7C629DB}" srcOrd="10" destOrd="0" presId="urn:microsoft.com/office/officeart/2008/layout/VerticalCurvedList"/>
    <dgm:cxn modelId="{EA59FD7C-19C3-4A6A-8F75-A1142CE70EC6}" type="presParOf" srcId="{D32A4366-EFC3-4DBE-B11C-02A4B7C629DB}" destId="{79F75F83-7F62-4CF2-868B-9D5AC4C7EA4A}" srcOrd="0" destOrd="0" presId="urn:microsoft.com/office/officeart/2008/layout/VerticalCurvedList"/>
    <dgm:cxn modelId="{C260B414-8F77-47E6-B96E-10A219FA55B0}" type="presParOf" srcId="{7CF5DC9C-A719-43C9-9DE8-9B464D410300}" destId="{77A4EB96-694A-4C5D-98CC-18085DD8B593}" srcOrd="11" destOrd="0" presId="urn:microsoft.com/office/officeart/2008/layout/VerticalCurvedList"/>
    <dgm:cxn modelId="{9BEDAEAD-817B-42F0-8075-227E40FDCFA1}" type="presParOf" srcId="{7CF5DC9C-A719-43C9-9DE8-9B464D410300}" destId="{BCBF1395-9670-4481-8932-F20A01902059}" srcOrd="12" destOrd="0" presId="urn:microsoft.com/office/officeart/2008/layout/VerticalCurvedList"/>
    <dgm:cxn modelId="{C4121956-722B-4796-BFD2-1DD93BCE0071}" type="presParOf" srcId="{BCBF1395-9670-4481-8932-F20A01902059}" destId="{6234E3A0-BFD7-450A-9576-6A2DACAFEC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6A39-9D0A-4E24-81F4-0588263FF0CF}">
      <dsp:nvSpPr>
        <dsp:cNvPr id="0" name=""/>
        <dsp:cNvSpPr/>
      </dsp:nvSpPr>
      <dsp:spPr>
        <a:xfrm>
          <a:off x="-7253930" y="-1108874"/>
          <a:ext cx="8633297" cy="8633297"/>
        </a:xfrm>
        <a:prstGeom prst="blockArc">
          <a:avLst>
            <a:gd name="adj1" fmla="val 18900000"/>
            <a:gd name="adj2" fmla="val 2700000"/>
            <a:gd name="adj3" fmla="val 250"/>
          </a:avLst>
        </a:pr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53D206-F225-4EEA-8A50-8C7A02BEF71F}">
      <dsp:nvSpPr>
        <dsp:cNvPr id="0" name=""/>
        <dsp:cNvSpPr/>
      </dsp:nvSpPr>
      <dsp:spPr>
        <a:xfrm>
          <a:off x="513564" y="337842"/>
          <a:ext cx="10131391" cy="675428"/>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Global rise in data privacy regulations</a:t>
          </a:r>
          <a:endParaRPr lang="en-US" sz="2800" b="1" kern="1200" dirty="0">
            <a:solidFill>
              <a:srgbClr val="002060"/>
            </a:solidFill>
            <a:latin typeface="Monotype Corsiva" panose="03010101010201010101" pitchFamily="66" charset="0"/>
          </a:endParaRPr>
        </a:p>
      </dsp:txBody>
      <dsp:txXfrm>
        <a:off x="513564" y="337842"/>
        <a:ext cx="10131391" cy="675428"/>
      </dsp:txXfrm>
    </dsp:sp>
    <dsp:sp modelId="{C05F2D97-E40E-4EA2-BD14-241A24883E42}">
      <dsp:nvSpPr>
        <dsp:cNvPr id="0" name=""/>
        <dsp:cNvSpPr/>
      </dsp:nvSpPr>
      <dsp:spPr>
        <a:xfrm>
          <a:off x="91421" y="253414"/>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223CA61-4BCF-4109-BBA0-FB21314A54BB}">
      <dsp:nvSpPr>
        <dsp:cNvPr id="0" name=""/>
        <dsp:cNvSpPr/>
      </dsp:nvSpPr>
      <dsp:spPr>
        <a:xfrm>
          <a:off x="1069151" y="1350857"/>
          <a:ext cx="9575805" cy="675428"/>
        </a:xfrm>
        <a:prstGeom prst="rect">
          <a:avLst/>
        </a:prstGeom>
        <a:solidFill>
          <a:schemeClr val="accent2">
            <a:shade val="80000"/>
            <a:hueOff val="-96283"/>
            <a:satOff val="2033"/>
            <a:lumOff val="54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Companies will invest more in privacy technologies</a:t>
          </a:r>
          <a:endParaRPr lang="en-US" sz="2800" b="1" kern="1200" dirty="0">
            <a:solidFill>
              <a:srgbClr val="002060"/>
            </a:solidFill>
            <a:latin typeface="Monotype Corsiva" panose="03010101010201010101" pitchFamily="66" charset="0"/>
          </a:endParaRPr>
        </a:p>
      </dsp:txBody>
      <dsp:txXfrm>
        <a:off x="1069151" y="1350857"/>
        <a:ext cx="9575805" cy="675428"/>
      </dsp:txXfrm>
    </dsp:sp>
    <dsp:sp modelId="{322139B2-6F1F-4E91-8772-EC23A97BB067}">
      <dsp:nvSpPr>
        <dsp:cNvPr id="0" name=""/>
        <dsp:cNvSpPr/>
      </dsp:nvSpPr>
      <dsp:spPr>
        <a:xfrm>
          <a:off x="647008" y="1266429"/>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ADCA0CE-CEFF-4712-838B-7E1FFA18B880}">
      <dsp:nvSpPr>
        <dsp:cNvPr id="0" name=""/>
        <dsp:cNvSpPr/>
      </dsp:nvSpPr>
      <dsp:spPr>
        <a:xfrm>
          <a:off x="1323206" y="2363873"/>
          <a:ext cx="9321749" cy="675428"/>
        </a:xfrm>
        <a:prstGeom prst="rect">
          <a:avLst/>
        </a:prstGeom>
        <a:solidFill>
          <a:schemeClr val="accent2">
            <a:shade val="80000"/>
            <a:hueOff val="-192566"/>
            <a:satOff val="4066"/>
            <a:lumOff val="108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A </a:t>
          </a:r>
          <a:r>
            <a:rPr lang="en-US" sz="2800" b="1" kern="1200" dirty="0" err="1" smtClean="0">
              <a:solidFill>
                <a:srgbClr val="002060"/>
              </a:solidFill>
              <a:latin typeface="Monotype Corsiva" panose="03010101010201010101" pitchFamily="66" charset="0"/>
            </a:rPr>
            <a:t>cookieless</a:t>
          </a:r>
          <a:r>
            <a:rPr lang="en-US" sz="2800" b="1" kern="1200" dirty="0" smtClean="0">
              <a:solidFill>
                <a:srgbClr val="002060"/>
              </a:solidFill>
              <a:latin typeface="Monotype Corsiva" panose="03010101010201010101" pitchFamily="66" charset="0"/>
            </a:rPr>
            <a:t> future</a:t>
          </a:r>
          <a:endParaRPr lang="en-US" sz="2800" b="1" kern="1200" dirty="0">
            <a:solidFill>
              <a:srgbClr val="002060"/>
            </a:solidFill>
            <a:latin typeface="Monotype Corsiva" panose="03010101010201010101" pitchFamily="66" charset="0"/>
          </a:endParaRPr>
        </a:p>
      </dsp:txBody>
      <dsp:txXfrm>
        <a:off x="1323206" y="2363873"/>
        <a:ext cx="9321749" cy="675428"/>
      </dsp:txXfrm>
    </dsp:sp>
    <dsp:sp modelId="{9DA8CDBD-6C6D-4B2B-8F9E-78698F106A1A}">
      <dsp:nvSpPr>
        <dsp:cNvPr id="0" name=""/>
        <dsp:cNvSpPr/>
      </dsp:nvSpPr>
      <dsp:spPr>
        <a:xfrm>
          <a:off x="901063" y="2279444"/>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8636D1-0556-49F5-8079-1E7AFEE0ECD6}">
      <dsp:nvSpPr>
        <dsp:cNvPr id="0" name=""/>
        <dsp:cNvSpPr/>
      </dsp:nvSpPr>
      <dsp:spPr>
        <a:xfrm>
          <a:off x="1323206" y="3376246"/>
          <a:ext cx="9321749" cy="675428"/>
        </a:xfrm>
        <a:prstGeom prst="rect">
          <a:avLst/>
        </a:prstGeom>
        <a:solidFill>
          <a:schemeClr val="accent2">
            <a:shade val="80000"/>
            <a:hueOff val="-288849"/>
            <a:satOff val="6100"/>
            <a:lumOff val="162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Greater transparency in the collection and processing of personal data</a:t>
          </a:r>
          <a:endParaRPr lang="en-US" sz="2800" b="1" kern="1200" dirty="0">
            <a:solidFill>
              <a:srgbClr val="002060"/>
            </a:solidFill>
            <a:latin typeface="Monotype Corsiva" panose="03010101010201010101" pitchFamily="66" charset="0"/>
          </a:endParaRPr>
        </a:p>
      </dsp:txBody>
      <dsp:txXfrm>
        <a:off x="1323206" y="3376246"/>
        <a:ext cx="9321749" cy="675428"/>
      </dsp:txXfrm>
    </dsp:sp>
    <dsp:sp modelId="{FB3A8AC0-1266-40DE-8BE0-ABCBD0528469}">
      <dsp:nvSpPr>
        <dsp:cNvPr id="0" name=""/>
        <dsp:cNvSpPr/>
      </dsp:nvSpPr>
      <dsp:spPr>
        <a:xfrm>
          <a:off x="901063" y="3291818"/>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8D7BE4D-DD91-4E09-BD45-EF98D8B4BC67}">
      <dsp:nvSpPr>
        <dsp:cNvPr id="0" name=""/>
        <dsp:cNvSpPr/>
      </dsp:nvSpPr>
      <dsp:spPr>
        <a:xfrm>
          <a:off x="1069151" y="4389262"/>
          <a:ext cx="9575805" cy="675428"/>
        </a:xfrm>
        <a:prstGeom prst="rect">
          <a:avLst/>
        </a:prstGeom>
        <a:solidFill>
          <a:schemeClr val="accent2">
            <a:shade val="80000"/>
            <a:hueOff val="-385132"/>
            <a:satOff val="8133"/>
            <a:lumOff val="216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Increase in requests and complaints of data subject</a:t>
          </a:r>
          <a:r>
            <a:rPr lang="en-US" sz="2800" kern="1200" dirty="0" smtClean="0">
              <a:solidFill>
                <a:srgbClr val="002060"/>
              </a:solidFill>
              <a:latin typeface="Monotype Corsiva" panose="03010101010201010101" pitchFamily="66" charset="0"/>
            </a:rPr>
            <a:t>s</a:t>
          </a:r>
          <a:endParaRPr lang="en-US" sz="2800" kern="1200" dirty="0">
            <a:solidFill>
              <a:srgbClr val="002060"/>
            </a:solidFill>
            <a:latin typeface="Monotype Corsiva" panose="03010101010201010101" pitchFamily="66" charset="0"/>
          </a:endParaRPr>
        </a:p>
      </dsp:txBody>
      <dsp:txXfrm>
        <a:off x="1069151" y="4389262"/>
        <a:ext cx="9575805" cy="675428"/>
      </dsp:txXfrm>
    </dsp:sp>
    <dsp:sp modelId="{79F75F83-7F62-4CF2-868B-9D5AC4C7EA4A}">
      <dsp:nvSpPr>
        <dsp:cNvPr id="0" name=""/>
        <dsp:cNvSpPr/>
      </dsp:nvSpPr>
      <dsp:spPr>
        <a:xfrm>
          <a:off x="647008" y="4304833"/>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A4EB96-694A-4C5D-98CC-18085DD8B593}">
      <dsp:nvSpPr>
        <dsp:cNvPr id="0" name=""/>
        <dsp:cNvSpPr/>
      </dsp:nvSpPr>
      <dsp:spPr>
        <a:xfrm>
          <a:off x="513564" y="5402277"/>
          <a:ext cx="10131391" cy="675428"/>
        </a:xfrm>
        <a:prstGeom prst="rect">
          <a:avLst/>
        </a:prstGeom>
        <a:solidFill>
          <a:schemeClr val="accent2">
            <a:shade val="80000"/>
            <a:hueOff val="-481415"/>
            <a:satOff val="10166"/>
            <a:lumOff val="27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6122"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002060"/>
              </a:solidFill>
              <a:latin typeface="Monotype Corsiva" panose="03010101010201010101" pitchFamily="66" charset="0"/>
            </a:rPr>
            <a:t>More data security and privacy job positions</a:t>
          </a:r>
          <a:endParaRPr lang="en-US" sz="2800" b="1" kern="1200" dirty="0">
            <a:solidFill>
              <a:srgbClr val="002060"/>
            </a:solidFill>
            <a:latin typeface="Monotype Corsiva" panose="03010101010201010101" pitchFamily="66" charset="0"/>
          </a:endParaRPr>
        </a:p>
      </dsp:txBody>
      <dsp:txXfrm>
        <a:off x="513564" y="5402277"/>
        <a:ext cx="10131391" cy="675428"/>
      </dsp:txXfrm>
    </dsp:sp>
    <dsp:sp modelId="{6234E3A0-BFD7-450A-9576-6A2DACAFECA8}">
      <dsp:nvSpPr>
        <dsp:cNvPr id="0" name=""/>
        <dsp:cNvSpPr/>
      </dsp:nvSpPr>
      <dsp:spPr>
        <a:xfrm>
          <a:off x="91421" y="5317848"/>
          <a:ext cx="844286" cy="84428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846E62-F819-498F-BFA6-1E83A74DC38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3312933853"/>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46E62-F819-498F-BFA6-1E83A74DC38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498301334"/>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46E62-F819-498F-BFA6-1E83A74DC38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3030444433"/>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28-Jan-23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46E62-F819-498F-BFA6-1E83A74DC38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1537549633"/>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846E62-F819-498F-BFA6-1E83A74DC38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375799987"/>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846E62-F819-498F-BFA6-1E83A74DC38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82780378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846E62-F819-498F-BFA6-1E83A74DC389}" type="datetimeFigureOut">
              <a:rPr lang="en-GB" smtClean="0"/>
              <a:t>28/01/2023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324412497"/>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846E62-F819-498F-BFA6-1E83A74DC389}" type="datetimeFigureOut">
              <a:rPr lang="en-GB" smtClean="0"/>
              <a:t>28/01/2023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49041996"/>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46E62-F819-498F-BFA6-1E83A74DC389}" type="datetimeFigureOut">
              <a:rPr lang="en-GB" smtClean="0"/>
              <a:t>28/01/2023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414446982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846E62-F819-498F-BFA6-1E83A74DC38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949382996"/>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846E62-F819-498F-BFA6-1E83A74DC38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542FCB-6249-4FBA-86BC-4FA139D937AC}" type="slidenum">
              <a:rPr lang="en-GB" smtClean="0"/>
              <a:t>‹#›</a:t>
            </a:fld>
            <a:endParaRPr lang="en-GB"/>
          </a:p>
        </p:txBody>
      </p:sp>
    </p:spTree>
    <p:extLst>
      <p:ext uri="{BB962C8B-B14F-4D97-AF65-F5344CB8AC3E}">
        <p14:creationId xmlns:p14="http://schemas.microsoft.com/office/powerpoint/2010/main" val="2589981216"/>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46E62-F819-498F-BFA6-1E83A74DC389}" type="datetimeFigureOut">
              <a:rPr lang="en-GB" smtClean="0"/>
              <a:t>28/01/2023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2FCB-6249-4FBA-86BC-4FA139D937AC}" type="slidenum">
              <a:rPr lang="en-GB" smtClean="0"/>
              <a:t>‹#›</a:t>
            </a:fld>
            <a:endParaRPr lang="en-GB"/>
          </a:p>
        </p:txBody>
      </p:sp>
    </p:spTree>
    <p:extLst>
      <p:ext uri="{BB962C8B-B14F-4D97-AF65-F5344CB8AC3E}">
        <p14:creationId xmlns:p14="http://schemas.microsoft.com/office/powerpoint/2010/main" val="144280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www.informationisbeautiful.net/visualizations/worlds-biggest-data-breaches-hack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www.informationisbeautiful.net/visualizations/worlds-biggest-data-breaches-hacks/" TargetMode="Externa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deezy.com/"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unctad.org/page/data-protection-and-privacy-legislation-worldwi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formationisbeautiful.net/visualizations/worlds-biggest-data-breaches-hack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log.adva.com/" TargetMode="External"/><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s://cookie-script.com/blog/cookie-law" TargetMode="External"/><Relationship Id="rId3" Type="http://schemas.openxmlformats.org/officeDocument/2006/relationships/hyperlink" Target="https://privacysandbox.com/intl/en_us" TargetMode="External"/><Relationship Id="rId7" Type="http://schemas.openxmlformats.org/officeDocument/2006/relationships/hyperlink" Target="https://cookie-script.com/gdpr-and-e-privacy-regulation-compliance.html"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ookie-script.com/knowledge-base/what-are-the-biggest-gdpr-fines-so-far" TargetMode="External"/><Relationship Id="rId11" Type="http://schemas.openxmlformats.org/officeDocument/2006/relationships/hyperlink" Target="http://www.pptback.com/flowers-abstract-gradient-yellow-flowers-pptbackground.html" TargetMode="External"/><Relationship Id="rId5" Type="http://schemas.openxmlformats.org/officeDocument/2006/relationships/hyperlink" Target="https://cookie-script.com/blog/google-delays-blocking-third-party-cookies" TargetMode="External"/><Relationship Id="rId10" Type="http://schemas.openxmlformats.org/officeDocument/2006/relationships/hyperlink" Target="https://cookie-script.com/blog/data-privacy-trends-in-2023" TargetMode="External"/><Relationship Id="rId4" Type="http://schemas.openxmlformats.org/officeDocument/2006/relationships/hyperlink" Target="https://cookie-script.com/blog/google-delays-blocking-third-party-cookies#trust-token-api" TargetMode="External"/><Relationship Id="rId9" Type="http://schemas.openxmlformats.org/officeDocument/2006/relationships/hyperlink" Target="https://cookie-script.com/blog/meta-fined-265-mln-euro-for-facebook-gdpr-breach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okie-script.com/all-you-need-to-know-about-third-party-cookies.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iapp.org/media/pdf/resource_center/cisco_consumer_privacy_survey_nov2019.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627" y="2349306"/>
            <a:ext cx="3889480" cy="3163219"/>
          </a:xfrm>
          <a:prstGeom prst="rect">
            <a:avLst/>
          </a:prstGeom>
        </p:spPr>
      </p:pic>
      <p:sp>
        <p:nvSpPr>
          <p:cNvPr id="5" name="TextBox 4"/>
          <p:cNvSpPr txBox="1"/>
          <p:nvPr/>
        </p:nvSpPr>
        <p:spPr>
          <a:xfrm>
            <a:off x="10344446" y="6519446"/>
            <a:ext cx="2114841" cy="338554"/>
          </a:xfrm>
          <a:prstGeom prst="rect">
            <a:avLst/>
          </a:prstGeom>
          <a:noFill/>
        </p:spPr>
        <p:txBody>
          <a:bodyPr wrap="square" rtlCol="0">
            <a:spAutoFit/>
          </a:bodyPr>
          <a:lstStyle/>
          <a:p>
            <a:r>
              <a:rPr lang="en-GB" sz="1600" dirty="0">
                <a:solidFill>
                  <a:schemeClr val="bg2"/>
                </a:solidFill>
              </a:rPr>
              <a:t>Source:</a:t>
            </a:r>
            <a:r>
              <a:rPr lang="en-GB" sz="1600" dirty="0">
                <a:solidFill>
                  <a:srgbClr val="00B0F0"/>
                </a:solidFill>
              </a:rPr>
              <a:t> </a:t>
            </a:r>
            <a:r>
              <a:rPr lang="en-GB" sz="1600" dirty="0" err="1">
                <a:solidFill>
                  <a:srgbClr val="FFC000"/>
                </a:solidFill>
              </a:rPr>
              <a:t>istock</a:t>
            </a:r>
            <a:r>
              <a:rPr lang="en-GB" sz="1600" dirty="0">
                <a:solidFill>
                  <a:srgbClr val="FFC000"/>
                </a:solidFill>
              </a:rPr>
              <a:t> photo</a:t>
            </a:r>
          </a:p>
        </p:txBody>
      </p:sp>
    </p:spTree>
    <p:extLst>
      <p:ext uri="{BB962C8B-B14F-4D97-AF65-F5344CB8AC3E}">
        <p14:creationId xmlns:p14="http://schemas.microsoft.com/office/powerpoint/2010/main" val="1491912376"/>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516" y="175097"/>
            <a:ext cx="11753187" cy="888608"/>
          </a:xfrm>
        </p:spPr>
        <p:txBody>
          <a:bodyPr>
            <a:normAutofit fontScale="90000"/>
          </a:bodyPr>
          <a:lstStyle/>
          <a:p>
            <a:pPr algn="ctr"/>
            <a:r>
              <a:rPr lang="en-US" sz="6000" b="1" dirty="0">
                <a:solidFill>
                  <a:schemeClr val="accent4">
                    <a:lumMod val="60000"/>
                    <a:lumOff val="40000"/>
                  </a:schemeClr>
                </a:solidFill>
                <a:latin typeface="Arial Nova Cond" panose="020B0506020202020204" pitchFamily="34" charset="0"/>
              </a:rPr>
              <a:t>World's Biggest Data Breaches</a:t>
            </a:r>
            <a:endParaRPr lang="en-GB" sz="6000" b="1" dirty="0">
              <a:solidFill>
                <a:schemeClr val="accent4">
                  <a:lumMod val="60000"/>
                  <a:lumOff val="40000"/>
                </a:schemeClr>
              </a:solidFill>
              <a:latin typeface="Arial Nova Cond" panose="020B0506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3868615" y="1230340"/>
            <a:ext cx="8323385" cy="5305779"/>
          </a:xfrm>
          <a:prstGeom prst="rect">
            <a:avLst/>
          </a:prstGeom>
        </p:spPr>
      </p:pic>
      <p:sp>
        <p:nvSpPr>
          <p:cNvPr id="6" name="Rounded Rectangle 5"/>
          <p:cNvSpPr/>
          <p:nvPr/>
        </p:nvSpPr>
        <p:spPr>
          <a:xfrm>
            <a:off x="140042" y="2340597"/>
            <a:ext cx="3603656" cy="4060205"/>
          </a:xfrm>
          <a:prstGeom prst="roundRect">
            <a:avLst/>
          </a:prstGeom>
          <a:noFill/>
          <a:ln w="476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2">
                    <a:lumMod val="60000"/>
                    <a:lumOff val="40000"/>
                  </a:schemeClr>
                </a:solidFill>
                <a:latin typeface="Arial Black" panose="020B0A04020102020204" pitchFamily="34" charset="0"/>
              </a:rPr>
              <a:t>Mar 2021</a:t>
            </a:r>
          </a:p>
          <a:p>
            <a:r>
              <a:rPr lang="en-US" sz="2300" b="1" dirty="0">
                <a:solidFill>
                  <a:srgbClr val="FF0000"/>
                </a:solidFill>
                <a:latin typeface="Baskerville Old Face" panose="02020602080505020303" pitchFamily="18" charset="0"/>
              </a:rPr>
              <a:t>533,000,000 records lost.</a:t>
            </a:r>
          </a:p>
          <a:p>
            <a:r>
              <a:rPr lang="en-US" sz="2300" b="1" dirty="0">
                <a:solidFill>
                  <a:srgbClr val="FF0000"/>
                </a:solidFill>
                <a:latin typeface="Baskerville Old Face" panose="02020602080505020303" pitchFamily="18" charset="0"/>
              </a:rPr>
              <a:t>Phone numbers, full names, locations, email addresses and biographical information on 533 million users from 106 countries. Scraped due to vulnerability ‘‘patched in 2019’’</a:t>
            </a:r>
          </a:p>
        </p:txBody>
      </p:sp>
      <p:sp>
        <p:nvSpPr>
          <p:cNvPr id="4" name="Curved Up Arrow 3"/>
          <p:cNvSpPr/>
          <p:nvPr/>
        </p:nvSpPr>
        <p:spPr>
          <a:xfrm rot="10800000">
            <a:off x="2844806" y="1065334"/>
            <a:ext cx="3283509" cy="1194581"/>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3743698" y="6603355"/>
            <a:ext cx="9853749" cy="371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Source:</a:t>
            </a:r>
            <a:r>
              <a:rPr lang="en-US" sz="1600" dirty="0">
                <a:solidFill>
                  <a:schemeClr val="tx1"/>
                </a:solidFill>
              </a:rPr>
              <a:t> </a:t>
            </a:r>
            <a:r>
              <a:rPr lang="en-US" sz="1600" dirty="0">
                <a:solidFill>
                  <a:schemeClr val="tx1"/>
                </a:solidFill>
                <a:hlinkClick r:id="rId4"/>
              </a:rPr>
              <a:t>https://www.informationisbeautiful.net/visualizations/worlds-biggest-data-breaches-hacks/</a:t>
            </a:r>
            <a:endParaRPr lang="en-US" sz="1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94276984"/>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2500"/>
                            </p:stCondLst>
                            <p:childTnLst>
                              <p:par>
                                <p:cTn id="13" presetID="49" presetClass="entr" presetSubtype="0" de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436" y="0"/>
            <a:ext cx="14225715" cy="928098"/>
          </a:xfrm>
        </p:spPr>
        <p:txBody>
          <a:bodyPr>
            <a:noAutofit/>
          </a:bodyPr>
          <a:lstStyle/>
          <a:p>
            <a:pPr algn="ctr"/>
            <a:r>
              <a:rPr lang="en-US" sz="5400" b="1" dirty="0">
                <a:solidFill>
                  <a:srgbClr val="FFC000"/>
                </a:solidFill>
                <a:latin typeface="Monotype Corsiva" panose="03010101010201010101" pitchFamily="66" charset="0"/>
              </a:rPr>
              <a:t>Data Breaches </a:t>
            </a:r>
            <a:r>
              <a:rPr lang="en-US" sz="5000" b="1" dirty="0">
                <a:solidFill>
                  <a:srgbClr val="FFC000"/>
                </a:solidFill>
                <a:latin typeface="Monotype Corsiva" panose="03010101010201010101" pitchFamily="66" charset="0"/>
              </a:rPr>
              <a:t>exceeding 15,000,000 records lost</a:t>
            </a:r>
            <a:endParaRPr lang="en-GB" sz="5000" b="1" dirty="0">
              <a:solidFill>
                <a:srgbClr val="FFC000"/>
              </a:solidFill>
              <a:latin typeface="Monotype Corsiva" panose="03010101010201010101" pitchFamily="66" charset="0"/>
            </a:endParaRPr>
          </a:p>
        </p:txBody>
      </p:sp>
      <p:sp>
        <p:nvSpPr>
          <p:cNvPr id="8" name="Rectangle 7"/>
          <p:cNvSpPr/>
          <p:nvPr/>
        </p:nvSpPr>
        <p:spPr>
          <a:xfrm>
            <a:off x="186867" y="1277006"/>
            <a:ext cx="5745857" cy="5324447"/>
          </a:xfrm>
          <a:prstGeom prst="rect">
            <a:avLst/>
          </a:prstGeom>
          <a:ln w="38100">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p:cNvSpPr/>
          <p:nvPr/>
        </p:nvSpPr>
        <p:spPr>
          <a:xfrm>
            <a:off x="6205891" y="1277007"/>
            <a:ext cx="5745857" cy="5298606"/>
          </a:xfrm>
          <a:prstGeom prst="rect">
            <a:avLst/>
          </a:prstGeom>
          <a:ln w="38100">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746DAE5-0924-F344-B637-B30AAE85BF2D}"/>
              </a:ext>
            </a:extLst>
          </p:cNvPr>
          <p:cNvGraphicFramePr>
            <a:graphicFrameLocks/>
          </p:cNvGraphicFramePr>
          <p:nvPr>
            <p:extLst>
              <p:ext uri="{D42A27DB-BD31-4B8C-83A1-F6EECF244321}">
                <p14:modId xmlns:p14="http://schemas.microsoft.com/office/powerpoint/2010/main" val="2688364708"/>
              </p:ext>
            </p:extLst>
          </p:nvPr>
        </p:nvGraphicFramePr>
        <p:xfrm>
          <a:off x="6376999" y="1822498"/>
          <a:ext cx="5537095" cy="4753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0367CD9-5E18-D041-9C9B-5AD91DBA58B0}"/>
              </a:ext>
            </a:extLst>
          </p:cNvPr>
          <p:cNvGraphicFramePr>
            <a:graphicFrameLocks/>
          </p:cNvGraphicFramePr>
          <p:nvPr>
            <p:extLst>
              <p:ext uri="{D42A27DB-BD31-4B8C-83A1-F6EECF244321}">
                <p14:modId xmlns:p14="http://schemas.microsoft.com/office/powerpoint/2010/main" val="624397704"/>
              </p:ext>
            </p:extLst>
          </p:nvPr>
        </p:nvGraphicFramePr>
        <p:xfrm>
          <a:off x="214686" y="1449963"/>
          <a:ext cx="5472953" cy="5109883"/>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3837812" y="6672398"/>
            <a:ext cx="9853749" cy="371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Source:</a:t>
            </a:r>
            <a:r>
              <a:rPr lang="en-US" sz="1600" dirty="0">
                <a:solidFill>
                  <a:schemeClr val="tx1"/>
                </a:solidFill>
              </a:rPr>
              <a:t> </a:t>
            </a:r>
            <a:r>
              <a:rPr lang="en-US" sz="1600" dirty="0">
                <a:solidFill>
                  <a:srgbClr val="FFFF00"/>
                </a:solidFill>
                <a:hlinkClick r:id="rId5"/>
              </a:rPr>
              <a:t>https://www.informationisbeautiful.net/visualizations/worlds-biggest-data-breaches-hacks/</a:t>
            </a:r>
            <a:endParaRPr lang="en-US" sz="1600" dirty="0">
              <a:solidFill>
                <a:srgbClr val="FFFF00"/>
              </a:solidFill>
            </a:endParaRPr>
          </a:p>
          <a:p>
            <a:endParaRPr lang="en-US" dirty="0">
              <a:solidFill>
                <a:schemeClr val="tx1"/>
              </a:solidFill>
            </a:endParaRPr>
          </a:p>
        </p:txBody>
      </p:sp>
      <p:sp>
        <p:nvSpPr>
          <p:cNvPr id="15" name="Oval 14">
            <a:extLst>
              <a:ext uri="{FF2B5EF4-FFF2-40B4-BE49-F238E27FC236}">
                <a16:creationId xmlns:a16="http://schemas.microsoft.com/office/drawing/2014/main" id="{138D235E-A20F-B14B-8B6D-0F7C6910F809}"/>
              </a:ext>
            </a:extLst>
          </p:cNvPr>
          <p:cNvSpPr/>
          <p:nvPr/>
        </p:nvSpPr>
        <p:spPr>
          <a:xfrm>
            <a:off x="44636" y="572120"/>
            <a:ext cx="1351689" cy="1057870"/>
          </a:xfrm>
          <a:prstGeom prst="ellipse">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a:noFill/>
          </a:ln>
          <a:scene3d>
            <a:camera prst="orthographicFront"/>
            <a:lightRig rig="threePt" dir="t"/>
          </a:scene3d>
          <a:sp3d prstMaterial="softEdge">
            <a:bevelB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onotype Corsiva" panose="03010101010201010101" pitchFamily="66" charset="0"/>
              </a:rPr>
              <a:t>2021</a:t>
            </a:r>
            <a:endParaRPr lang="en-GB"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onotype Corsiva" panose="03010101010201010101" pitchFamily="66" charset="0"/>
            </a:endParaRPr>
          </a:p>
        </p:txBody>
      </p:sp>
      <p:sp>
        <p:nvSpPr>
          <p:cNvPr id="16" name="Oval 15">
            <a:extLst>
              <a:ext uri="{FF2B5EF4-FFF2-40B4-BE49-F238E27FC236}">
                <a16:creationId xmlns:a16="http://schemas.microsoft.com/office/drawing/2014/main" id="{E28C90CF-2EF1-1746-98C0-86C1B79930F7}"/>
              </a:ext>
            </a:extLst>
          </p:cNvPr>
          <p:cNvSpPr/>
          <p:nvPr/>
        </p:nvSpPr>
        <p:spPr>
          <a:xfrm>
            <a:off x="6074955" y="712600"/>
            <a:ext cx="1351689" cy="1057870"/>
          </a:xfrm>
          <a:prstGeom prst="ellipse">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a:noFill/>
          </a:ln>
          <a:scene3d>
            <a:camera prst="orthographicFront"/>
            <a:lightRig rig="threePt" dir="t"/>
          </a:scene3d>
          <a:sp3d prstMaterial="softEdge">
            <a:bevelB prst="angle"/>
          </a:sp3d>
        </p:spPr>
        <p:style>
          <a:lnRef idx="0">
            <a:scrgbClr r="0" g="0" b="0"/>
          </a:lnRef>
          <a:fillRef idx="0">
            <a:scrgbClr r="0" g="0" b="0"/>
          </a:fillRef>
          <a:effectRef idx="0">
            <a:scrgbClr r="0" g="0" b="0"/>
          </a:effectRef>
          <a:fontRef idx="minor">
            <a:schemeClr val="lt1"/>
          </a:fontRef>
        </p:style>
        <p:txBody>
          <a:bodyPr rtlCol="0" anchor="ctr"/>
          <a:lstStyle/>
          <a:p>
            <a:pPr algn="ctr"/>
            <a:endParaRPr lang="en-US" sz="3200" b="1" dirty="0">
              <a:ln w="9525">
                <a:solidFill>
                  <a:schemeClr val="bg1"/>
                </a:solidFill>
                <a:prstDash val="solid"/>
              </a:ln>
              <a:solidFill>
                <a:srgbClr val="EAAD00"/>
              </a:solidFill>
              <a:effectLst>
                <a:outerShdw blurRad="12700" dist="38100" dir="2700000" algn="tl" rotWithShape="0">
                  <a:schemeClr val="bg1">
                    <a:lumMod val="50000"/>
                  </a:schemeClr>
                </a:outerShdw>
              </a:effectLst>
              <a:latin typeface="Monotype Corsiva" panose="03010101010201010101" pitchFamily="66" charset="0"/>
            </a:endParaRPr>
          </a:p>
          <a:p>
            <a:pPr algn="ctr"/>
            <a:r>
              <a:rPr 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onotype Corsiva" panose="03010101010201010101" pitchFamily="66" charset="0"/>
              </a:rPr>
              <a:t>2022</a:t>
            </a:r>
          </a:p>
          <a:p>
            <a:pPr algn="ctr"/>
            <a:endParaRPr lang="en-GB" sz="3200" b="1" dirty="0">
              <a:ln w="9525">
                <a:solidFill>
                  <a:schemeClr val="bg1"/>
                </a:solidFill>
                <a:prstDash val="solid"/>
              </a:ln>
              <a:solidFill>
                <a:srgbClr val="EAAD00"/>
              </a:solidFill>
              <a:effectLst>
                <a:outerShdw blurRad="12700" dist="38100" dir="2700000" algn="tl" rotWithShape="0">
                  <a:schemeClr val="bg1">
                    <a:lumMod val="50000"/>
                  </a:schemeClr>
                </a:outerShdw>
              </a:effectLst>
              <a:latin typeface="Monotype Corsiva" panose="03010101010201010101" pitchFamily="66" charset="0"/>
            </a:endParaRPr>
          </a:p>
        </p:txBody>
      </p:sp>
    </p:spTree>
    <p:extLst>
      <p:ext uri="{BB962C8B-B14F-4D97-AF65-F5344CB8AC3E}">
        <p14:creationId xmlns:p14="http://schemas.microsoft.com/office/powerpoint/2010/main" val="3065583471"/>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502" y="111907"/>
            <a:ext cx="11844996" cy="971306"/>
          </a:xfrm>
        </p:spPr>
        <p:txBody>
          <a:bodyPr>
            <a:normAutofit/>
          </a:bodyPr>
          <a:lstStyle/>
          <a:p>
            <a:pPr algn="ctr"/>
            <a:r>
              <a:rPr lang="en-US" sz="4800" b="1" dirty="0">
                <a:solidFill>
                  <a:srgbClr val="FFFF00"/>
                </a:solidFill>
                <a:latin typeface="Monotype Corsiva" panose="03010101010201010101" pitchFamily="66" charset="0"/>
              </a:rPr>
              <a:t>Data Protection and Privacy Legislation Worldwide</a:t>
            </a:r>
            <a:endParaRPr lang="en-GB" sz="4800" b="1" dirty="0">
              <a:solidFill>
                <a:srgbClr val="FFFF00"/>
              </a:solidFill>
              <a:latin typeface="Monotype Corsiva" panose="03010101010201010101" pitchFamily="66" charset="0"/>
            </a:endParaRPr>
          </a:p>
        </p:txBody>
      </p:sp>
      <p:sp>
        <p:nvSpPr>
          <p:cNvPr id="4" name="Rectangle 3"/>
          <p:cNvSpPr/>
          <p:nvPr/>
        </p:nvSpPr>
        <p:spPr>
          <a:xfrm>
            <a:off x="0" y="942534"/>
            <a:ext cx="12192000" cy="5915466"/>
          </a:xfrm>
          <a:prstGeom prst="rect">
            <a:avLst/>
          </a:prstGeom>
          <a:blipFill>
            <a:blip r:embed="rId3"/>
            <a:stretch>
              <a:fillRect/>
            </a:stretch>
          </a:blipFill>
          <a:ln w="508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4434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36023" y="260626"/>
            <a:ext cx="10515600" cy="915034"/>
          </a:xfrm>
        </p:spPr>
        <p:txBody>
          <a:bodyPr>
            <a:noAutofit/>
          </a:bodyPr>
          <a:lstStyle/>
          <a:p>
            <a:pPr algn="ctr"/>
            <a:r>
              <a:rPr lang="en-US" sz="7000" b="1" dirty="0">
                <a:solidFill>
                  <a:srgbClr val="FF0000"/>
                </a:solidFill>
                <a:latin typeface="Monotype Corsiva" panose="03010101010201010101" pitchFamily="66" charset="0"/>
              </a:rPr>
              <a:t>Data Protection and Privacy</a:t>
            </a:r>
            <a:endParaRPr lang="en-GB" sz="7000" b="1" dirty="0">
              <a:solidFill>
                <a:srgbClr val="FF0000"/>
              </a:solidFill>
              <a:latin typeface="Monotype Corsiva" panose="03010101010201010101" pitchFamily="66" charset="0"/>
            </a:endParaRPr>
          </a:p>
        </p:txBody>
      </p:sp>
      <p:sp>
        <p:nvSpPr>
          <p:cNvPr id="6" name="Rounded Rectangle 5"/>
          <p:cNvSpPr/>
          <p:nvPr/>
        </p:nvSpPr>
        <p:spPr>
          <a:xfrm>
            <a:off x="331076" y="1513477"/>
            <a:ext cx="11445766" cy="4067516"/>
          </a:xfrm>
          <a:prstGeom prst="roundRect">
            <a:avLst/>
          </a:prstGeom>
          <a:solidFill>
            <a:schemeClr val="accent6">
              <a:lumMod val="40000"/>
              <a:lumOff val="60000"/>
            </a:schemeClr>
          </a:solidFill>
          <a:ln w="66675">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Courier New" panose="02070309020205020404" pitchFamily="49" charset="0"/>
              <a:buChar char="o"/>
            </a:pPr>
            <a:r>
              <a:rPr lang="en-US" sz="3000" b="1" dirty="0">
                <a:solidFill>
                  <a:schemeClr val="tx1"/>
                </a:solidFill>
                <a:latin typeface="Baskerville Old Face" panose="02020602080505020303" pitchFamily="18" charset="0"/>
              </a:rPr>
              <a:t>137 out of 194 countries had put in place legislation to secure the protection of data and privacy.</a:t>
            </a:r>
          </a:p>
          <a:p>
            <a:pPr marL="457200" indent="-457200" algn="just">
              <a:buFont typeface="Courier New" panose="02070309020205020404" pitchFamily="49" charset="0"/>
              <a:buChar char="o"/>
            </a:pPr>
            <a:endParaRPr lang="en-US" sz="3000" b="1" dirty="0">
              <a:solidFill>
                <a:schemeClr val="tx1"/>
              </a:solidFill>
              <a:latin typeface="Baskerville Old Face" panose="02020602080505020303" pitchFamily="18" charset="0"/>
            </a:endParaRPr>
          </a:p>
          <a:p>
            <a:pPr marL="457200" indent="-457200" algn="just">
              <a:buFont typeface="Courier New" panose="02070309020205020404" pitchFamily="49" charset="0"/>
              <a:buChar char="o"/>
            </a:pPr>
            <a:r>
              <a:rPr lang="en-US" sz="3000" b="1" dirty="0">
                <a:solidFill>
                  <a:schemeClr val="tx1"/>
                </a:solidFill>
                <a:latin typeface="Baskerville Old Face" panose="02020602080505020303" pitchFamily="18" charset="0"/>
              </a:rPr>
              <a:t>Africa and Asia show different level of adoption with 61 and 57 per cent of countries having adopted such legislations. </a:t>
            </a:r>
          </a:p>
          <a:p>
            <a:pPr algn="just"/>
            <a:endParaRPr lang="en-US" sz="3000" b="1" dirty="0">
              <a:solidFill>
                <a:schemeClr val="tx1"/>
              </a:solidFill>
              <a:latin typeface="Baskerville Old Face" panose="02020602080505020303" pitchFamily="18" charset="0"/>
            </a:endParaRPr>
          </a:p>
          <a:p>
            <a:pPr marL="457200" indent="-457200" algn="just">
              <a:buFont typeface="Courier New" panose="02070309020205020404" pitchFamily="49" charset="0"/>
              <a:buChar char="o"/>
            </a:pPr>
            <a:r>
              <a:rPr lang="en-US" sz="3000" b="1" dirty="0">
                <a:solidFill>
                  <a:schemeClr val="tx1"/>
                </a:solidFill>
                <a:latin typeface="Baskerville Old Face" panose="02020602080505020303" pitchFamily="18" charset="0"/>
              </a:rPr>
              <a:t>The share in the least developed countries </a:t>
            </a:r>
            <a:r>
              <a:rPr lang="en-US" sz="3000" b="1" dirty="0" smtClean="0">
                <a:solidFill>
                  <a:schemeClr val="tx1"/>
                </a:solidFill>
                <a:latin typeface="Baskerville Old Face" panose="02020602080505020303" pitchFamily="18" charset="0"/>
              </a:rPr>
              <a:t>is </a:t>
            </a:r>
            <a:r>
              <a:rPr lang="en-US" sz="3000" b="1" dirty="0">
                <a:solidFill>
                  <a:schemeClr val="tx1"/>
                </a:solidFill>
                <a:latin typeface="Baskerville Old Face" panose="02020602080505020303" pitchFamily="18" charset="0"/>
              </a:rPr>
              <a:t>only 48 per cent.</a:t>
            </a:r>
          </a:p>
          <a:p>
            <a:pPr marL="457200" indent="-457200" algn="just">
              <a:buFont typeface="Courier New" panose="02070309020205020404" pitchFamily="49" charset="0"/>
              <a:buChar char="o"/>
            </a:pPr>
            <a:endParaRPr lang="en-US" sz="3000" b="1" dirty="0">
              <a:solidFill>
                <a:schemeClr val="accent4">
                  <a:lumMod val="20000"/>
                  <a:lumOff val="80000"/>
                </a:schemeClr>
              </a:solidFill>
              <a:latin typeface="Baskerville Old Face" panose="02020602080505020303" pitchFamily="18" charset="0"/>
            </a:endParaRPr>
          </a:p>
        </p:txBody>
      </p:sp>
      <p:sp>
        <p:nvSpPr>
          <p:cNvPr id="5" name="TextBox 4"/>
          <p:cNvSpPr txBox="1"/>
          <p:nvPr/>
        </p:nvSpPr>
        <p:spPr>
          <a:xfrm>
            <a:off x="4911212" y="6242447"/>
            <a:ext cx="7723239" cy="615553"/>
          </a:xfrm>
          <a:prstGeom prst="rect">
            <a:avLst/>
          </a:prstGeom>
          <a:noFill/>
        </p:spPr>
        <p:txBody>
          <a:bodyPr wrap="square" rtlCol="0">
            <a:spAutoFit/>
          </a:bodyPr>
          <a:lstStyle/>
          <a:p>
            <a:r>
              <a:rPr lang="en-GB" sz="1600" dirty="0">
                <a:solidFill>
                  <a:schemeClr val="bg1">
                    <a:lumMod val="95000"/>
                  </a:schemeClr>
                </a:solidFill>
              </a:rPr>
              <a:t>Source: </a:t>
            </a:r>
            <a:r>
              <a:rPr lang="en-GB" sz="1600" dirty="0">
                <a:solidFill>
                  <a:srgbClr val="FFC000"/>
                </a:solidFill>
                <a:hlinkClick r:id="rId3"/>
              </a:rPr>
              <a:t>https://www.videezy.com</a:t>
            </a:r>
            <a:r>
              <a:rPr lang="en-GB" sz="1600" dirty="0" smtClean="0">
                <a:solidFill>
                  <a:srgbClr val="FFC000"/>
                </a:solidFill>
                <a:hlinkClick r:id="rId3"/>
              </a:rPr>
              <a:t>/</a:t>
            </a:r>
            <a:endParaRPr lang="en-GB" sz="1600" dirty="0" smtClean="0">
              <a:solidFill>
                <a:srgbClr val="FFC000"/>
              </a:solidFill>
            </a:endParaRPr>
          </a:p>
          <a:p>
            <a:r>
              <a:rPr lang="en-GB" dirty="0">
                <a:solidFill>
                  <a:srgbClr val="FFC000"/>
                </a:solidFill>
                <a:hlinkClick r:id="rId4"/>
              </a:rPr>
              <a:t>https://unctad.org/page/data-protection-and-privacy-legislation-worldwide</a:t>
            </a:r>
            <a:endParaRPr lang="en-GB" sz="1600" dirty="0">
              <a:solidFill>
                <a:srgbClr val="FFC000"/>
              </a:solidFill>
            </a:endParaRPr>
          </a:p>
        </p:txBody>
      </p:sp>
    </p:spTree>
    <p:extLst>
      <p:ext uri="{BB962C8B-B14F-4D97-AF65-F5344CB8AC3E}">
        <p14:creationId xmlns:p14="http://schemas.microsoft.com/office/powerpoint/2010/main" val="76094587"/>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5" presetClass="entr" presetSubtype="0"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1"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2"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5"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6"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7"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2249" y="112880"/>
            <a:ext cx="4619296" cy="1038005"/>
          </a:xfrm>
        </p:spPr>
        <p:txBody>
          <a:bodyPr>
            <a:noAutofit/>
          </a:bodyPr>
          <a:lstStyle/>
          <a:p>
            <a:r>
              <a:rPr lang="en-US" sz="5000" b="1" dirty="0">
                <a:solidFill>
                  <a:schemeClr val="bg1"/>
                </a:solidFill>
                <a:latin typeface="Monotype Corsiva" panose="03010101010201010101" pitchFamily="66" charset="0"/>
              </a:rPr>
              <a:t>Guiding Principles</a:t>
            </a:r>
            <a:endParaRPr lang="en-GB" sz="5000" b="1" dirty="0">
              <a:solidFill>
                <a:schemeClr val="bg1"/>
              </a:solidFill>
              <a:latin typeface="Monotype Corsiva" panose="03010101010201010101" pitchFamily="66" charset="0"/>
            </a:endParaRPr>
          </a:p>
        </p:txBody>
      </p:sp>
      <p:sp>
        <p:nvSpPr>
          <p:cNvPr id="6" name="TextBox 5"/>
          <p:cNvSpPr txBox="1"/>
          <p:nvPr/>
        </p:nvSpPr>
        <p:spPr>
          <a:xfrm>
            <a:off x="110359" y="1072055"/>
            <a:ext cx="11934496" cy="5108028"/>
          </a:xfrm>
          <a:prstGeom prst="rect">
            <a:avLst/>
          </a:prstGeom>
          <a:blipFill>
            <a:blip r:embed="rId3"/>
            <a:stretch>
              <a:fillRect/>
            </a:stretch>
          </a:blipFill>
        </p:spPr>
        <p:txBody>
          <a:bodyPr wrap="square" rtlCol="0">
            <a:spAutoFit/>
          </a:bodyPr>
          <a:lstStyle/>
          <a:p>
            <a:endParaRPr lang="en-GB" dirty="0"/>
          </a:p>
        </p:txBody>
      </p:sp>
      <p:sp>
        <p:nvSpPr>
          <p:cNvPr id="8" name="TextBox 7"/>
          <p:cNvSpPr txBox="1"/>
          <p:nvPr/>
        </p:nvSpPr>
        <p:spPr>
          <a:xfrm>
            <a:off x="5791200" y="6385031"/>
            <a:ext cx="6400800" cy="369332"/>
          </a:xfrm>
          <a:prstGeom prst="rect">
            <a:avLst/>
          </a:prstGeom>
          <a:noFill/>
        </p:spPr>
        <p:txBody>
          <a:bodyPr wrap="square" rtlCol="0">
            <a:spAutoFit/>
          </a:bodyPr>
          <a:lstStyle/>
          <a:p>
            <a:r>
              <a:rPr lang="en-US" dirty="0">
                <a:solidFill>
                  <a:srgbClr val="FF0000"/>
                </a:solidFill>
              </a:rPr>
              <a:t>Source: </a:t>
            </a:r>
            <a:r>
              <a:rPr lang="en-US" dirty="0">
                <a:solidFill>
                  <a:schemeClr val="bg2">
                    <a:lumMod val="75000"/>
                  </a:schemeClr>
                </a:solidFill>
              </a:rPr>
              <a:t>Privacy and Personal Data Protection Guidelines for Africa</a:t>
            </a:r>
            <a:endParaRPr lang="en-GB" dirty="0">
              <a:solidFill>
                <a:schemeClr val="bg2">
                  <a:lumMod val="75000"/>
                </a:schemeClr>
              </a:solidFill>
            </a:endParaRPr>
          </a:p>
        </p:txBody>
      </p:sp>
    </p:spTree>
    <p:extLst>
      <p:ext uri="{BB962C8B-B14F-4D97-AF65-F5344CB8AC3E}">
        <p14:creationId xmlns:p14="http://schemas.microsoft.com/office/powerpoint/2010/main" val="1455480533"/>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9" y="0"/>
            <a:ext cx="10515600" cy="959179"/>
          </a:xfrm>
        </p:spPr>
        <p:txBody>
          <a:bodyPr>
            <a:normAutofit/>
          </a:bodyPr>
          <a:lstStyle/>
          <a:p>
            <a:r>
              <a:rPr lang="en-US" sz="4500" b="1" dirty="0">
                <a:solidFill>
                  <a:srgbClr val="0070C0"/>
                </a:solidFill>
                <a:latin typeface="Monotype Corsiva" panose="03010101010201010101" pitchFamily="66" charset="0"/>
              </a:rPr>
              <a:t>Key Considerations</a:t>
            </a:r>
            <a:endParaRPr lang="en-GB" sz="4500" dirty="0">
              <a:solidFill>
                <a:srgbClr val="0070C0"/>
              </a:solidFill>
            </a:endParaRPr>
          </a:p>
        </p:txBody>
      </p:sp>
      <p:sp>
        <p:nvSpPr>
          <p:cNvPr id="4" name="TextBox 3"/>
          <p:cNvSpPr txBox="1"/>
          <p:nvPr/>
        </p:nvSpPr>
        <p:spPr>
          <a:xfrm>
            <a:off x="176049" y="804035"/>
            <a:ext cx="11837275" cy="5565227"/>
          </a:xfrm>
          <a:prstGeom prst="rect">
            <a:avLst/>
          </a:prstGeom>
          <a:blipFill>
            <a:blip r:embed="rId2"/>
            <a:stretch>
              <a:fillRect/>
            </a:stretch>
          </a:blipFill>
        </p:spPr>
        <p:txBody>
          <a:bodyPr wrap="square" rtlCol="0">
            <a:spAutoFit/>
          </a:bodyPr>
          <a:lstStyle/>
          <a:p>
            <a:endParaRPr lang="en-GB"/>
          </a:p>
        </p:txBody>
      </p:sp>
      <p:sp>
        <p:nvSpPr>
          <p:cNvPr id="5" name="TextBox 4"/>
          <p:cNvSpPr txBox="1"/>
          <p:nvPr/>
        </p:nvSpPr>
        <p:spPr>
          <a:xfrm>
            <a:off x="5612524" y="6432326"/>
            <a:ext cx="6400800" cy="369332"/>
          </a:xfrm>
          <a:prstGeom prst="rect">
            <a:avLst/>
          </a:prstGeom>
          <a:noFill/>
        </p:spPr>
        <p:txBody>
          <a:bodyPr wrap="square" rtlCol="0">
            <a:spAutoFit/>
          </a:bodyPr>
          <a:lstStyle/>
          <a:p>
            <a:r>
              <a:rPr lang="en-US" dirty="0">
                <a:solidFill>
                  <a:srgbClr val="FF0000"/>
                </a:solidFill>
              </a:rPr>
              <a:t>Source: </a:t>
            </a:r>
            <a:r>
              <a:rPr lang="en-US" dirty="0">
                <a:solidFill>
                  <a:srgbClr val="0070C0"/>
                </a:solidFill>
              </a:rPr>
              <a:t>Privacy and Personal Data Protection Guidelines for Africa</a:t>
            </a:r>
            <a:endParaRPr lang="en-GB" dirty="0">
              <a:solidFill>
                <a:srgbClr val="0070C0"/>
              </a:solidFill>
            </a:endParaRPr>
          </a:p>
        </p:txBody>
      </p:sp>
    </p:spTree>
    <p:extLst>
      <p:ext uri="{BB962C8B-B14F-4D97-AF65-F5344CB8AC3E}">
        <p14:creationId xmlns:p14="http://schemas.microsoft.com/office/powerpoint/2010/main" val="3539170662"/>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31" y="1174947"/>
            <a:ext cx="11824138" cy="5435326"/>
          </a:xfrm>
        </p:spPr>
        <p:txBody>
          <a:bodyPr>
            <a:normAutofit/>
          </a:bodyPr>
          <a:lstStyle/>
          <a:p>
            <a:pPr marL="0" indent="0">
              <a:buNone/>
            </a:pPr>
            <a:endParaRPr lang="en-US" sz="500" dirty="0">
              <a:latin typeface="Baskerville Old Face" panose="02020602080505020303" pitchFamily="18" charset="0"/>
            </a:endParaRPr>
          </a:p>
          <a:p>
            <a:pPr marL="0" indent="0" algn="ctr">
              <a:buNone/>
            </a:pPr>
            <a:r>
              <a:rPr lang="en-US" sz="4000" b="1" dirty="0">
                <a:solidFill>
                  <a:schemeClr val="accent4">
                    <a:lumMod val="40000"/>
                    <a:lumOff val="60000"/>
                  </a:schemeClr>
                </a:solidFill>
                <a:latin typeface="Baskerville Old Face" panose="02020602080505020303" pitchFamily="18" charset="0"/>
              </a:rPr>
              <a:t>Existing Privacy Laws and Frameworks in Africa</a:t>
            </a:r>
            <a:r>
              <a:rPr lang="en-US" sz="3500" b="1" dirty="0">
                <a:solidFill>
                  <a:schemeClr val="bg1"/>
                </a:solidFill>
                <a:latin typeface="Baskerville Old Face" panose="02020602080505020303" pitchFamily="18" charset="0"/>
              </a:rPr>
              <a:t> </a:t>
            </a:r>
          </a:p>
          <a:p>
            <a:pPr marL="0" indent="0">
              <a:buNone/>
            </a:pPr>
            <a:endParaRPr lang="en-US" sz="100" b="1" dirty="0">
              <a:solidFill>
                <a:schemeClr val="bg1"/>
              </a:solidFill>
              <a:latin typeface="Baskerville Old Face" panose="02020602080505020303" pitchFamily="18" charset="0"/>
            </a:endParaRPr>
          </a:p>
          <a:p>
            <a:pPr marL="285750" indent="-285750"/>
            <a:r>
              <a:rPr lang="en-US" sz="2600" b="1" dirty="0">
                <a:solidFill>
                  <a:schemeClr val="bg1"/>
                </a:solidFill>
                <a:latin typeface="Baskerville Old Face" panose="02020602080505020303" pitchFamily="18" charset="0"/>
              </a:rPr>
              <a:t>SADC Model Law on Data Protection (2010) – Under Review</a:t>
            </a:r>
          </a:p>
          <a:p>
            <a:pPr marL="285750" indent="-285750"/>
            <a:r>
              <a:rPr lang="en-US" sz="2600" b="1" dirty="0">
                <a:solidFill>
                  <a:schemeClr val="bg1"/>
                </a:solidFill>
                <a:latin typeface="Baskerville Old Face" panose="02020602080505020303" pitchFamily="18" charset="0"/>
              </a:rPr>
              <a:t>ECOWAS Supplementary Act A/SA.1/01/10</a:t>
            </a:r>
            <a:r>
              <a:rPr lang="en-GB" sz="2600" b="1" dirty="0">
                <a:solidFill>
                  <a:schemeClr val="bg1"/>
                </a:solidFill>
                <a:latin typeface="Baskerville Old Face" panose="02020602080505020303" pitchFamily="18" charset="0"/>
              </a:rPr>
              <a:t> on personal data protection (2010)</a:t>
            </a:r>
          </a:p>
          <a:p>
            <a:pPr marL="285750" indent="-285750"/>
            <a:r>
              <a:rPr lang="en-US" sz="2600" b="1" dirty="0">
                <a:solidFill>
                  <a:schemeClr val="bg1"/>
                </a:solidFill>
                <a:latin typeface="Baskerville Old Face" panose="02020602080505020303" pitchFamily="18" charset="0"/>
              </a:rPr>
              <a:t>EAC Framework for </a:t>
            </a:r>
            <a:r>
              <a:rPr lang="en-US" sz="2600" b="1" dirty="0" err="1">
                <a:solidFill>
                  <a:schemeClr val="bg1"/>
                </a:solidFill>
                <a:latin typeface="Baskerville Old Face" panose="02020602080505020303" pitchFamily="18" charset="0"/>
              </a:rPr>
              <a:t>Cyberlaws</a:t>
            </a:r>
            <a:r>
              <a:rPr lang="en-US" sz="2600" b="1" dirty="0">
                <a:solidFill>
                  <a:schemeClr val="bg1"/>
                </a:solidFill>
                <a:latin typeface="Baskerville Old Face" panose="02020602080505020303" pitchFamily="18" charset="0"/>
              </a:rPr>
              <a:t> (2008)</a:t>
            </a:r>
          </a:p>
          <a:p>
            <a:pPr marL="285750" indent="-285750" fontAlgn="base"/>
            <a:r>
              <a:rPr lang="en-US" sz="2600" b="1" dirty="0">
                <a:solidFill>
                  <a:schemeClr val="bg1"/>
                </a:solidFill>
                <a:latin typeface="Baskerville Old Face" panose="02020602080505020303" pitchFamily="18" charset="0"/>
              </a:rPr>
              <a:t>African Union Convention on Cyber Security and Personal Data Protection (Malabo Convention)</a:t>
            </a:r>
          </a:p>
          <a:p>
            <a:pPr marL="285750" indent="-285750" fontAlgn="base"/>
            <a:r>
              <a:rPr lang="en-US" sz="2600" b="1" dirty="0">
                <a:solidFill>
                  <a:schemeClr val="bg1"/>
                </a:solidFill>
                <a:latin typeface="Baskerville Old Face" panose="02020602080505020303" pitchFamily="18" charset="0"/>
              </a:rPr>
              <a:t>Privacy &amp; Personal Data Protection Guidelines for Africa </a:t>
            </a:r>
          </a:p>
          <a:p>
            <a:pPr marL="285750" indent="-285750" fontAlgn="base"/>
            <a:r>
              <a:rPr lang="en-US" sz="2600" b="1" dirty="0">
                <a:solidFill>
                  <a:schemeClr val="bg1"/>
                </a:solidFill>
                <a:latin typeface="Baskerville Old Face" panose="02020602080505020303" pitchFamily="18" charset="0"/>
              </a:rPr>
              <a:t>African Union Continental Data Policy Framework</a:t>
            </a:r>
          </a:p>
          <a:p>
            <a:pPr marL="285750" indent="-285750" fontAlgn="base"/>
            <a:r>
              <a:rPr lang="en-US" sz="2600" b="1" dirty="0">
                <a:solidFill>
                  <a:schemeClr val="bg1"/>
                </a:solidFill>
                <a:latin typeface="Baskerville Old Face" panose="02020602080505020303" pitchFamily="18" charset="0"/>
              </a:rPr>
              <a:t>The Digital Transformation Strategy for Africa (2020-2030)</a:t>
            </a:r>
          </a:p>
          <a:p>
            <a:pPr marL="285750" indent="-285750" fontAlgn="base"/>
            <a:r>
              <a:rPr lang="en-US" sz="2600" b="1" dirty="0">
                <a:solidFill>
                  <a:schemeClr val="bg1"/>
                </a:solidFill>
                <a:latin typeface="Baskerville Old Face" panose="02020602080505020303" pitchFamily="18" charset="0"/>
              </a:rPr>
              <a:t>African Continental Free Trade Area (</a:t>
            </a:r>
            <a:r>
              <a:rPr lang="en-US" sz="2600" b="1" dirty="0" err="1">
                <a:solidFill>
                  <a:schemeClr val="bg1"/>
                </a:solidFill>
                <a:latin typeface="Baskerville Old Face" panose="02020602080505020303" pitchFamily="18" charset="0"/>
              </a:rPr>
              <a:t>AfCFTA</a:t>
            </a:r>
            <a:r>
              <a:rPr lang="en-US" sz="2600" b="1" dirty="0">
                <a:solidFill>
                  <a:schemeClr val="bg1"/>
                </a:solidFill>
                <a:latin typeface="Baskerville Old Face" panose="02020602080505020303" pitchFamily="18" charset="0"/>
              </a:rPr>
              <a:t>) agreement</a:t>
            </a:r>
          </a:p>
          <a:p>
            <a:pPr marL="0" indent="0">
              <a:buNone/>
            </a:pPr>
            <a:endParaRPr lang="en-GB" dirty="0"/>
          </a:p>
        </p:txBody>
      </p:sp>
      <p:sp>
        <p:nvSpPr>
          <p:cNvPr id="4" name="Title 1"/>
          <p:cNvSpPr>
            <a:spLocks noGrp="1"/>
          </p:cNvSpPr>
          <p:nvPr>
            <p:ph type="title"/>
          </p:nvPr>
        </p:nvSpPr>
        <p:spPr>
          <a:xfrm>
            <a:off x="838200" y="305842"/>
            <a:ext cx="10515600" cy="990709"/>
          </a:xfrm>
        </p:spPr>
        <p:txBody>
          <a:bodyPr>
            <a:noAutofit/>
          </a:bodyPr>
          <a:lstStyle/>
          <a:p>
            <a:pPr algn="ctr"/>
            <a:r>
              <a:rPr lang="en-US" sz="10000" b="1" dirty="0">
                <a:solidFill>
                  <a:srgbClr val="FFC000"/>
                </a:solidFill>
                <a:latin typeface="Monotype Corsiva" panose="03010101010201010101" pitchFamily="66" charset="0"/>
              </a:rPr>
              <a:t>AFRICA </a:t>
            </a:r>
            <a:endParaRPr lang="en-GB" sz="10000" b="1" dirty="0">
              <a:solidFill>
                <a:srgbClr val="FFC000"/>
              </a:solidFill>
              <a:latin typeface="Monotype Corsiva" panose="03010101010201010101" pitchFamily="66" charset="0"/>
            </a:endParaRPr>
          </a:p>
        </p:txBody>
      </p:sp>
      <p:sp>
        <p:nvSpPr>
          <p:cNvPr id="2" name="TextBox 1"/>
          <p:cNvSpPr txBox="1"/>
          <p:nvPr/>
        </p:nvSpPr>
        <p:spPr>
          <a:xfrm>
            <a:off x="8187558" y="6488668"/>
            <a:ext cx="4004442" cy="369332"/>
          </a:xfrm>
          <a:prstGeom prst="rect">
            <a:avLst/>
          </a:prstGeom>
          <a:noFill/>
        </p:spPr>
        <p:txBody>
          <a:bodyPr wrap="square" rtlCol="0">
            <a:spAutoFit/>
          </a:bodyPr>
          <a:lstStyle/>
          <a:p>
            <a:r>
              <a:rPr lang="en-GB" dirty="0">
                <a:solidFill>
                  <a:srgbClr val="FFFFFF"/>
                </a:solidFill>
              </a:rPr>
              <a:t>Source:</a:t>
            </a:r>
            <a:r>
              <a:rPr lang="en-GB" dirty="0"/>
              <a:t> </a:t>
            </a:r>
            <a:r>
              <a:rPr lang="en-GB" dirty="0">
                <a:solidFill>
                  <a:srgbClr val="FF0000"/>
                </a:solidFill>
              </a:rPr>
              <a:t>https://www.teahub.io/viewwp/</a:t>
            </a:r>
          </a:p>
        </p:txBody>
      </p:sp>
    </p:spTree>
    <p:extLst>
      <p:ext uri="{BB962C8B-B14F-4D97-AF65-F5344CB8AC3E}">
        <p14:creationId xmlns:p14="http://schemas.microsoft.com/office/powerpoint/2010/main" val="200596846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5207" y="128643"/>
            <a:ext cx="8431925" cy="1101067"/>
          </a:xfrm>
        </p:spPr>
        <p:txBody>
          <a:bodyPr>
            <a:normAutofit fontScale="90000"/>
          </a:bodyPr>
          <a:lstStyle/>
          <a:p>
            <a:pPr algn="ctr"/>
            <a:r>
              <a:rPr lang="en-US" sz="8000" b="1" dirty="0">
                <a:solidFill>
                  <a:srgbClr val="FF9900"/>
                </a:solidFill>
                <a:latin typeface="Monotype Corsiva" panose="03010101010201010101" pitchFamily="66" charset="0"/>
              </a:rPr>
              <a:t>European Union (EU)</a:t>
            </a:r>
            <a:endParaRPr lang="en-GB" sz="8000" b="1" dirty="0">
              <a:latin typeface="Monotype Corsiva" panose="03010101010201010101" pitchFamily="66" charset="0"/>
            </a:endParaRPr>
          </a:p>
        </p:txBody>
      </p:sp>
      <p:sp>
        <p:nvSpPr>
          <p:cNvPr id="5" name="Content Placeholder 4"/>
          <p:cNvSpPr>
            <a:spLocks noGrp="1"/>
          </p:cNvSpPr>
          <p:nvPr>
            <p:ph idx="1"/>
          </p:nvPr>
        </p:nvSpPr>
        <p:spPr>
          <a:xfrm>
            <a:off x="236483" y="1229710"/>
            <a:ext cx="11398469" cy="5423338"/>
          </a:xfrm>
        </p:spPr>
        <p:txBody>
          <a:bodyPr>
            <a:noAutofit/>
          </a:bodyPr>
          <a:lstStyle/>
          <a:p>
            <a:pPr marL="0" indent="0" algn="ctr">
              <a:buNone/>
            </a:pPr>
            <a:r>
              <a:rPr lang="en-US" sz="3500" dirty="0">
                <a:solidFill>
                  <a:srgbClr val="FFFF00"/>
                </a:solidFill>
                <a:latin typeface="Baskerville Old Face" panose="02020602080505020303" pitchFamily="18" charset="0"/>
              </a:rPr>
              <a:t>The Evolving Landscape of European Data Privacy Laws</a:t>
            </a:r>
          </a:p>
          <a:p>
            <a:r>
              <a:rPr lang="en-US" sz="3000" dirty="0">
                <a:solidFill>
                  <a:schemeClr val="bg1"/>
                </a:solidFill>
                <a:latin typeface="Baskerville Old Face" panose="02020602080505020303" pitchFamily="18" charset="0"/>
              </a:rPr>
              <a:t>General Data Protection Regulation (GDPR) </a:t>
            </a:r>
          </a:p>
          <a:p>
            <a:r>
              <a:rPr lang="en-US" sz="3000" dirty="0">
                <a:solidFill>
                  <a:schemeClr val="bg1"/>
                </a:solidFill>
                <a:latin typeface="Baskerville Old Face" panose="02020602080505020303" pitchFamily="18" charset="0"/>
              </a:rPr>
              <a:t>Data Governance Act (DGA) </a:t>
            </a:r>
          </a:p>
          <a:p>
            <a:r>
              <a:rPr lang="en-US" sz="3000" dirty="0" err="1">
                <a:solidFill>
                  <a:schemeClr val="bg1"/>
                </a:solidFill>
                <a:latin typeface="Baskerville Old Face" panose="02020602080505020303" pitchFamily="18" charset="0"/>
              </a:rPr>
              <a:t>ePrivacy</a:t>
            </a:r>
            <a:r>
              <a:rPr lang="en-US" sz="3000" dirty="0">
                <a:solidFill>
                  <a:schemeClr val="bg1"/>
                </a:solidFill>
                <a:latin typeface="Baskerville Old Face" panose="02020602080505020303" pitchFamily="18" charset="0"/>
              </a:rPr>
              <a:t> Directives</a:t>
            </a:r>
          </a:p>
          <a:p>
            <a:r>
              <a:rPr lang="en-US" sz="3000" dirty="0" err="1">
                <a:solidFill>
                  <a:schemeClr val="bg1"/>
                </a:solidFill>
                <a:latin typeface="Baskerville Old Face" panose="02020602080505020303" pitchFamily="18" charset="0"/>
              </a:rPr>
              <a:t>ePrivacy</a:t>
            </a:r>
            <a:r>
              <a:rPr lang="en-US" sz="3000" dirty="0">
                <a:solidFill>
                  <a:schemeClr val="bg1"/>
                </a:solidFill>
                <a:latin typeface="Baskerville Old Face" panose="02020602080505020303" pitchFamily="18" charset="0"/>
              </a:rPr>
              <a:t> Regulation</a:t>
            </a:r>
          </a:p>
          <a:p>
            <a:pPr lvl="0"/>
            <a:r>
              <a:rPr lang="en-US" sz="3000" dirty="0">
                <a:solidFill>
                  <a:schemeClr val="bg1"/>
                </a:solidFill>
                <a:latin typeface="Baskerville Old Face" panose="02020602080505020303" pitchFamily="18" charset="0"/>
              </a:rPr>
              <a:t>Digital Markets Act </a:t>
            </a:r>
          </a:p>
          <a:p>
            <a:pPr lvl="0"/>
            <a:r>
              <a:rPr lang="en-US" sz="3000" dirty="0">
                <a:solidFill>
                  <a:schemeClr val="bg1"/>
                </a:solidFill>
                <a:latin typeface="Baskerville Old Face" panose="02020602080505020303" pitchFamily="18" charset="0"/>
              </a:rPr>
              <a:t>Digital Services Act</a:t>
            </a:r>
          </a:p>
          <a:p>
            <a:pPr lvl="0"/>
            <a:r>
              <a:rPr lang="en-US" sz="3000" dirty="0">
                <a:solidFill>
                  <a:schemeClr val="bg1"/>
                </a:solidFill>
                <a:latin typeface="Baskerville Old Face" panose="02020602080505020303" pitchFamily="18" charset="0"/>
              </a:rPr>
              <a:t>The Draft Data Act </a:t>
            </a:r>
          </a:p>
          <a:p>
            <a:pPr lvl="0"/>
            <a:r>
              <a:rPr lang="en-US" sz="3000" dirty="0">
                <a:solidFill>
                  <a:schemeClr val="bg1"/>
                </a:solidFill>
                <a:latin typeface="Baskerville Old Face" panose="02020602080505020303" pitchFamily="18" charset="0"/>
              </a:rPr>
              <a:t>European Health Data Space (EHDS) </a:t>
            </a:r>
          </a:p>
          <a:p>
            <a:r>
              <a:rPr lang="en-US" sz="3000" dirty="0">
                <a:solidFill>
                  <a:schemeClr val="bg1"/>
                </a:solidFill>
                <a:latin typeface="Baskerville Old Face" panose="02020602080505020303" pitchFamily="18" charset="0"/>
              </a:rPr>
              <a:t>Artificial Intelligence Regulation</a:t>
            </a:r>
          </a:p>
        </p:txBody>
      </p:sp>
    </p:spTree>
    <p:extLst>
      <p:ext uri="{BB962C8B-B14F-4D97-AF65-F5344CB8AC3E}">
        <p14:creationId xmlns:p14="http://schemas.microsoft.com/office/powerpoint/2010/main" val="395295771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500"/>
                                        <p:tgtEl>
                                          <p:spTgt spid="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dissolve">
                                      <p:cBhvr>
                                        <p:cTn id="25" dur="500"/>
                                        <p:tgtEl>
                                          <p:spTgt spid="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dissolve">
                                      <p:cBhvr>
                                        <p:cTn id="28" dur="500"/>
                                        <p:tgtEl>
                                          <p:spTgt spid="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dissolve">
                                      <p:cBhvr>
                                        <p:cTn id="31" dur="500"/>
                                        <p:tgtEl>
                                          <p:spTgt spid="5">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dissolve">
                                      <p:cBhvr>
                                        <p:cTn id="34" dur="500"/>
                                        <p:tgtEl>
                                          <p:spTgt spid="5">
                                            <p:txEl>
                                              <p:pRg st="9" end="9"/>
                                            </p:txEl>
                                          </p:spTgt>
                                        </p:tgtEl>
                                      </p:cBhvr>
                                    </p:animEffect>
                                  </p:childTnLst>
                                </p:cTn>
                              </p:par>
                              <p:par>
                                <p:cTn id="35" presetID="1" presetClass="entr" presetSubtype="0" fill="hold" grpId="1"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38200" y="191706"/>
            <a:ext cx="10515600" cy="927646"/>
          </a:xfrm>
        </p:spPr>
        <p:txBody>
          <a:bodyPr>
            <a:normAutofit fontScale="90000"/>
          </a:bodyPr>
          <a:lstStyle/>
          <a:p>
            <a:pPr algn="ctr"/>
            <a:r>
              <a:rPr lang="en-US" sz="7200" b="1" dirty="0">
                <a:solidFill>
                  <a:srgbClr val="FF9900"/>
                </a:solidFill>
                <a:latin typeface="Monotype Corsiva" panose="03010101010201010101" pitchFamily="66" charset="0"/>
              </a:rPr>
              <a:t>Council of Europe (</a:t>
            </a:r>
            <a:r>
              <a:rPr lang="en-US" sz="7200" b="1" dirty="0" err="1">
                <a:solidFill>
                  <a:srgbClr val="FF9900"/>
                </a:solidFill>
                <a:latin typeface="Monotype Corsiva" panose="03010101010201010101" pitchFamily="66" charset="0"/>
              </a:rPr>
              <a:t>CoE</a:t>
            </a:r>
            <a:r>
              <a:rPr lang="en-US" sz="7200" b="1" dirty="0">
                <a:solidFill>
                  <a:srgbClr val="FF9900"/>
                </a:solidFill>
                <a:latin typeface="Monotype Corsiva" panose="03010101010201010101" pitchFamily="66" charset="0"/>
              </a:rPr>
              <a:t>)</a:t>
            </a:r>
            <a:endParaRPr lang="en-GB" sz="7200" b="1" dirty="0">
              <a:solidFill>
                <a:srgbClr val="FF9900"/>
              </a:solidFill>
              <a:latin typeface="Monotype Corsiva" panose="03010101010201010101" pitchFamily="66" charset="0"/>
            </a:endParaRPr>
          </a:p>
        </p:txBody>
      </p:sp>
      <p:sp>
        <p:nvSpPr>
          <p:cNvPr id="6" name="Round Diagonal Corner Rectangle 5"/>
          <p:cNvSpPr/>
          <p:nvPr/>
        </p:nvSpPr>
        <p:spPr>
          <a:xfrm>
            <a:off x="173423" y="1166650"/>
            <a:ext cx="5801710" cy="4477408"/>
          </a:xfrm>
          <a:prstGeom prst="round2DiagRect">
            <a:avLst/>
          </a:prstGeom>
          <a:solidFill>
            <a:schemeClr val="accent6">
              <a:lumMod val="40000"/>
              <a:lumOff val="60000"/>
            </a:schemeClr>
          </a:solidFill>
          <a:ln w="114300" cmpd="thickThi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000" dirty="0">
                <a:latin typeface="Baskerville Old Face" panose="02020602080505020303" pitchFamily="18" charset="0"/>
              </a:rPr>
              <a:t>Ratification of Mauritius to the Convention for the Protection of Individuals with regard to Automatic Processing of Personal Data (Convention 108) which came into force on  </a:t>
            </a:r>
            <a:r>
              <a:rPr lang="en-US" sz="3000" b="1" dirty="0">
                <a:solidFill>
                  <a:srgbClr val="C00000"/>
                </a:solidFill>
                <a:latin typeface="Baskerville Old Face" panose="02020602080505020303" pitchFamily="18" charset="0"/>
              </a:rPr>
              <a:t>01 October 2016</a:t>
            </a:r>
            <a:r>
              <a:rPr lang="en-US" sz="3000" dirty="0">
                <a:solidFill>
                  <a:srgbClr val="C00000"/>
                </a:solidFill>
                <a:latin typeface="Baskerville Old Face" panose="02020602080505020303" pitchFamily="18" charset="0"/>
              </a:rPr>
              <a:t>.</a:t>
            </a:r>
            <a:r>
              <a:rPr lang="en-US" sz="3000" dirty="0">
                <a:latin typeface="Baskerville Old Face" panose="02020602080505020303" pitchFamily="18" charset="0"/>
              </a:rPr>
              <a:t> </a:t>
            </a:r>
          </a:p>
        </p:txBody>
      </p:sp>
      <p:sp>
        <p:nvSpPr>
          <p:cNvPr id="7" name="Round Diagonal Corner Rectangle 6"/>
          <p:cNvSpPr/>
          <p:nvPr/>
        </p:nvSpPr>
        <p:spPr>
          <a:xfrm>
            <a:off x="6185338" y="2144110"/>
            <a:ext cx="5801710" cy="4477408"/>
          </a:xfrm>
          <a:prstGeom prst="round2DiagRect">
            <a:avLst/>
          </a:prstGeom>
          <a:solidFill>
            <a:schemeClr val="accent6">
              <a:lumMod val="40000"/>
              <a:lumOff val="60000"/>
            </a:schemeClr>
          </a:solidFill>
          <a:ln w="114300" cmpd="thickThi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000" dirty="0">
                <a:latin typeface="Baskerville Old Face" panose="02020602080505020303" pitchFamily="18" charset="0"/>
              </a:rPr>
              <a:t>Ratification of the Protocol amending Convention for the Protection of individuals with regard to automatic processing of personal data on </a:t>
            </a:r>
            <a:r>
              <a:rPr lang="en-US" sz="3000" b="1" dirty="0">
                <a:solidFill>
                  <a:srgbClr val="C00000"/>
                </a:solidFill>
                <a:latin typeface="Baskerville Old Face" panose="02020602080505020303" pitchFamily="18" charset="0"/>
              </a:rPr>
              <a:t>04 September 2020.</a:t>
            </a:r>
          </a:p>
        </p:txBody>
      </p:sp>
      <p:sp>
        <p:nvSpPr>
          <p:cNvPr id="8" name="TextBox 7"/>
          <p:cNvSpPr txBox="1"/>
          <p:nvPr/>
        </p:nvSpPr>
        <p:spPr>
          <a:xfrm>
            <a:off x="0" y="6519446"/>
            <a:ext cx="3284483" cy="338554"/>
          </a:xfrm>
          <a:prstGeom prst="rect">
            <a:avLst/>
          </a:prstGeom>
          <a:noFill/>
        </p:spPr>
        <p:txBody>
          <a:bodyPr wrap="square" rtlCol="0">
            <a:spAutoFit/>
          </a:bodyPr>
          <a:lstStyle/>
          <a:p>
            <a:r>
              <a:rPr lang="en-GB" sz="1600" dirty="0">
                <a:solidFill>
                  <a:srgbClr val="FFC000"/>
                </a:solidFill>
              </a:rPr>
              <a:t>Source: </a:t>
            </a:r>
            <a:r>
              <a:rPr lang="en-GB" sz="1600" dirty="0">
                <a:solidFill>
                  <a:srgbClr val="3333CC"/>
                </a:solidFill>
              </a:rPr>
              <a:t>https://www.pinterest.com/</a:t>
            </a:r>
          </a:p>
        </p:txBody>
      </p:sp>
    </p:spTree>
    <p:extLst>
      <p:ext uri="{BB962C8B-B14F-4D97-AF65-F5344CB8AC3E}">
        <p14:creationId xmlns:p14="http://schemas.microsoft.com/office/powerpoint/2010/main" val="668647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6" y="1222053"/>
            <a:ext cx="11603421" cy="5413878"/>
          </a:xfrm>
        </p:spPr>
        <p:txBody>
          <a:bodyPr>
            <a:normAutofit fontScale="92500" lnSpcReduction="10000"/>
          </a:bodyPr>
          <a:lstStyle/>
          <a:p>
            <a:pPr>
              <a:buFont typeface="Wingdings" panose="05000000000000000000" pitchFamily="2" charset="2"/>
              <a:buChar char="Ø"/>
            </a:pPr>
            <a:r>
              <a:rPr lang="en-US" b="1" dirty="0">
                <a:solidFill>
                  <a:srgbClr val="002060"/>
                </a:solidFill>
                <a:latin typeface="Rockwell" panose="02060603020205020403" pitchFamily="18" charset="0"/>
              </a:rPr>
              <a:t> United Nations International Covenant on Civil and Political Rights</a:t>
            </a:r>
          </a:p>
          <a:p>
            <a:pPr marL="0" indent="0">
              <a:buNone/>
            </a:pPr>
            <a:endParaRPr lang="en-US" sz="1000" b="1" dirty="0">
              <a:solidFill>
                <a:srgbClr val="002060"/>
              </a:solidFill>
              <a:latin typeface="Rockwell" panose="02060603020205020403" pitchFamily="18" charset="0"/>
            </a:endParaRPr>
          </a:p>
          <a:p>
            <a:pPr>
              <a:buFont typeface="Wingdings" panose="05000000000000000000" pitchFamily="2" charset="2"/>
              <a:buChar char="Ø"/>
            </a:pPr>
            <a:r>
              <a:rPr lang="en-US" b="1" dirty="0">
                <a:solidFill>
                  <a:srgbClr val="002060"/>
                </a:solidFill>
                <a:latin typeface="Rockwell" panose="02060603020205020403" pitchFamily="18" charset="0"/>
              </a:rPr>
              <a:t>Universal Declaration of Human Rights</a:t>
            </a:r>
          </a:p>
          <a:p>
            <a:pPr>
              <a:buFont typeface="Wingdings" panose="05000000000000000000" pitchFamily="2" charset="2"/>
              <a:buChar char="Ø"/>
            </a:pPr>
            <a:endParaRPr lang="en-US" sz="1000" b="1" dirty="0">
              <a:solidFill>
                <a:srgbClr val="002060"/>
              </a:solidFill>
              <a:latin typeface="Rockwell" panose="02060603020205020403" pitchFamily="18" charset="0"/>
            </a:endParaRPr>
          </a:p>
          <a:p>
            <a:pPr>
              <a:buFont typeface="Wingdings" panose="05000000000000000000" pitchFamily="2" charset="2"/>
              <a:buChar char="Ø"/>
            </a:pPr>
            <a:r>
              <a:rPr lang="en-US" b="1" dirty="0">
                <a:solidFill>
                  <a:srgbClr val="002060"/>
                </a:solidFill>
                <a:latin typeface="Rockwell" panose="02060603020205020403" pitchFamily="18" charset="0"/>
              </a:rPr>
              <a:t>UN Principles on Data Protection and Privacy</a:t>
            </a:r>
          </a:p>
          <a:p>
            <a:pPr marL="0" indent="0">
              <a:buNone/>
            </a:pPr>
            <a:endParaRPr lang="en-US" sz="1000" b="1" dirty="0">
              <a:solidFill>
                <a:srgbClr val="002060"/>
              </a:solidFill>
              <a:latin typeface="Rockwell" panose="02060603020205020403" pitchFamily="18" charset="0"/>
            </a:endParaRPr>
          </a:p>
          <a:p>
            <a:pPr>
              <a:buFont typeface="Wingdings" panose="05000000000000000000" pitchFamily="2" charset="2"/>
              <a:buChar char="Ø"/>
            </a:pPr>
            <a:r>
              <a:rPr lang="en-US" b="1" dirty="0">
                <a:solidFill>
                  <a:srgbClr val="002060"/>
                </a:solidFill>
                <a:latin typeface="Rockwell" panose="02060603020205020403" pitchFamily="18" charset="0"/>
              </a:rPr>
              <a:t> UN Reports of the Special Rapporteur on the Right to Privacy</a:t>
            </a:r>
          </a:p>
          <a:p>
            <a:pPr marL="0" indent="0">
              <a:buNone/>
            </a:pPr>
            <a:endParaRPr lang="en-US" sz="1000" b="1" dirty="0">
              <a:solidFill>
                <a:srgbClr val="002060"/>
              </a:solidFill>
              <a:latin typeface="Rockwell" panose="02060603020205020403" pitchFamily="18" charset="0"/>
            </a:endParaRPr>
          </a:p>
          <a:p>
            <a:pPr>
              <a:buFont typeface="Wingdings" panose="05000000000000000000" pitchFamily="2" charset="2"/>
              <a:buChar char="Ø"/>
            </a:pPr>
            <a:r>
              <a:rPr lang="en-US" b="1" dirty="0">
                <a:solidFill>
                  <a:srgbClr val="002060"/>
                </a:solidFill>
                <a:latin typeface="Rockwell" panose="02060603020205020403" pitchFamily="18" charset="0"/>
              </a:rPr>
              <a:t>Guidance Note on Data Privacy, Ethics and Protection for the United Nations Development Group (UNDG)</a:t>
            </a:r>
          </a:p>
          <a:p>
            <a:pPr marL="0" indent="0">
              <a:buNone/>
            </a:pPr>
            <a:endParaRPr lang="en-US" sz="1000" b="1" dirty="0">
              <a:solidFill>
                <a:srgbClr val="002060"/>
              </a:solidFill>
              <a:latin typeface="Rockwell" panose="02060603020205020403" pitchFamily="18" charset="0"/>
            </a:endParaRPr>
          </a:p>
          <a:p>
            <a:pPr>
              <a:buFont typeface="Wingdings" panose="05000000000000000000" pitchFamily="2" charset="2"/>
              <a:buChar char="Ø"/>
            </a:pPr>
            <a:r>
              <a:rPr lang="en-US" b="1" dirty="0">
                <a:solidFill>
                  <a:srgbClr val="002060"/>
                </a:solidFill>
                <a:latin typeface="Rockwell" panose="02060603020205020403" pitchFamily="18" charset="0"/>
              </a:rPr>
              <a:t>UNESCO’s Principles on Personal Data Protection and Privacy </a:t>
            </a:r>
          </a:p>
          <a:p>
            <a:pPr marL="0" indent="0">
              <a:buNone/>
            </a:pPr>
            <a:endParaRPr lang="en-US" sz="1100" b="1" dirty="0">
              <a:solidFill>
                <a:srgbClr val="002060"/>
              </a:solidFill>
              <a:latin typeface="Rockwell" panose="02060603020205020403" pitchFamily="18" charset="0"/>
            </a:endParaRPr>
          </a:p>
          <a:p>
            <a:pPr>
              <a:lnSpc>
                <a:spcPct val="100000"/>
              </a:lnSpc>
              <a:buFont typeface="Wingdings" panose="05000000000000000000" pitchFamily="2" charset="2"/>
              <a:buChar char="Ø"/>
            </a:pPr>
            <a:r>
              <a:rPr lang="en-US" b="1" dirty="0">
                <a:solidFill>
                  <a:srgbClr val="002060"/>
                </a:solidFill>
                <a:latin typeface="Rockwell" panose="02060603020205020403" pitchFamily="18" charset="0"/>
              </a:rPr>
              <a:t>United Nations High Commission on Human Rights’ resolution on The Right to Privacy in the Digital Age</a:t>
            </a:r>
          </a:p>
          <a:p>
            <a:pPr marL="0" indent="0">
              <a:buNone/>
            </a:pPr>
            <a:endParaRPr lang="en-US" dirty="0"/>
          </a:p>
          <a:p>
            <a:pPr marL="0" indent="0">
              <a:buNone/>
            </a:pPr>
            <a:endParaRPr lang="en-US" dirty="0"/>
          </a:p>
          <a:p>
            <a:pPr marL="0" indent="0">
              <a:buNone/>
            </a:pPr>
            <a:endParaRPr lang="en-US" dirty="0"/>
          </a:p>
        </p:txBody>
      </p:sp>
      <p:sp>
        <p:nvSpPr>
          <p:cNvPr id="4" name="Title 1"/>
          <p:cNvSpPr>
            <a:spLocks noGrp="1"/>
          </p:cNvSpPr>
          <p:nvPr>
            <p:ph type="title"/>
          </p:nvPr>
        </p:nvSpPr>
        <p:spPr>
          <a:xfrm>
            <a:off x="1608080" y="215578"/>
            <a:ext cx="8891752" cy="1006475"/>
          </a:xfrm>
        </p:spPr>
        <p:txBody>
          <a:bodyPr>
            <a:noAutofit/>
          </a:bodyPr>
          <a:lstStyle/>
          <a:p>
            <a:pPr algn="ctr"/>
            <a:r>
              <a:rPr lang="en-US" sz="8500" b="1" dirty="0">
                <a:solidFill>
                  <a:srgbClr val="FFC000"/>
                </a:solidFill>
                <a:latin typeface="Monotype Corsiva" panose="03010101010201010101" pitchFamily="66" charset="0"/>
              </a:rPr>
              <a:t>United Nations</a:t>
            </a:r>
            <a:endParaRPr lang="en-GB" sz="8500" b="1" dirty="0">
              <a:solidFill>
                <a:srgbClr val="FFC000"/>
              </a:solidFill>
              <a:latin typeface="Monotype Corsiva" panose="03010101010201010101" pitchFamily="66" charset="0"/>
            </a:endParaRPr>
          </a:p>
        </p:txBody>
      </p:sp>
      <p:sp>
        <p:nvSpPr>
          <p:cNvPr id="5" name="Rectangle 4"/>
          <p:cNvSpPr/>
          <p:nvPr/>
        </p:nvSpPr>
        <p:spPr>
          <a:xfrm>
            <a:off x="8705505" y="6511160"/>
            <a:ext cx="3486495" cy="346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FF00"/>
                </a:solidFill>
              </a:rPr>
              <a:t>Source: </a:t>
            </a:r>
            <a:r>
              <a:rPr lang="en-US" sz="1600" b="1" dirty="0">
                <a:solidFill>
                  <a:srgbClr val="0070C0"/>
                </a:solidFill>
              </a:rPr>
              <a:t>https://www.worldatlas.com/</a:t>
            </a:r>
            <a:endParaRPr lang="en-US" dirty="0">
              <a:solidFill>
                <a:srgbClr val="0070C0"/>
              </a:solidFill>
            </a:endParaRPr>
          </a:p>
        </p:txBody>
      </p:sp>
    </p:spTree>
    <p:extLst>
      <p:ext uri="{BB962C8B-B14F-4D97-AF65-F5344CB8AC3E}">
        <p14:creationId xmlns:p14="http://schemas.microsoft.com/office/powerpoint/2010/main" val="382313151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dissolve">
                                      <p:cBhvr>
                                        <p:cTn id="24" dur="500"/>
                                        <p:tgtEl>
                                          <p:spTgt spid="3">
                                            <p:txEl>
                                              <p:pRg st="8" end="8"/>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dissolv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3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141277" y="827447"/>
            <a:ext cx="5722882" cy="2897788"/>
          </a:xfrm>
          <a:prstGeom prst="snip2DiagRect">
            <a:avLst/>
          </a:prstGeom>
          <a:pattFill prst="pct5">
            <a:fgClr>
              <a:srgbClr val="002060"/>
            </a:fgClr>
            <a:bgClr>
              <a:schemeClr val="bg1"/>
            </a:bgClr>
          </a:pattFill>
          <a:ln w="1270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500" dirty="0">
              <a:latin typeface="Baskerville Old Face" panose="02020602080505020303" pitchFamily="18" charset="0"/>
            </a:endParaRPr>
          </a:p>
          <a:p>
            <a:pPr algn="ctr"/>
            <a:endParaRPr lang="en-US" sz="1000" dirty="0">
              <a:latin typeface="Baskerville Old Face" panose="02020602080505020303" pitchFamily="18" charset="0"/>
            </a:endParaRPr>
          </a:p>
          <a:p>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American </a:t>
            </a:r>
            <a:r>
              <a:rPr lang="en-US" sz="2000" dirty="0">
                <a:latin typeface="Baskerville Old Face" panose="02020602080505020303" pitchFamily="18" charset="0"/>
              </a:rPr>
              <a:t>Data Privacy and Protection </a:t>
            </a:r>
            <a:r>
              <a:rPr lang="en-US" sz="2000" dirty="0" smtClean="0">
                <a:latin typeface="Baskerville Old Face" panose="02020602080505020303" pitchFamily="18" charset="0"/>
              </a:rPr>
              <a:t>Bill, </a:t>
            </a:r>
            <a:r>
              <a:rPr lang="en-GB" dirty="0" smtClean="0">
                <a:latin typeface="Baskerville Old Face" panose="02020602080505020303" pitchFamily="18" charset="0"/>
              </a:rPr>
              <a:t>California </a:t>
            </a:r>
            <a:r>
              <a:rPr lang="en-GB" dirty="0">
                <a:latin typeface="Baskerville Old Face" panose="02020602080505020303" pitchFamily="18" charset="0"/>
              </a:rPr>
              <a:t>Privacy Rights Act (2020</a:t>
            </a:r>
            <a:r>
              <a:rPr lang="en-GB" dirty="0" smtClean="0">
                <a:latin typeface="Baskerville Old Face" panose="02020602080505020303" pitchFamily="18" charset="0"/>
              </a:rPr>
              <a:t>), </a:t>
            </a:r>
            <a:r>
              <a:rPr lang="en-GB" dirty="0">
                <a:latin typeface="Baskerville Old Face" panose="02020602080505020303" pitchFamily="18" charset="0"/>
              </a:rPr>
              <a:t> </a:t>
            </a:r>
            <a:r>
              <a:rPr lang="en-GB" dirty="0" smtClean="0">
                <a:latin typeface="Baskerville Old Face" panose="02020602080505020303" pitchFamily="18" charset="0"/>
              </a:rPr>
              <a:t>Consumer </a:t>
            </a:r>
            <a:r>
              <a:rPr lang="en-GB" dirty="0">
                <a:latin typeface="Baskerville Old Face" panose="02020602080505020303" pitchFamily="18" charset="0"/>
              </a:rPr>
              <a:t>Data Protection Act (Virginia</a:t>
            </a:r>
            <a:r>
              <a:rPr lang="en-GB" dirty="0" smtClean="0">
                <a:latin typeface="Baskerville Old Face" panose="02020602080505020303" pitchFamily="18" charset="0"/>
              </a:rPr>
              <a:t>), </a:t>
            </a:r>
            <a:r>
              <a:rPr lang="en-GB" dirty="0">
                <a:latin typeface="Baskerville Old Face" panose="02020602080505020303" pitchFamily="18" charset="0"/>
              </a:rPr>
              <a:t> </a:t>
            </a:r>
            <a:r>
              <a:rPr lang="en-GB" dirty="0" smtClean="0">
                <a:latin typeface="Baskerville Old Face" panose="02020602080505020303" pitchFamily="18" charset="0"/>
              </a:rPr>
              <a:t>Utah </a:t>
            </a:r>
            <a:r>
              <a:rPr lang="en-GB" dirty="0">
                <a:latin typeface="Baskerville Old Face" panose="02020602080505020303" pitchFamily="18" charset="0"/>
              </a:rPr>
              <a:t>Consumer Privacy Act (UCPA</a:t>
            </a:r>
            <a:r>
              <a:rPr lang="en-GB" dirty="0" smtClean="0">
                <a:latin typeface="Baskerville Old Face" panose="02020602080505020303" pitchFamily="18" charset="0"/>
              </a:rPr>
              <a:t>), Connecticut </a:t>
            </a:r>
            <a:r>
              <a:rPr lang="en-GB" dirty="0">
                <a:latin typeface="Baskerville Old Face" panose="02020602080505020303" pitchFamily="18" charset="0"/>
              </a:rPr>
              <a:t>Privacy </a:t>
            </a:r>
            <a:r>
              <a:rPr lang="en-GB" dirty="0" smtClean="0">
                <a:latin typeface="Baskerville Old Face" panose="02020602080505020303" pitchFamily="18" charset="0"/>
              </a:rPr>
              <a:t>Act, Colorado </a:t>
            </a:r>
            <a:r>
              <a:rPr lang="en-GB" dirty="0">
                <a:latin typeface="Baskerville Old Face" panose="02020602080505020303" pitchFamily="18" charset="0"/>
              </a:rPr>
              <a:t>Privacy </a:t>
            </a:r>
            <a:r>
              <a:rPr lang="en-GB" dirty="0" smtClean="0">
                <a:latin typeface="Baskerville Old Face" panose="02020602080505020303" pitchFamily="18" charset="0"/>
              </a:rPr>
              <a:t>Act,  </a:t>
            </a:r>
            <a:r>
              <a:rPr lang="en-GB" dirty="0">
                <a:latin typeface="Baskerville Old Face" panose="02020602080505020303" pitchFamily="18" charset="0"/>
              </a:rPr>
              <a:t>(</a:t>
            </a:r>
            <a:r>
              <a:rPr lang="en-GB" dirty="0" smtClean="0">
                <a:latin typeface="Baskerville Old Face" panose="02020602080505020303" pitchFamily="18" charset="0"/>
              </a:rPr>
              <a:t>CPA), Children’s </a:t>
            </a:r>
            <a:r>
              <a:rPr lang="en-GB" dirty="0">
                <a:latin typeface="Baskerville Old Face" panose="02020602080505020303" pitchFamily="18" charset="0"/>
              </a:rPr>
              <a:t>Online Privacy Protection Bill</a:t>
            </a:r>
          </a:p>
          <a:p>
            <a:pPr algn="ctr"/>
            <a:r>
              <a:rPr lang="en-US" sz="2000" dirty="0" smtClean="0">
                <a:latin typeface="Baskerville Old Face" panose="02020602080505020303" pitchFamily="18" charset="0"/>
              </a:rPr>
              <a:t> </a:t>
            </a:r>
          </a:p>
          <a:p>
            <a:pPr marL="342900" indent="-342900" algn="ctr">
              <a:buFont typeface="Arial" panose="020B0604020202020204" pitchFamily="34" charset="0"/>
              <a:buChar char="•"/>
            </a:pPr>
            <a:endParaRPr lang="en-US" sz="2500" dirty="0" smtClean="0">
              <a:latin typeface="Baskerville Old Face" panose="02020602080505020303" pitchFamily="18" charset="0"/>
            </a:endParaRPr>
          </a:p>
          <a:p>
            <a:pPr algn="ctr"/>
            <a:endParaRPr lang="en-US" sz="2500" dirty="0">
              <a:latin typeface="Baskerville Old Face" panose="02020602080505020303" pitchFamily="18" charset="0"/>
            </a:endParaRPr>
          </a:p>
          <a:p>
            <a:pPr algn="ctr"/>
            <a:endParaRPr lang="en-US" sz="2000" dirty="0">
              <a:latin typeface="Baskerville Old Face" panose="02020602080505020303" pitchFamily="18" charset="0"/>
            </a:endParaRPr>
          </a:p>
          <a:p>
            <a:pPr algn="ctr"/>
            <a:endParaRPr lang="en-US" dirty="0"/>
          </a:p>
        </p:txBody>
      </p:sp>
      <p:sp>
        <p:nvSpPr>
          <p:cNvPr id="6" name="Rectangle 5"/>
          <p:cNvSpPr/>
          <p:nvPr/>
        </p:nvSpPr>
        <p:spPr>
          <a:xfrm>
            <a:off x="3743698" y="6603355"/>
            <a:ext cx="9853749" cy="371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FF00"/>
                </a:solidFill>
              </a:rPr>
              <a:t>Source:</a:t>
            </a:r>
            <a:r>
              <a:rPr lang="en-US" sz="1600" dirty="0">
                <a:solidFill>
                  <a:schemeClr val="tx1"/>
                </a:solidFill>
              </a:rPr>
              <a:t> </a:t>
            </a:r>
            <a:r>
              <a:rPr lang="en-US" sz="1600" dirty="0">
                <a:solidFill>
                  <a:schemeClr val="tx1"/>
                </a:solidFill>
                <a:hlinkClick r:id="rId3"/>
              </a:rPr>
              <a:t>https://www.informationisbeautiful.net/visualizations/worlds-biggest-data-breaches-hacks/</a:t>
            </a:r>
            <a:endParaRPr lang="en-US" sz="1600" dirty="0">
              <a:solidFill>
                <a:schemeClr val="tx1"/>
              </a:solidFill>
            </a:endParaRPr>
          </a:p>
          <a:p>
            <a:endParaRPr lang="en-US" dirty="0">
              <a:solidFill>
                <a:schemeClr val="tx1"/>
              </a:solidFill>
            </a:endParaRPr>
          </a:p>
        </p:txBody>
      </p:sp>
      <p:sp>
        <p:nvSpPr>
          <p:cNvPr id="9" name="Snip Diagonal Corner Rectangle 8"/>
          <p:cNvSpPr/>
          <p:nvPr/>
        </p:nvSpPr>
        <p:spPr>
          <a:xfrm>
            <a:off x="6341699" y="4033008"/>
            <a:ext cx="5722882" cy="2313338"/>
          </a:xfrm>
          <a:prstGeom prst="snip2DiagRect">
            <a:avLst/>
          </a:prstGeom>
          <a:pattFill prst="pct5">
            <a:fgClr>
              <a:srgbClr val="002060"/>
            </a:fgClr>
            <a:bgClr>
              <a:schemeClr val="bg1"/>
            </a:bgClr>
          </a:pattFill>
          <a:ln w="1270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Lucida Calligraphy" panose="03010101010101010101" pitchFamily="66" charset="0"/>
            </a:endParaRPr>
          </a:p>
          <a:p>
            <a:pPr marL="285750" indent="-285750" algn="ctr">
              <a:buFont typeface="Arial" panose="020B0604020202020204" pitchFamily="34" charset="0"/>
              <a:buChar char="•"/>
            </a:pPr>
            <a:endParaRPr lang="en-GB" sz="2500" dirty="0">
              <a:latin typeface="Baskerville Old Face" panose="02020602080505020303" pitchFamily="18" charset="0"/>
            </a:endParaRPr>
          </a:p>
          <a:p>
            <a:pPr marL="285750" indent="-285750" algn="ctr">
              <a:buFont typeface="Arial" panose="020B0604020202020204" pitchFamily="34" charset="0"/>
              <a:buChar char="•"/>
            </a:pPr>
            <a:r>
              <a:rPr lang="en-GB" sz="2500" dirty="0">
                <a:latin typeface="Baskerville Old Face" panose="02020602080505020303" pitchFamily="18" charset="0"/>
              </a:rPr>
              <a:t>Digital Personal Data Protection Bill 2022</a:t>
            </a:r>
          </a:p>
          <a:p>
            <a:pPr algn="ctr"/>
            <a:endParaRPr lang="en-GB" sz="2000" dirty="0">
              <a:latin typeface="Baskerville Old Face" panose="02020602080505020303" pitchFamily="18" charset="0"/>
            </a:endParaRPr>
          </a:p>
        </p:txBody>
      </p:sp>
      <p:sp>
        <p:nvSpPr>
          <p:cNvPr id="10" name="Snip Diagonal Corner Rectangle 9"/>
          <p:cNvSpPr/>
          <p:nvPr/>
        </p:nvSpPr>
        <p:spPr>
          <a:xfrm>
            <a:off x="6009880" y="1524800"/>
            <a:ext cx="5722882" cy="2313338"/>
          </a:xfrm>
          <a:prstGeom prst="snip2DiagRect">
            <a:avLst/>
          </a:prstGeom>
          <a:pattFill prst="pct5">
            <a:fgClr>
              <a:srgbClr val="002060"/>
            </a:fgClr>
            <a:bgClr>
              <a:schemeClr val="bg1"/>
            </a:bgClr>
          </a:pattFill>
          <a:ln w="1270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Baskerville Old Face" panose="02020602080505020303" pitchFamily="18" charset="0"/>
            </a:endParaRPr>
          </a:p>
          <a:p>
            <a:pPr marL="285750" indent="-285750" algn="ctr">
              <a:buFont typeface="Arial" panose="020B0604020202020204" pitchFamily="34" charset="0"/>
              <a:buChar char="•"/>
            </a:pPr>
            <a:endParaRPr lang="en-US" sz="2500" dirty="0">
              <a:latin typeface="Baskerville Old Face" panose="02020602080505020303" pitchFamily="18" charset="0"/>
            </a:endParaRPr>
          </a:p>
          <a:p>
            <a:pPr marL="285750" indent="-285750" algn="ctr">
              <a:buFont typeface="Arial" panose="020B0604020202020204" pitchFamily="34" charset="0"/>
              <a:buChar char="•"/>
            </a:pPr>
            <a:r>
              <a:rPr lang="en-US" sz="2500" dirty="0">
                <a:latin typeface="Baskerville Old Face" panose="02020602080505020303" pitchFamily="18" charset="0"/>
              </a:rPr>
              <a:t>Data Protection Act 2018</a:t>
            </a:r>
          </a:p>
          <a:p>
            <a:pPr algn="ctr"/>
            <a:endParaRPr lang="en-US" sz="1400" dirty="0">
              <a:latin typeface="Baskerville Old Face" panose="02020602080505020303" pitchFamily="18" charset="0"/>
            </a:endParaRPr>
          </a:p>
          <a:p>
            <a:pPr marL="285750" indent="-285750" algn="ctr">
              <a:buFont typeface="Arial" panose="020B0604020202020204" pitchFamily="34" charset="0"/>
              <a:buChar char="•"/>
            </a:pPr>
            <a:r>
              <a:rPr lang="en-US" sz="2500" dirty="0">
                <a:latin typeface="Baskerville Old Face" panose="02020602080505020303" pitchFamily="18" charset="0"/>
              </a:rPr>
              <a:t>Online Safety Bill</a:t>
            </a:r>
            <a:endParaRPr lang="en-GB" sz="2500" dirty="0">
              <a:latin typeface="Baskerville Old Face" panose="02020602080505020303" pitchFamily="18" charset="0"/>
            </a:endParaRPr>
          </a:p>
        </p:txBody>
      </p:sp>
      <p:sp>
        <p:nvSpPr>
          <p:cNvPr id="11" name="Snip Diagonal Corner Rectangle 10"/>
          <p:cNvSpPr/>
          <p:nvPr/>
        </p:nvSpPr>
        <p:spPr>
          <a:xfrm>
            <a:off x="483323" y="3886142"/>
            <a:ext cx="5722882" cy="2313338"/>
          </a:xfrm>
          <a:prstGeom prst="snip2DiagRect">
            <a:avLst/>
          </a:prstGeom>
          <a:pattFill prst="pct5">
            <a:fgClr>
              <a:srgbClr val="002060"/>
            </a:fgClr>
            <a:bgClr>
              <a:schemeClr val="bg1"/>
            </a:bgClr>
          </a:pattFill>
          <a:ln w="1270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Baskerville Old Face" panose="02020602080505020303" pitchFamily="18" charset="0"/>
            </a:endParaRPr>
          </a:p>
          <a:p>
            <a:pPr algn="ctr"/>
            <a:endParaRPr lang="en-US" sz="2000" dirty="0">
              <a:latin typeface="Baskerville Old Face" panose="02020602080505020303" pitchFamily="18" charset="0"/>
            </a:endParaRPr>
          </a:p>
          <a:p>
            <a:pPr marL="342900" indent="-342900" algn="ctr">
              <a:buFont typeface="Arial" panose="020B0604020202020204" pitchFamily="34" charset="0"/>
              <a:buChar char="•"/>
            </a:pPr>
            <a:r>
              <a:rPr lang="en-GB" sz="2500" dirty="0">
                <a:latin typeface="Baskerville Old Face" panose="02020602080505020303" pitchFamily="18" charset="0"/>
              </a:rPr>
              <a:t>Personal Information Protection Law (PIPL)</a:t>
            </a:r>
            <a:r>
              <a:rPr lang="en-US" sz="2500" dirty="0">
                <a:latin typeface="Baskerville Old Face" panose="02020602080505020303" pitchFamily="18" charset="0"/>
              </a:rPr>
              <a:t> </a:t>
            </a:r>
            <a:endParaRPr lang="en-GB" sz="2500" dirty="0">
              <a:latin typeface="Baskerville Old Face" panose="02020602080505020303" pitchFamily="18" charset="0"/>
            </a:endParaRPr>
          </a:p>
        </p:txBody>
      </p:sp>
      <p:sp>
        <p:nvSpPr>
          <p:cNvPr id="23" name="Rounded Rectangle 22"/>
          <p:cNvSpPr/>
          <p:nvPr/>
        </p:nvSpPr>
        <p:spPr>
          <a:xfrm>
            <a:off x="7911963" y="3858963"/>
            <a:ext cx="2464370" cy="669794"/>
          </a:xfrm>
          <a:prstGeom prst="roundRect">
            <a:avLst/>
          </a:prstGeom>
          <a:solidFill>
            <a:schemeClr val="accent6">
              <a:lumMod val="40000"/>
              <a:lumOff val="60000"/>
            </a:schemeClr>
          </a:solidFill>
          <a:ln w="50800">
            <a:solidFill>
              <a:schemeClr val="accent6">
                <a:lumMod val="50000"/>
              </a:schemeClr>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chemeClr val="accent2">
                    <a:lumMod val="75000"/>
                  </a:schemeClr>
                </a:solidFill>
                <a:latin typeface="Lucida Calligraphy" panose="03010101010101010101" pitchFamily="66" charset="0"/>
              </a:rPr>
              <a:t>India</a:t>
            </a:r>
          </a:p>
        </p:txBody>
      </p:sp>
      <p:sp>
        <p:nvSpPr>
          <p:cNvPr id="24" name="Rounded Rectangle 23"/>
          <p:cNvSpPr/>
          <p:nvPr/>
        </p:nvSpPr>
        <p:spPr>
          <a:xfrm>
            <a:off x="7911963" y="1459891"/>
            <a:ext cx="2464370" cy="669794"/>
          </a:xfrm>
          <a:prstGeom prst="roundRect">
            <a:avLst/>
          </a:prstGeom>
          <a:solidFill>
            <a:schemeClr val="accent2">
              <a:lumMod val="40000"/>
              <a:lumOff val="60000"/>
            </a:schemeClr>
          </a:solidFill>
          <a:ln w="50800">
            <a:solidFill>
              <a:srgbClr val="FF505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chemeClr val="accent2">
                    <a:lumMod val="75000"/>
                  </a:schemeClr>
                </a:solidFill>
                <a:latin typeface="Lucida Calligraphy" panose="03010101010101010101" pitchFamily="66" charset="0"/>
              </a:rPr>
              <a:t>UK</a:t>
            </a:r>
          </a:p>
        </p:txBody>
      </p:sp>
      <p:sp>
        <p:nvSpPr>
          <p:cNvPr id="25" name="Rounded Rectangle 24"/>
          <p:cNvSpPr/>
          <p:nvPr/>
        </p:nvSpPr>
        <p:spPr>
          <a:xfrm>
            <a:off x="2112579" y="3474428"/>
            <a:ext cx="2464370" cy="669794"/>
          </a:xfrm>
          <a:prstGeom prst="roundRect">
            <a:avLst/>
          </a:prstGeom>
          <a:solidFill>
            <a:srgbClr val="00B0F0"/>
          </a:solidFill>
          <a:ln w="508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chemeClr val="accent2">
                    <a:lumMod val="75000"/>
                  </a:schemeClr>
                </a:solidFill>
                <a:latin typeface="Lucida Calligraphy" panose="03010101010101010101" pitchFamily="66" charset="0"/>
              </a:rPr>
              <a:t>China</a:t>
            </a:r>
          </a:p>
        </p:txBody>
      </p:sp>
      <p:sp>
        <p:nvSpPr>
          <p:cNvPr id="26" name="Rounded Rectangle 25"/>
          <p:cNvSpPr/>
          <p:nvPr/>
        </p:nvSpPr>
        <p:spPr>
          <a:xfrm>
            <a:off x="2112579" y="978787"/>
            <a:ext cx="2464370" cy="669794"/>
          </a:xfrm>
          <a:prstGeom prst="roundRect">
            <a:avLst/>
          </a:prstGeom>
          <a:solidFill>
            <a:schemeClr val="accent4">
              <a:lumMod val="40000"/>
              <a:lumOff val="60000"/>
            </a:schemeClr>
          </a:solidFill>
          <a:ln w="50800">
            <a:solidFill>
              <a:srgbClr val="EAAD0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chemeClr val="accent2">
                    <a:lumMod val="75000"/>
                  </a:schemeClr>
                </a:solidFill>
                <a:latin typeface="Lucida Calligraphy" panose="03010101010101010101" pitchFamily="66" charset="0"/>
              </a:rPr>
              <a:t>US</a:t>
            </a:r>
          </a:p>
        </p:txBody>
      </p:sp>
    </p:spTree>
    <p:extLst>
      <p:ext uri="{BB962C8B-B14F-4D97-AF65-F5344CB8AC3E}">
        <p14:creationId xmlns:p14="http://schemas.microsoft.com/office/powerpoint/2010/main" val="1310839989"/>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3" y="734698"/>
            <a:ext cx="10364451" cy="785279"/>
          </a:xfrm>
        </p:spPr>
        <p:txBody>
          <a:bodyPr>
            <a:normAutofit/>
          </a:bodyPr>
          <a:lstStyle/>
          <a:p>
            <a:pPr algn="l"/>
            <a:r>
              <a:rPr lang="en-US" sz="3000" b="1" u="sng" dirty="0" smtClean="0">
                <a:solidFill>
                  <a:srgbClr val="FF0000"/>
                </a:solidFill>
                <a:latin typeface="Baskerville Old Face" panose="02020602080505020303" pitchFamily="18" charset="0"/>
              </a:rPr>
              <a:t>Revenue Collected</a:t>
            </a:r>
            <a:endParaRPr lang="en-US" sz="3000" b="1" u="sng" dirty="0">
              <a:solidFill>
                <a:srgbClr val="FF0000"/>
              </a:solidFill>
              <a:latin typeface="Baskerville Old Face" panose="02020602080505020303" pitchFamily="18" charset="0"/>
            </a:endParaRPr>
          </a:p>
        </p:txBody>
      </p:sp>
      <p:sp>
        <p:nvSpPr>
          <p:cNvPr id="3" name="Content Placeholder 2"/>
          <p:cNvSpPr>
            <a:spLocks noGrp="1"/>
          </p:cNvSpPr>
          <p:nvPr>
            <p:ph sz="quarter" idx="13"/>
          </p:nvPr>
        </p:nvSpPr>
        <p:spPr>
          <a:xfrm>
            <a:off x="339213" y="1311024"/>
            <a:ext cx="11444748" cy="5308717"/>
          </a:xfrm>
        </p:spPr>
        <p:txBody>
          <a:bodyPr/>
          <a:lstStyle/>
          <a:p>
            <a:pPr marL="0" indent="0">
              <a:buNone/>
            </a:pPr>
            <a:r>
              <a:rPr lang="en-US" dirty="0" smtClean="0">
                <a:latin typeface="Baskerville Old Face" panose="02020602080505020303" pitchFamily="18" charset="0"/>
              </a:rPr>
              <a:t>DPO </a:t>
            </a:r>
            <a:r>
              <a:rPr lang="en-US" dirty="0">
                <a:latin typeface="Baskerville Old Face" panose="02020602080505020303" pitchFamily="18" charset="0"/>
              </a:rPr>
              <a:t>collected a total revenue of </a:t>
            </a:r>
            <a:r>
              <a:rPr lang="en-US" b="1" dirty="0" err="1">
                <a:latin typeface="Baskerville Old Face" panose="02020602080505020303" pitchFamily="18" charset="0"/>
              </a:rPr>
              <a:t>Rs</a:t>
            </a:r>
            <a:r>
              <a:rPr lang="en-US" b="1" dirty="0">
                <a:latin typeface="Baskerville Old Face" panose="02020602080505020303" pitchFamily="18" charset="0"/>
              </a:rPr>
              <a:t> 11,741,500 </a:t>
            </a:r>
            <a:r>
              <a:rPr lang="en-US" dirty="0">
                <a:latin typeface="Baskerville Old Face" panose="02020602080505020303" pitchFamily="18" charset="0"/>
              </a:rPr>
              <a:t>in 2021 and </a:t>
            </a:r>
            <a:r>
              <a:rPr lang="en-US" b="1" dirty="0" err="1">
                <a:latin typeface="Baskerville Old Face" panose="02020602080505020303" pitchFamily="18" charset="0"/>
              </a:rPr>
              <a:t>Rs</a:t>
            </a:r>
            <a:r>
              <a:rPr lang="en-US" b="1" dirty="0">
                <a:latin typeface="Baskerville Old Face" panose="02020602080505020303" pitchFamily="18" charset="0"/>
              </a:rPr>
              <a:t> 2,736,500</a:t>
            </a:r>
            <a:r>
              <a:rPr lang="en-US" dirty="0">
                <a:latin typeface="Baskerville Old Face" panose="02020602080505020303" pitchFamily="18" charset="0"/>
              </a:rPr>
              <a:t> for registration of controllers and processors in 2022</a:t>
            </a:r>
            <a:r>
              <a:rPr lang="en-US" dirty="0" smtClean="0">
                <a:latin typeface="Baskerville Old Face" panose="02020602080505020303" pitchFamily="18" charset="0"/>
              </a:rPr>
              <a:t>.</a:t>
            </a:r>
          </a:p>
        </p:txBody>
      </p:sp>
      <p:sp>
        <p:nvSpPr>
          <p:cNvPr id="5" name="Title 1"/>
          <p:cNvSpPr txBox="1">
            <a:spLocks/>
          </p:cNvSpPr>
          <p:nvPr/>
        </p:nvSpPr>
        <p:spPr>
          <a:xfrm>
            <a:off x="540774" y="43997"/>
            <a:ext cx="11651226" cy="1017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latin typeface="Baskerville Old Face" panose="02020602080505020303" pitchFamily="18" charset="0"/>
              </a:rPr>
              <a:t>Main Achievements of the Data Protection Office</a:t>
            </a:r>
            <a:endParaRPr lang="en-GB" b="1" dirty="0">
              <a:solidFill>
                <a:srgbClr val="0070C0"/>
              </a:solidFill>
              <a:latin typeface="Baskerville Old Face" panose="02020602080505020303" pitchFamily="18" charset="0"/>
            </a:endParaRPr>
          </a:p>
        </p:txBody>
      </p:sp>
      <p:sp>
        <p:nvSpPr>
          <p:cNvPr id="6" name="Rectangle 5"/>
          <p:cNvSpPr/>
          <p:nvPr/>
        </p:nvSpPr>
        <p:spPr>
          <a:xfrm>
            <a:off x="1578077" y="2109470"/>
            <a:ext cx="8450826" cy="4748529"/>
          </a:xfrm>
          <a:prstGeom prst="rect">
            <a:avLst/>
          </a:prstGeom>
          <a:blipFill>
            <a:blip r:embed="rId2"/>
            <a:stretch>
              <a:fillRect/>
            </a:stretch>
          </a:blip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79249680"/>
      </p:ext>
    </p:extLst>
  </p:cSld>
  <p:clrMapOvr>
    <a:masterClrMapping/>
  </p:clrMapOvr>
  <p:transition spd="slow" advClick="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35276" y="346563"/>
            <a:ext cx="9394723" cy="6216469"/>
          </a:xfrm>
        </p:spPr>
        <p:txBody>
          <a:bodyPr/>
          <a:lstStyle/>
          <a:p>
            <a:pPr marL="0" lvl="0" indent="0">
              <a:spcBef>
                <a:spcPct val="0"/>
              </a:spcBef>
              <a:buNone/>
            </a:pPr>
            <a:endParaRPr lang="en-US" sz="3000" b="1" u="sng" dirty="0" smtClean="0">
              <a:latin typeface="Baskerville Old Face" panose="02020602080505020303" pitchFamily="18" charset="0"/>
              <a:ea typeface="+mj-ea"/>
              <a:cs typeface="+mj-cs"/>
            </a:endParaRPr>
          </a:p>
          <a:p>
            <a:pPr marL="0" lvl="0" indent="0">
              <a:spcBef>
                <a:spcPct val="0"/>
              </a:spcBef>
              <a:buNone/>
            </a:pPr>
            <a:endParaRPr lang="en-US" sz="3000" b="1" u="sng" dirty="0">
              <a:latin typeface="Baskerville Old Face" panose="02020602080505020303" pitchFamily="18" charset="0"/>
              <a:ea typeface="+mj-ea"/>
              <a:cs typeface="+mj-cs"/>
            </a:endParaRPr>
          </a:p>
          <a:p>
            <a:pPr marL="0" lvl="0" indent="0">
              <a:spcBef>
                <a:spcPct val="0"/>
              </a:spcBef>
              <a:buNone/>
            </a:pPr>
            <a:endParaRPr lang="en-US" sz="3000" b="1" u="sng" dirty="0" smtClean="0">
              <a:latin typeface="Baskerville Old Face" panose="02020602080505020303" pitchFamily="18" charset="0"/>
              <a:ea typeface="+mj-ea"/>
              <a:cs typeface="+mj-cs"/>
            </a:endParaRPr>
          </a:p>
          <a:p>
            <a:pPr marL="0" lvl="0" indent="0">
              <a:spcBef>
                <a:spcPct val="0"/>
              </a:spcBef>
              <a:buNone/>
            </a:pPr>
            <a:endParaRPr lang="en-US" sz="3000" b="1" u="sng" dirty="0">
              <a:latin typeface="Baskerville Old Face" panose="02020602080505020303" pitchFamily="18" charset="0"/>
              <a:ea typeface="+mj-ea"/>
              <a:cs typeface="+mj-cs"/>
            </a:endParaRPr>
          </a:p>
          <a:p>
            <a:pPr marL="0" lvl="0" indent="0">
              <a:spcBef>
                <a:spcPct val="0"/>
              </a:spcBef>
              <a:buNone/>
            </a:pPr>
            <a:r>
              <a:rPr lang="en-US" sz="3000" b="1" u="sng" dirty="0" smtClean="0">
                <a:solidFill>
                  <a:srgbClr val="FF0000"/>
                </a:solidFill>
                <a:latin typeface="Baskerville Old Face" panose="02020602080505020303" pitchFamily="18" charset="0"/>
                <a:ea typeface="+mj-ea"/>
                <a:cs typeface="+mj-cs"/>
              </a:rPr>
              <a:t>European </a:t>
            </a:r>
            <a:r>
              <a:rPr lang="en-US" sz="3000" b="1" u="sng" dirty="0">
                <a:solidFill>
                  <a:srgbClr val="FF0000"/>
                </a:solidFill>
                <a:latin typeface="Baskerville Old Face" panose="02020602080505020303" pitchFamily="18" charset="0"/>
                <a:ea typeface="+mj-ea"/>
                <a:cs typeface="+mj-cs"/>
              </a:rPr>
              <a:t>Union Adequacy</a:t>
            </a:r>
            <a:endParaRPr lang="en-GB" sz="3000" b="1" u="sng" dirty="0">
              <a:solidFill>
                <a:srgbClr val="FF0000"/>
              </a:solidFill>
              <a:latin typeface="Baskerville Old Face" panose="02020602080505020303" pitchFamily="18" charset="0"/>
              <a:ea typeface="+mj-ea"/>
              <a:cs typeface="+mj-cs"/>
            </a:endParaRPr>
          </a:p>
          <a:p>
            <a:pPr marL="0" indent="0" algn="just">
              <a:buNone/>
            </a:pPr>
            <a:r>
              <a:rPr lang="en-US" b="1" dirty="0">
                <a:solidFill>
                  <a:schemeClr val="accent4">
                    <a:lumMod val="60000"/>
                    <a:lumOff val="40000"/>
                  </a:schemeClr>
                </a:solidFill>
                <a:latin typeface="Baskerville Old Face" panose="02020602080505020303" pitchFamily="18" charset="0"/>
              </a:rPr>
              <a:t>In conjunction with the adequacy requirements established by the European Union, the office prepared and submitted a report to the European Commission (EC) Directorate for its study and perusal with a view to a subsequent adequacy finding for Mauritius. The report aims to provide an overview of the Mauritian system in order for the EC to conduct an objective assessment.</a:t>
            </a:r>
            <a:endParaRPr lang="en-GB" b="1" dirty="0">
              <a:solidFill>
                <a:schemeClr val="accent4">
                  <a:lumMod val="60000"/>
                  <a:lumOff val="40000"/>
                </a:schemeClr>
              </a:solidFill>
              <a:latin typeface="Baskerville Old Face" panose="02020602080505020303" pitchFamily="18" charset="0"/>
            </a:endParaRPr>
          </a:p>
          <a:p>
            <a:pPr marL="0" indent="0">
              <a:buNone/>
            </a:pPr>
            <a:endParaRPr lang="en-GB" dirty="0"/>
          </a:p>
        </p:txBody>
      </p:sp>
    </p:spTree>
    <p:extLst>
      <p:ext uri="{BB962C8B-B14F-4D97-AF65-F5344CB8AC3E}">
        <p14:creationId xmlns:p14="http://schemas.microsoft.com/office/powerpoint/2010/main" val="2245275053"/>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838" y="435053"/>
            <a:ext cx="11489619" cy="6098482"/>
          </a:xfrm>
        </p:spPr>
        <p:txBody>
          <a:bodyPr/>
          <a:lstStyle/>
          <a:p>
            <a:pPr marL="0" indent="0">
              <a:spcBef>
                <a:spcPct val="0"/>
              </a:spcBef>
              <a:buNone/>
            </a:pPr>
            <a:r>
              <a:rPr lang="en-US" sz="3000" b="1" u="sng" dirty="0">
                <a:solidFill>
                  <a:srgbClr val="FF0000"/>
                </a:solidFill>
                <a:latin typeface="Baskerville Old Face" panose="02020602080505020303" pitchFamily="18" charset="0"/>
                <a:ea typeface="+mj-ea"/>
                <a:cs typeface="+mj-cs"/>
              </a:rPr>
              <a:t>Enforcing Data Protection Statistics 2021 – 2022</a:t>
            </a:r>
            <a:endParaRPr lang="en-GB" sz="3000" b="1" u="sng" dirty="0">
              <a:solidFill>
                <a:srgbClr val="FF0000"/>
              </a:solidFill>
              <a:latin typeface="Baskerville Old Face" panose="02020602080505020303" pitchFamily="18" charset="0"/>
              <a:ea typeface="+mj-ea"/>
              <a:cs typeface="+mj-cs"/>
            </a:endParaRPr>
          </a:p>
          <a:p>
            <a:pPr marL="0" indent="0">
              <a:buNone/>
            </a:pPr>
            <a:endParaRPr lang="en-GB" dirty="0"/>
          </a:p>
        </p:txBody>
      </p:sp>
      <p:pic>
        <p:nvPicPr>
          <p:cNvPr id="7" name="Content Placeholder 3"/>
          <p:cNvPicPr/>
          <p:nvPr/>
        </p:nvPicPr>
        <p:blipFill>
          <a:blip r:embed="rId2"/>
          <a:stretch>
            <a:fillRect/>
          </a:stretch>
        </p:blipFill>
        <p:spPr>
          <a:xfrm>
            <a:off x="220602" y="1058545"/>
            <a:ext cx="5708252" cy="5578228"/>
          </a:xfrm>
          <a:prstGeom prst="rect">
            <a:avLst/>
          </a:prstGeom>
        </p:spPr>
      </p:pic>
      <p:pic>
        <p:nvPicPr>
          <p:cNvPr id="8" name="Content Placeholder 4"/>
          <p:cNvPicPr/>
          <p:nvPr/>
        </p:nvPicPr>
        <p:blipFill>
          <a:blip r:embed="rId3"/>
          <a:stretch>
            <a:fillRect/>
          </a:stretch>
        </p:blipFill>
        <p:spPr>
          <a:xfrm>
            <a:off x="6032090" y="1058544"/>
            <a:ext cx="5987845" cy="5578229"/>
          </a:xfrm>
          <a:prstGeom prst="rect">
            <a:avLst/>
          </a:prstGeom>
        </p:spPr>
      </p:pic>
    </p:spTree>
    <p:extLst>
      <p:ext uri="{BB962C8B-B14F-4D97-AF65-F5344CB8AC3E}">
        <p14:creationId xmlns:p14="http://schemas.microsoft.com/office/powerpoint/2010/main" val="246827641"/>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94342" y="479299"/>
            <a:ext cx="11651852" cy="5965746"/>
          </a:xfrm>
        </p:spPr>
        <p:txBody>
          <a:bodyPr>
            <a:normAutofit/>
          </a:bodyPr>
          <a:lstStyle/>
          <a:p>
            <a:pPr marL="0" indent="0">
              <a:spcBef>
                <a:spcPct val="0"/>
              </a:spcBef>
              <a:buNone/>
            </a:pPr>
            <a:r>
              <a:rPr lang="en-US" sz="3000" b="1" u="sng" dirty="0">
                <a:solidFill>
                  <a:srgbClr val="FF0000"/>
                </a:solidFill>
                <a:latin typeface="Baskerville Old Face" panose="02020602080505020303" pitchFamily="18" charset="0"/>
                <a:ea typeface="+mj-ea"/>
                <a:cs typeface="+mj-cs"/>
              </a:rPr>
              <a:t>Statistics &amp; Nature of </a:t>
            </a:r>
            <a:r>
              <a:rPr lang="en-US" sz="3000" b="1" u="sng" dirty="0" smtClean="0">
                <a:solidFill>
                  <a:srgbClr val="FF0000"/>
                </a:solidFill>
                <a:latin typeface="Baskerville Old Face" panose="02020602080505020303" pitchFamily="18" charset="0"/>
                <a:ea typeface="+mj-ea"/>
                <a:cs typeface="+mj-cs"/>
              </a:rPr>
              <a:t>Cases/Complaints</a:t>
            </a:r>
          </a:p>
          <a:p>
            <a:pPr marL="0" indent="0" algn="just">
              <a:buNone/>
            </a:pPr>
            <a:r>
              <a:rPr lang="en-US" dirty="0">
                <a:latin typeface="Baskerville Old Face" panose="02020602080505020303" pitchFamily="18" charset="0"/>
              </a:rPr>
              <a:t>For the year 2021 to October 2022, 135 complaints have been received at the DPO.</a:t>
            </a:r>
            <a:r>
              <a:rPr lang="en-GB" dirty="0">
                <a:latin typeface="Baskerville Old Face" panose="02020602080505020303" pitchFamily="18" charset="0"/>
              </a:rPr>
              <a:t> </a:t>
            </a:r>
            <a:r>
              <a:rPr lang="en-US" dirty="0">
                <a:latin typeface="Baskerville Old Face" panose="02020602080505020303" pitchFamily="18" charset="0"/>
              </a:rPr>
              <a:t>Out of the 135, 34 complaints have been resolved. 101 complaints are still ongoing which are classified as per table below: </a:t>
            </a:r>
            <a:endParaRPr lang="en-US" dirty="0" smtClean="0">
              <a:latin typeface="Baskerville Old Face" panose="02020602080505020303" pitchFamily="18" charset="0"/>
            </a:endParaRPr>
          </a:p>
          <a:p>
            <a:pPr marL="0" indent="0" algn="just">
              <a:buNone/>
            </a:pPr>
            <a:endParaRPr lang="en-GB" dirty="0">
              <a:latin typeface="Baskerville Old Face" panose="02020602080505020303" pitchFamily="18" charset="0"/>
            </a:endParaRPr>
          </a:p>
          <a:p>
            <a:pPr marL="0" indent="0">
              <a:spcBef>
                <a:spcPct val="0"/>
              </a:spcBef>
              <a:buNone/>
            </a:pPr>
            <a:endParaRPr lang="en-GB" sz="3000" b="1" u="sng" dirty="0">
              <a:solidFill>
                <a:srgbClr val="FF0000"/>
              </a:solidFill>
              <a:latin typeface="Baskerville Old Face" panose="02020602080505020303" pitchFamily="18" charset="0"/>
              <a:ea typeface="+mj-ea"/>
              <a:cs typeface="+mj-cs"/>
            </a:endParaRPr>
          </a:p>
          <a:p>
            <a:pPr marL="0" indent="0">
              <a:spcBef>
                <a:spcPct val="0"/>
              </a:spcBef>
              <a:buNone/>
            </a:pPr>
            <a:endParaRPr lang="en-GB" sz="3000" b="1" u="sng" dirty="0">
              <a:solidFill>
                <a:srgbClr val="FF0000"/>
              </a:solidFill>
              <a:latin typeface="Baskerville Old Face" panose="02020602080505020303" pitchFamily="18" charset="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1480696421"/>
              </p:ext>
            </p:extLst>
          </p:nvPr>
        </p:nvGraphicFramePr>
        <p:xfrm>
          <a:off x="2005781" y="2403986"/>
          <a:ext cx="7978877" cy="3672348"/>
        </p:xfrm>
        <a:graphic>
          <a:graphicData uri="http://schemas.openxmlformats.org/drawingml/2006/table">
            <a:tbl>
              <a:tblPr firstRow="1" firstCol="1" bandRow="1">
                <a:tableStyleId>{21E4AEA4-8DFA-4A89-87EB-49C32662AFE0}</a:tableStyleId>
              </a:tblPr>
              <a:tblGrid>
                <a:gridCol w="4439264">
                  <a:extLst>
                    <a:ext uri="{9D8B030D-6E8A-4147-A177-3AD203B41FA5}">
                      <a16:colId xmlns:a16="http://schemas.microsoft.com/office/drawing/2014/main" val="1312049452"/>
                    </a:ext>
                  </a:extLst>
                </a:gridCol>
                <a:gridCol w="3539613">
                  <a:extLst>
                    <a:ext uri="{9D8B030D-6E8A-4147-A177-3AD203B41FA5}">
                      <a16:colId xmlns:a16="http://schemas.microsoft.com/office/drawing/2014/main" val="366871710"/>
                    </a:ext>
                  </a:extLst>
                </a:gridCol>
              </a:tblGrid>
              <a:tr h="641151">
                <a:tc>
                  <a:txBody>
                    <a:bodyPr/>
                    <a:lstStyle/>
                    <a:p>
                      <a:pPr marL="457200" marR="0" algn="ctr">
                        <a:spcBef>
                          <a:spcPts val="0"/>
                        </a:spcBef>
                        <a:spcAft>
                          <a:spcPts val="0"/>
                        </a:spcAft>
                      </a:pPr>
                      <a:r>
                        <a:rPr lang="en-US" sz="2400" dirty="0">
                          <a:solidFill>
                            <a:srgbClr val="002060"/>
                          </a:solidFill>
                          <a:effectLst/>
                          <a:latin typeface="Baskerville Old Face" panose="02020602080505020303" pitchFamily="18" charset="0"/>
                        </a:rPr>
                        <a:t>Nature of Complaint</a:t>
                      </a:r>
                      <a:endParaRPr lang="en-GB" sz="2400" dirty="0">
                        <a:solidFill>
                          <a:srgbClr val="002060"/>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chemeClr val="accent2">
                        <a:lumMod val="60000"/>
                        <a:lumOff val="40000"/>
                      </a:schemeClr>
                    </a:solidFill>
                  </a:tcPr>
                </a:tc>
                <a:tc>
                  <a:txBody>
                    <a:bodyPr/>
                    <a:lstStyle/>
                    <a:p>
                      <a:pPr marL="457200" marR="0" algn="ctr">
                        <a:spcBef>
                          <a:spcPts val="0"/>
                        </a:spcBef>
                        <a:spcAft>
                          <a:spcPts val="0"/>
                        </a:spcAft>
                      </a:pPr>
                      <a:r>
                        <a:rPr lang="en-US" sz="2400" dirty="0">
                          <a:solidFill>
                            <a:srgbClr val="002060"/>
                          </a:solidFill>
                          <a:effectLst/>
                          <a:latin typeface="Baskerville Old Face" panose="02020602080505020303" pitchFamily="18" charset="0"/>
                        </a:rPr>
                        <a:t>Total</a:t>
                      </a:r>
                      <a:endParaRPr lang="en-GB" sz="2400" dirty="0">
                        <a:solidFill>
                          <a:srgbClr val="002060"/>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chemeClr val="accent2">
                        <a:lumMod val="60000"/>
                        <a:lumOff val="40000"/>
                      </a:schemeClr>
                    </a:solidFill>
                  </a:tcPr>
                </a:tc>
                <a:extLst>
                  <a:ext uri="{0D108BD9-81ED-4DB2-BD59-A6C34878D82A}">
                    <a16:rowId xmlns:a16="http://schemas.microsoft.com/office/drawing/2014/main" val="2551220454"/>
                  </a:ext>
                </a:extLst>
              </a:tr>
              <a:tr h="889553">
                <a:tc>
                  <a:txBody>
                    <a:bodyPr/>
                    <a:lstStyle/>
                    <a:p>
                      <a:pPr marL="457200" marR="0" algn="ctr">
                        <a:spcBef>
                          <a:spcPts val="0"/>
                        </a:spcBef>
                        <a:spcAft>
                          <a:spcPts val="0"/>
                        </a:spcAft>
                      </a:pPr>
                      <a:r>
                        <a:rPr lang="en-US" sz="2200" dirty="0">
                          <a:solidFill>
                            <a:schemeClr val="tx1"/>
                          </a:solidFill>
                          <a:effectLst/>
                          <a:latin typeface="Baskerville Old Face" panose="02020602080505020303" pitchFamily="18" charset="0"/>
                        </a:rPr>
                        <a:t>CCTV Cameras</a:t>
                      </a:r>
                      <a:endParaRPr lang="en-GB" sz="22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tc>
                  <a:txBody>
                    <a:bodyPr/>
                    <a:lstStyle/>
                    <a:p>
                      <a:pPr marL="457200" marR="0" algn="ctr">
                        <a:spcBef>
                          <a:spcPts val="0"/>
                        </a:spcBef>
                        <a:spcAft>
                          <a:spcPts val="0"/>
                        </a:spcAft>
                      </a:pPr>
                      <a:r>
                        <a:rPr lang="en-US" sz="2000" b="1" dirty="0">
                          <a:effectLst/>
                          <a:latin typeface="Baskerville Old Face" panose="02020602080505020303" pitchFamily="18" charset="0"/>
                        </a:rPr>
                        <a:t>125</a:t>
                      </a:r>
                      <a:endParaRPr lang="en-GB" sz="2000" b="1" dirty="0">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extLst>
                  <a:ext uri="{0D108BD9-81ED-4DB2-BD59-A6C34878D82A}">
                    <a16:rowId xmlns:a16="http://schemas.microsoft.com/office/drawing/2014/main" val="4117180554"/>
                  </a:ext>
                </a:extLst>
              </a:tr>
              <a:tr h="641151">
                <a:tc>
                  <a:txBody>
                    <a:bodyPr/>
                    <a:lstStyle/>
                    <a:p>
                      <a:pPr marL="457200" marR="0" algn="ctr">
                        <a:spcBef>
                          <a:spcPts val="0"/>
                        </a:spcBef>
                        <a:spcAft>
                          <a:spcPts val="0"/>
                        </a:spcAft>
                      </a:pPr>
                      <a:r>
                        <a:rPr lang="en-US" sz="2200" dirty="0">
                          <a:solidFill>
                            <a:schemeClr val="tx1"/>
                          </a:solidFill>
                          <a:effectLst/>
                          <a:latin typeface="Baskerville Old Face" panose="02020602080505020303" pitchFamily="18" charset="0"/>
                        </a:rPr>
                        <a:t>Fingerprints</a:t>
                      </a:r>
                      <a:endParaRPr lang="en-GB" sz="22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tc>
                  <a:txBody>
                    <a:bodyPr/>
                    <a:lstStyle/>
                    <a:p>
                      <a:pPr marL="457200" marR="0" algn="ctr">
                        <a:spcBef>
                          <a:spcPts val="0"/>
                        </a:spcBef>
                        <a:spcAft>
                          <a:spcPts val="0"/>
                        </a:spcAft>
                      </a:pPr>
                      <a:r>
                        <a:rPr lang="en-US" sz="2000" b="1" dirty="0">
                          <a:effectLst/>
                          <a:latin typeface="Baskerville Old Face" panose="02020602080505020303" pitchFamily="18" charset="0"/>
                        </a:rPr>
                        <a:t>1</a:t>
                      </a:r>
                      <a:endParaRPr lang="en-GB" sz="2000" b="1" dirty="0">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extLst>
                  <a:ext uri="{0D108BD9-81ED-4DB2-BD59-A6C34878D82A}">
                    <a16:rowId xmlns:a16="http://schemas.microsoft.com/office/drawing/2014/main" val="1804701206"/>
                  </a:ext>
                </a:extLst>
              </a:tr>
              <a:tr h="991937">
                <a:tc>
                  <a:txBody>
                    <a:bodyPr/>
                    <a:lstStyle/>
                    <a:p>
                      <a:pPr marL="457200" marR="0" algn="ctr">
                        <a:spcBef>
                          <a:spcPts val="0"/>
                        </a:spcBef>
                        <a:spcAft>
                          <a:spcPts val="0"/>
                        </a:spcAft>
                      </a:pPr>
                      <a:r>
                        <a:rPr lang="en-US" sz="2200" dirty="0">
                          <a:solidFill>
                            <a:schemeClr val="tx1"/>
                          </a:solidFill>
                          <a:effectLst/>
                          <a:latin typeface="Baskerville Old Face" panose="02020602080505020303" pitchFamily="18" charset="0"/>
                        </a:rPr>
                        <a:t>Unlawful Disclosure of Personal Data</a:t>
                      </a:r>
                      <a:endParaRPr lang="en-GB" sz="22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tc>
                  <a:txBody>
                    <a:bodyPr/>
                    <a:lstStyle/>
                    <a:p>
                      <a:pPr marL="457200" marR="0" algn="ctr">
                        <a:spcBef>
                          <a:spcPts val="0"/>
                        </a:spcBef>
                        <a:spcAft>
                          <a:spcPts val="0"/>
                        </a:spcAft>
                      </a:pPr>
                      <a:r>
                        <a:rPr lang="en-US" sz="2000" b="1" dirty="0">
                          <a:effectLst/>
                          <a:latin typeface="Baskerville Old Face" panose="02020602080505020303" pitchFamily="18" charset="0"/>
                        </a:rPr>
                        <a:t>8</a:t>
                      </a:r>
                      <a:endParaRPr lang="en-GB" sz="2000" b="1" dirty="0">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extLst>
                  <a:ext uri="{0D108BD9-81ED-4DB2-BD59-A6C34878D82A}">
                    <a16:rowId xmlns:a16="http://schemas.microsoft.com/office/drawing/2014/main" val="1361484850"/>
                  </a:ext>
                </a:extLst>
              </a:tr>
              <a:tr h="508556">
                <a:tc>
                  <a:txBody>
                    <a:bodyPr/>
                    <a:lstStyle/>
                    <a:p>
                      <a:pPr marL="457200" marR="0" algn="ctr">
                        <a:spcBef>
                          <a:spcPts val="0"/>
                        </a:spcBef>
                        <a:spcAft>
                          <a:spcPts val="0"/>
                        </a:spcAft>
                      </a:pPr>
                      <a:r>
                        <a:rPr lang="en-US" sz="2200" dirty="0">
                          <a:solidFill>
                            <a:schemeClr val="tx1"/>
                          </a:solidFill>
                          <a:effectLst/>
                          <a:latin typeface="Baskerville Old Face" panose="02020602080505020303" pitchFamily="18" charset="0"/>
                        </a:rPr>
                        <a:t>Rights of Data Subject Access</a:t>
                      </a:r>
                      <a:endParaRPr lang="en-GB" sz="22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tc>
                  <a:txBody>
                    <a:bodyPr/>
                    <a:lstStyle/>
                    <a:p>
                      <a:pPr marL="457200" marR="0" algn="ctr">
                        <a:spcBef>
                          <a:spcPts val="0"/>
                        </a:spcBef>
                        <a:spcAft>
                          <a:spcPts val="0"/>
                        </a:spcAft>
                      </a:pPr>
                      <a:r>
                        <a:rPr lang="en-US" sz="2000" b="1" dirty="0">
                          <a:effectLst/>
                          <a:latin typeface="Baskerville Old Face" panose="02020602080505020303" pitchFamily="18" charset="0"/>
                        </a:rPr>
                        <a:t>1</a:t>
                      </a:r>
                      <a:endParaRPr lang="en-GB" sz="2000" b="1" dirty="0">
                        <a:effectLst/>
                        <a:latin typeface="Baskerville Old Face" panose="02020602080505020303" pitchFamily="18" charset="0"/>
                        <a:ea typeface="Calibri" panose="020F0502020204030204" pitchFamily="34" charset="0"/>
                        <a:cs typeface="Times New Roman" panose="02020603050405020304" pitchFamily="18" charset="0"/>
                      </a:endParaRPr>
                    </a:p>
                  </a:txBody>
                  <a:tcPr marL="68580" marR="68580" marT="9525" marB="0" anchor="ctr">
                    <a:solidFill>
                      <a:srgbClr val="99CCFF"/>
                    </a:solidFill>
                  </a:tcPr>
                </a:tc>
                <a:extLst>
                  <a:ext uri="{0D108BD9-81ED-4DB2-BD59-A6C34878D82A}">
                    <a16:rowId xmlns:a16="http://schemas.microsoft.com/office/drawing/2014/main" val="1310054283"/>
                  </a:ext>
                </a:extLst>
              </a:tr>
            </a:tbl>
          </a:graphicData>
        </a:graphic>
      </p:graphicFrame>
    </p:spTree>
    <p:extLst>
      <p:ext uri="{BB962C8B-B14F-4D97-AF65-F5344CB8AC3E}">
        <p14:creationId xmlns:p14="http://schemas.microsoft.com/office/powerpoint/2010/main" val="3963273254"/>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26571" y="2672864"/>
            <a:ext cx="11416938" cy="2416046"/>
          </a:xfrm>
          <a:prstGeom prst="rect">
            <a:avLst/>
          </a:prstGeom>
          <a:noFill/>
        </p:spPr>
        <p:txBody>
          <a:bodyPr wrap="square" rtlCol="0">
            <a:spAutoFit/>
          </a:bodyPr>
          <a:lstStyle/>
          <a:p>
            <a:pPr algn="ctr"/>
            <a:r>
              <a:rPr lang="en-US" sz="8500" b="1" dirty="0">
                <a:solidFill>
                  <a:srgbClr val="FFC000"/>
                </a:solidFill>
                <a:latin typeface="Monotype Corsiva" panose="03010101010201010101" pitchFamily="66" charset="0"/>
              </a:rPr>
              <a:t>THE </a:t>
            </a:r>
            <a:r>
              <a:rPr lang="en-US" sz="8500" b="1" dirty="0" smtClean="0">
                <a:solidFill>
                  <a:srgbClr val="FFC000"/>
                </a:solidFill>
                <a:latin typeface="Monotype Corsiva" panose="03010101010201010101" pitchFamily="66" charset="0"/>
              </a:rPr>
              <a:t>FUTURE</a:t>
            </a:r>
            <a:endParaRPr lang="en-US" sz="3600" b="1" dirty="0" smtClean="0">
              <a:solidFill>
                <a:srgbClr val="FFC000"/>
              </a:solidFill>
              <a:latin typeface="Monotype Corsiva" panose="03010101010201010101" pitchFamily="66" charset="0"/>
            </a:endParaRPr>
          </a:p>
          <a:p>
            <a:pPr algn="ctr"/>
            <a:r>
              <a:rPr lang="en-US" sz="6600" b="1" dirty="0" smtClean="0">
                <a:solidFill>
                  <a:srgbClr val="00B0F0"/>
                </a:solidFill>
                <a:latin typeface="Monotype Corsiva" panose="03010101010201010101" pitchFamily="66" charset="0"/>
              </a:rPr>
              <a:t>A call for Global Privacy Standards</a:t>
            </a:r>
            <a:endParaRPr lang="en-GB" sz="6600" b="1" dirty="0">
              <a:solidFill>
                <a:srgbClr val="00B0F0"/>
              </a:solidFill>
              <a:latin typeface="Monotype Corsiva" panose="03010101010201010101" pitchFamily="66" charset="0"/>
            </a:endParaRPr>
          </a:p>
        </p:txBody>
      </p:sp>
      <p:sp>
        <p:nvSpPr>
          <p:cNvPr id="5" name="TextBox 4"/>
          <p:cNvSpPr txBox="1"/>
          <p:nvPr/>
        </p:nvSpPr>
        <p:spPr>
          <a:xfrm>
            <a:off x="9158069" y="6519446"/>
            <a:ext cx="3455962" cy="338554"/>
          </a:xfrm>
          <a:prstGeom prst="rect">
            <a:avLst/>
          </a:prstGeom>
          <a:noFill/>
        </p:spPr>
        <p:txBody>
          <a:bodyPr wrap="square" rtlCol="0">
            <a:spAutoFit/>
          </a:bodyPr>
          <a:lstStyle/>
          <a:p>
            <a:r>
              <a:rPr lang="en-GB" sz="1600" dirty="0">
                <a:solidFill>
                  <a:schemeClr val="bg1">
                    <a:lumMod val="95000"/>
                  </a:schemeClr>
                </a:solidFill>
              </a:rPr>
              <a:t>Source: </a:t>
            </a:r>
            <a:r>
              <a:rPr lang="en-GB" sz="1600" dirty="0">
                <a:solidFill>
                  <a:srgbClr val="FFC000"/>
                </a:solidFill>
              </a:rPr>
              <a:t>https://www.videezy.com/</a:t>
            </a:r>
          </a:p>
        </p:txBody>
      </p:sp>
    </p:spTree>
    <p:extLst>
      <p:ext uri="{BB962C8B-B14F-4D97-AF65-F5344CB8AC3E}">
        <p14:creationId xmlns:p14="http://schemas.microsoft.com/office/powerpoint/2010/main" val="93171118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900"/>
                            </p:stCondLst>
                            <p:childTnLst>
                              <p:par>
                                <p:cTn id="13" presetID="9"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3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10152184" y="6488668"/>
            <a:ext cx="2241453" cy="369332"/>
          </a:xfrm>
          <a:prstGeom prst="rect">
            <a:avLst/>
          </a:prstGeom>
          <a:noFill/>
        </p:spPr>
        <p:txBody>
          <a:bodyPr wrap="square" rtlCol="0">
            <a:spAutoFit/>
          </a:bodyPr>
          <a:lstStyle/>
          <a:p>
            <a:r>
              <a:rPr lang="en-GB" dirty="0">
                <a:solidFill>
                  <a:srgbClr val="00B0F0"/>
                </a:solidFill>
              </a:rPr>
              <a:t>Source: </a:t>
            </a:r>
            <a:r>
              <a:rPr lang="en-GB" dirty="0" err="1">
                <a:solidFill>
                  <a:srgbClr val="FFC000"/>
                </a:solidFill>
              </a:rPr>
              <a:t>istock</a:t>
            </a:r>
            <a:r>
              <a:rPr lang="en-GB" dirty="0">
                <a:solidFill>
                  <a:srgbClr val="FFC000"/>
                </a:solidFill>
              </a:rPr>
              <a:t> photo </a:t>
            </a:r>
            <a:r>
              <a:rPr lang="en-GB" dirty="0">
                <a:solidFill>
                  <a:srgbClr val="00B0F0"/>
                </a:solidFill>
              </a:rPr>
              <a:t> </a:t>
            </a:r>
            <a:endParaRPr lang="en-GB" dirty="0"/>
          </a:p>
        </p:txBody>
      </p:sp>
      <p:sp>
        <p:nvSpPr>
          <p:cNvPr id="2" name="TextBox 1"/>
          <p:cNvSpPr txBox="1"/>
          <p:nvPr/>
        </p:nvSpPr>
        <p:spPr>
          <a:xfrm>
            <a:off x="2527499" y="1209816"/>
            <a:ext cx="7151074" cy="1446550"/>
          </a:xfrm>
          <a:prstGeom prst="rect">
            <a:avLst/>
          </a:prstGeom>
          <a:noFill/>
        </p:spPr>
        <p:txBody>
          <a:bodyPr wrap="square" rtlCol="0">
            <a:spAutoFit/>
          </a:bodyPr>
          <a:lstStyle/>
          <a:p>
            <a:endParaRPr lang="en-US" dirty="0"/>
          </a:p>
          <a:p>
            <a:r>
              <a:rPr lang="en-US" sz="7000" b="1" dirty="0">
                <a:solidFill>
                  <a:srgbClr val="FF0000"/>
                </a:solidFill>
                <a:latin typeface="Monotype Corsiva" panose="03010101010201010101" pitchFamily="66" charset="0"/>
              </a:rPr>
              <a:t>Artificial Intelligence</a:t>
            </a:r>
          </a:p>
        </p:txBody>
      </p:sp>
    </p:spTree>
    <p:extLst>
      <p:ext uri="{BB962C8B-B14F-4D97-AF65-F5344CB8AC3E}">
        <p14:creationId xmlns:p14="http://schemas.microsoft.com/office/powerpoint/2010/main" val="934969465"/>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2">
                                            <p:txEl>
                                              <p:pRg st="1" end="1"/>
                                            </p:txEl>
                                          </p:spTgt>
                                        </p:tgtEl>
                                        <p:attrNameLst>
                                          <p:attrName>style.visibility</p:attrName>
                                        </p:attrNameLst>
                                      </p:cBhvr>
                                      <p:to>
                                        <p:strVal val="visible"/>
                                      </p:to>
                                    </p:set>
                                    <p:set>
                                      <p:cBhvr>
                                        <p:cTn id="7" dur="88" fill="hold">
                                          <p:stCondLst>
                                            <p:cond delay="0"/>
                                          </p:stCondLst>
                                        </p:cTn>
                                        <p:tgtEl>
                                          <p:spTgt spid="2">
                                            <p:txEl>
                                              <p:pRg st="1" end="1"/>
                                            </p:txEl>
                                          </p:spTgt>
                                        </p:tgtEl>
                                        <p:attrNameLst>
                                          <p:attrName>style.rotation</p:attrName>
                                        </p:attrNameLst>
                                      </p:cBhvr>
                                      <p:to>
                                        <p:strVal val="-45.0"/>
                                      </p:to>
                                    </p:set>
                                    <p:anim calcmode="lin" valueType="num">
                                      <p:cBhvr>
                                        <p:cTn id="8" dur="88" fill="hold">
                                          <p:stCondLst>
                                            <p:cond delay="84"/>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88"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84"/>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199"/>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631680" y="6519446"/>
            <a:ext cx="2912013" cy="338554"/>
          </a:xfrm>
          <a:prstGeom prst="rect">
            <a:avLst/>
          </a:prstGeom>
          <a:noFill/>
        </p:spPr>
        <p:txBody>
          <a:bodyPr wrap="square" rtlCol="0">
            <a:spAutoFit/>
          </a:bodyPr>
          <a:lstStyle/>
          <a:p>
            <a:r>
              <a:rPr lang="en-GB" sz="1600" dirty="0">
                <a:solidFill>
                  <a:srgbClr val="00B0F0"/>
                </a:solidFill>
              </a:rPr>
              <a:t>Source: </a:t>
            </a:r>
            <a:r>
              <a:rPr lang="en-GB" sz="1600" u="sng" dirty="0">
                <a:hlinkClick r:id="rId3"/>
              </a:rPr>
              <a:t>www.blog.adva.com/</a:t>
            </a:r>
            <a:endParaRPr lang="en-GB" sz="1600" dirty="0"/>
          </a:p>
        </p:txBody>
      </p:sp>
      <p:sp>
        <p:nvSpPr>
          <p:cNvPr id="3" name="TextBox 2">
            <a:extLst>
              <a:ext uri="{FF2B5EF4-FFF2-40B4-BE49-F238E27FC236}">
                <a16:creationId xmlns:a16="http://schemas.microsoft.com/office/drawing/2014/main" id="{51B16BDA-6AE3-FA48-8A8F-42548971D1B6}"/>
              </a:ext>
            </a:extLst>
          </p:cNvPr>
          <p:cNvSpPr txBox="1"/>
          <p:nvPr/>
        </p:nvSpPr>
        <p:spPr>
          <a:xfrm>
            <a:off x="4360985" y="-126609"/>
            <a:ext cx="5880295" cy="1446550"/>
          </a:xfrm>
          <a:prstGeom prst="rect">
            <a:avLst/>
          </a:prstGeom>
          <a:noFill/>
        </p:spPr>
        <p:txBody>
          <a:bodyPr wrap="square" rtlCol="0">
            <a:spAutoFit/>
          </a:bodyPr>
          <a:lstStyle/>
          <a:p>
            <a:r>
              <a:rPr lang="en-US" sz="8800" b="1" dirty="0">
                <a:solidFill>
                  <a:srgbClr val="00B0F0"/>
                </a:solidFill>
                <a:latin typeface="Monotype Corsiva" panose="03010101010201010101" pitchFamily="66" charset="0"/>
              </a:rPr>
              <a:t>ROBOTICS</a:t>
            </a:r>
          </a:p>
        </p:txBody>
      </p:sp>
    </p:spTree>
    <p:extLst>
      <p:ext uri="{BB962C8B-B14F-4D97-AF65-F5344CB8AC3E}">
        <p14:creationId xmlns:p14="http://schemas.microsoft.com/office/powerpoint/2010/main" val="1589944581"/>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417169" y="6519446"/>
            <a:ext cx="3774831" cy="338554"/>
          </a:xfrm>
          <a:prstGeom prst="rect">
            <a:avLst/>
          </a:prstGeom>
          <a:noFill/>
        </p:spPr>
        <p:txBody>
          <a:bodyPr wrap="square" rtlCol="0">
            <a:spAutoFit/>
          </a:bodyPr>
          <a:lstStyle/>
          <a:p>
            <a:r>
              <a:rPr lang="en-GB" sz="1600" dirty="0">
                <a:solidFill>
                  <a:srgbClr val="00B0F0"/>
                </a:solidFill>
              </a:rPr>
              <a:t>Source: </a:t>
            </a:r>
            <a:r>
              <a:rPr lang="en-GB" sz="1600" dirty="0">
                <a:solidFill>
                  <a:schemeClr val="accent1">
                    <a:lumMod val="60000"/>
                    <a:lumOff val="40000"/>
                  </a:schemeClr>
                </a:solidFill>
              </a:rPr>
              <a:t>https://www.dotmagazine.online/</a:t>
            </a:r>
          </a:p>
        </p:txBody>
      </p:sp>
      <p:sp>
        <p:nvSpPr>
          <p:cNvPr id="5" name="Title 1"/>
          <p:cNvSpPr>
            <a:spLocks noGrp="1"/>
          </p:cNvSpPr>
          <p:nvPr>
            <p:ph type="title"/>
          </p:nvPr>
        </p:nvSpPr>
        <p:spPr>
          <a:xfrm>
            <a:off x="178190" y="0"/>
            <a:ext cx="11591779" cy="801860"/>
          </a:xfrm>
        </p:spPr>
        <p:txBody>
          <a:bodyPr>
            <a:noAutofit/>
          </a:bodyPr>
          <a:lstStyle/>
          <a:p>
            <a:pPr algn="ctr"/>
            <a:r>
              <a:rPr lang="en-US" sz="4500" b="1" dirty="0">
                <a:solidFill>
                  <a:srgbClr val="FFC000"/>
                </a:solidFill>
                <a:latin typeface="Monotype Corsiva" panose="03010101010201010101" pitchFamily="66" charset="0"/>
                <a:ea typeface="+mn-ea"/>
                <a:cs typeface="+mn-cs"/>
              </a:rPr>
              <a:t>PEOPLE AND PERSONAL DATA PROTECTION</a:t>
            </a:r>
            <a:endParaRPr lang="en-GB" sz="4500" b="1" dirty="0">
              <a:solidFill>
                <a:srgbClr val="FFC000"/>
              </a:solidFill>
              <a:latin typeface="Monotype Corsiva" panose="03010101010201010101" pitchFamily="66" charset="0"/>
              <a:ea typeface="+mn-ea"/>
              <a:cs typeface="+mn-cs"/>
            </a:endParaRPr>
          </a:p>
        </p:txBody>
      </p:sp>
    </p:spTree>
    <p:extLst>
      <p:ext uri="{BB962C8B-B14F-4D97-AF65-F5344CB8AC3E}">
        <p14:creationId xmlns:p14="http://schemas.microsoft.com/office/powerpoint/2010/main" val="3766460548"/>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3"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3"/>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9069866" y="6488668"/>
            <a:ext cx="3173689" cy="338554"/>
          </a:xfrm>
          <a:prstGeom prst="rect">
            <a:avLst/>
          </a:prstGeom>
        </p:spPr>
        <p:txBody>
          <a:bodyPr wrap="none">
            <a:spAutoFit/>
          </a:bodyPr>
          <a:lstStyle/>
          <a:p>
            <a:r>
              <a:rPr lang="en-GB" sz="1600" dirty="0">
                <a:solidFill>
                  <a:srgbClr val="FF0000"/>
                </a:solidFill>
              </a:rPr>
              <a:t>Source: </a:t>
            </a:r>
            <a:r>
              <a:rPr lang="en-GB" sz="1600" dirty="0">
                <a:solidFill>
                  <a:srgbClr val="FFC000"/>
                </a:solidFill>
              </a:rPr>
              <a:t>https://wallpapercave.com/</a:t>
            </a:r>
          </a:p>
        </p:txBody>
      </p:sp>
      <p:sp>
        <p:nvSpPr>
          <p:cNvPr id="5" name="TextBox 4"/>
          <p:cNvSpPr txBox="1"/>
          <p:nvPr/>
        </p:nvSpPr>
        <p:spPr>
          <a:xfrm>
            <a:off x="126610" y="618979"/>
            <a:ext cx="6724356" cy="3554819"/>
          </a:xfrm>
          <a:prstGeom prst="rect">
            <a:avLst/>
          </a:prstGeom>
          <a:noFill/>
        </p:spPr>
        <p:txBody>
          <a:bodyPr wrap="square" rtlCol="0">
            <a:spAutoFit/>
          </a:bodyPr>
          <a:lstStyle/>
          <a:p>
            <a:pPr algn="ctr"/>
            <a:r>
              <a:rPr lang="en-US" sz="7500" b="1" dirty="0">
                <a:solidFill>
                  <a:srgbClr val="002060"/>
                </a:solidFill>
                <a:latin typeface="Monotype Corsiva" panose="03010101010201010101" pitchFamily="66" charset="0"/>
              </a:rPr>
              <a:t>SETTING </a:t>
            </a:r>
          </a:p>
          <a:p>
            <a:pPr algn="ctr"/>
            <a:r>
              <a:rPr lang="en-US" sz="7500" b="1" dirty="0">
                <a:solidFill>
                  <a:srgbClr val="002060"/>
                </a:solidFill>
                <a:latin typeface="Monotype Corsiva" panose="03010101010201010101" pitchFamily="66" charset="0"/>
              </a:rPr>
              <a:t>THE RIGHT EQUILIBRIUM</a:t>
            </a:r>
            <a:endParaRPr lang="en-GB" sz="7500" b="1" dirty="0">
              <a:solidFill>
                <a:srgbClr val="002060"/>
              </a:solidFill>
              <a:latin typeface="Monotype Corsiva" panose="03010101010201010101" pitchFamily="66" charset="0"/>
            </a:endParaRPr>
          </a:p>
        </p:txBody>
      </p:sp>
    </p:spTree>
    <p:extLst>
      <p:ext uri="{BB962C8B-B14F-4D97-AF65-F5344CB8AC3E}">
        <p14:creationId xmlns:p14="http://schemas.microsoft.com/office/powerpoint/2010/main" val="3461237912"/>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par>
                                <p:cTn id="10" presetID="3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383" y="1110344"/>
            <a:ext cx="11599816" cy="3905794"/>
          </a:xfrm>
        </p:spPr>
        <p:txBody>
          <a:bodyPr>
            <a:noAutofit/>
          </a:bodyPr>
          <a:lstStyle/>
          <a:p>
            <a:pPr algn="ctr"/>
            <a:r>
              <a:rPr lang="en-US" sz="8000" b="1" dirty="0" smtClean="0">
                <a:solidFill>
                  <a:srgbClr val="FF0000"/>
                </a:solidFill>
                <a:latin typeface="Monotype Corsiva" panose="03010101010201010101" pitchFamily="66" charset="0"/>
              </a:rPr>
              <a:t>10 Reasons </a:t>
            </a:r>
            <a:r>
              <a:rPr lang="en-US" sz="7000" b="1" dirty="0" smtClean="0">
                <a:solidFill>
                  <a:srgbClr val="FFC000"/>
                </a:solidFill>
                <a:latin typeface="Monotype Corsiva" panose="03010101010201010101" pitchFamily="66" charset="0"/>
              </a:rPr>
              <a:t/>
            </a:r>
            <a:br>
              <a:rPr lang="en-US" sz="7000" b="1" dirty="0" smtClean="0">
                <a:solidFill>
                  <a:srgbClr val="FFC000"/>
                </a:solidFill>
                <a:latin typeface="Monotype Corsiva" panose="03010101010201010101" pitchFamily="66" charset="0"/>
              </a:rPr>
            </a:br>
            <a:r>
              <a:rPr lang="en-US" sz="7000" b="1" dirty="0" smtClean="0">
                <a:solidFill>
                  <a:srgbClr val="FFC000"/>
                </a:solidFill>
                <a:latin typeface="Monotype Corsiva" panose="03010101010201010101" pitchFamily="66" charset="0"/>
              </a:rPr>
              <a:t>Why Privacy Rights are Important </a:t>
            </a:r>
            <a:endParaRPr lang="en-GB" sz="7000" b="1" dirty="0">
              <a:solidFill>
                <a:srgbClr val="FFC000"/>
              </a:solidFill>
              <a:latin typeface="Monotype Corsiva" panose="03010101010201010101" pitchFamily="66" charset="0"/>
            </a:endParaRPr>
          </a:p>
        </p:txBody>
      </p:sp>
    </p:spTree>
    <p:extLst>
      <p:ext uri="{BB962C8B-B14F-4D97-AF65-F5344CB8AC3E}">
        <p14:creationId xmlns:p14="http://schemas.microsoft.com/office/powerpoint/2010/main" val="194622732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4" name="TextBox 3"/>
          <p:cNvSpPr txBox="1"/>
          <p:nvPr/>
        </p:nvSpPr>
        <p:spPr>
          <a:xfrm>
            <a:off x="0" y="126612"/>
            <a:ext cx="5697417" cy="1092607"/>
          </a:xfrm>
          <a:prstGeom prst="rect">
            <a:avLst/>
          </a:prstGeom>
          <a:noFill/>
        </p:spPr>
        <p:txBody>
          <a:bodyPr wrap="square" rtlCol="0">
            <a:spAutoFit/>
          </a:bodyPr>
          <a:lstStyle/>
          <a:p>
            <a:r>
              <a:rPr lang="en-US" sz="6500" b="1" dirty="0">
                <a:solidFill>
                  <a:srgbClr val="FFC000"/>
                </a:solidFill>
                <a:latin typeface="Monotype Corsiva" panose="03010101010201010101" pitchFamily="66" charset="0"/>
              </a:rPr>
              <a:t>COOPERATION</a:t>
            </a:r>
            <a:endParaRPr lang="en-GB" sz="6500" b="1" dirty="0">
              <a:solidFill>
                <a:srgbClr val="FFC000"/>
              </a:solidFill>
              <a:latin typeface="Monotype Corsiva" panose="03010101010201010101" pitchFamily="66" charset="0"/>
            </a:endParaRPr>
          </a:p>
        </p:txBody>
      </p:sp>
      <p:sp>
        <p:nvSpPr>
          <p:cNvPr id="5" name="TextBox 4"/>
          <p:cNvSpPr txBox="1"/>
          <p:nvPr/>
        </p:nvSpPr>
        <p:spPr>
          <a:xfrm>
            <a:off x="8229604" y="6488668"/>
            <a:ext cx="4135902" cy="338554"/>
          </a:xfrm>
          <a:prstGeom prst="rect">
            <a:avLst/>
          </a:prstGeom>
          <a:noFill/>
        </p:spPr>
        <p:txBody>
          <a:bodyPr wrap="square" rtlCol="0">
            <a:spAutoFit/>
          </a:bodyPr>
          <a:lstStyle/>
          <a:p>
            <a:r>
              <a:rPr lang="en-GB" sz="1600" dirty="0">
                <a:solidFill>
                  <a:srgbClr val="0070C0"/>
                </a:solidFill>
              </a:rPr>
              <a:t>Source: </a:t>
            </a:r>
            <a:r>
              <a:rPr lang="en-GB" sz="1600" dirty="0">
                <a:solidFill>
                  <a:srgbClr val="00B0F0"/>
                </a:solidFill>
              </a:rPr>
              <a:t>https://www.globalmydomtrack.com/</a:t>
            </a:r>
          </a:p>
        </p:txBody>
      </p:sp>
    </p:spTree>
    <p:extLst>
      <p:ext uri="{BB962C8B-B14F-4D97-AF65-F5344CB8AC3E}">
        <p14:creationId xmlns:p14="http://schemas.microsoft.com/office/powerpoint/2010/main" val="293881941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228" fill="hold">
                                          <p:stCondLst>
                                            <p:cond delay="0"/>
                                          </p:stCondLst>
                                        </p:cTn>
                                        <p:tgtEl>
                                          <p:spTgt spid="4">
                                            <p:txEl>
                                              <p:pRg st="0" end="0"/>
                                            </p:txEl>
                                          </p:spTgt>
                                        </p:tgtEl>
                                        <p:attrNameLst>
                                          <p:attrName>style.rotation</p:attrName>
                                        </p:attrNameLst>
                                      </p:cBhvr>
                                      <p:to>
                                        <p:strVal val="-45.0"/>
                                      </p:to>
                                    </p:set>
                                    <p:anim calcmode="lin" valueType="num">
                                      <p:cBhvr>
                                        <p:cTn id="8"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extBox 4"/>
          <p:cNvSpPr txBox="1"/>
          <p:nvPr/>
        </p:nvSpPr>
        <p:spPr>
          <a:xfrm>
            <a:off x="1603715" y="1491176"/>
            <a:ext cx="9144002" cy="3323987"/>
          </a:xfrm>
          <a:prstGeom prst="rect">
            <a:avLst/>
          </a:prstGeom>
          <a:noFill/>
        </p:spPr>
        <p:txBody>
          <a:bodyPr wrap="square" rtlCol="0">
            <a:spAutoFit/>
          </a:bodyPr>
          <a:lstStyle/>
          <a:p>
            <a:pPr algn="ctr"/>
            <a:r>
              <a:rPr lang="en-US" sz="7000" dirty="0">
                <a:solidFill>
                  <a:srgbClr val="FFC000"/>
                </a:solidFill>
                <a:latin typeface="Monotype Corsiva" panose="03010101010201010101" pitchFamily="66" charset="0"/>
              </a:rPr>
              <a:t>Thank You </a:t>
            </a:r>
          </a:p>
          <a:p>
            <a:pPr algn="ctr"/>
            <a:r>
              <a:rPr lang="en-US" sz="7000" dirty="0">
                <a:solidFill>
                  <a:srgbClr val="FFC000"/>
                </a:solidFill>
                <a:latin typeface="Monotype Corsiva" panose="03010101010201010101" pitchFamily="66" charset="0"/>
              </a:rPr>
              <a:t>For </a:t>
            </a:r>
          </a:p>
          <a:p>
            <a:pPr algn="ctr"/>
            <a:r>
              <a:rPr lang="en-US" sz="7000" dirty="0">
                <a:solidFill>
                  <a:srgbClr val="FFC000"/>
                </a:solidFill>
                <a:latin typeface="Monotype Corsiva" panose="03010101010201010101" pitchFamily="66" charset="0"/>
              </a:rPr>
              <a:t>Your Attention…</a:t>
            </a:r>
            <a:endParaRPr lang="en-GB" sz="7000" dirty="0">
              <a:solidFill>
                <a:srgbClr val="FFC000"/>
              </a:solidFill>
              <a:latin typeface="Monotype Corsiva" panose="03010101010201010101" pitchFamily="66" charset="0"/>
            </a:endParaRPr>
          </a:p>
        </p:txBody>
      </p:sp>
      <p:sp>
        <p:nvSpPr>
          <p:cNvPr id="6" name="TextBox 5"/>
          <p:cNvSpPr txBox="1"/>
          <p:nvPr/>
        </p:nvSpPr>
        <p:spPr>
          <a:xfrm>
            <a:off x="9214340" y="6519446"/>
            <a:ext cx="3455962" cy="338554"/>
          </a:xfrm>
          <a:prstGeom prst="rect">
            <a:avLst/>
          </a:prstGeom>
          <a:noFill/>
        </p:spPr>
        <p:txBody>
          <a:bodyPr wrap="square" rtlCol="0">
            <a:spAutoFit/>
          </a:bodyPr>
          <a:lstStyle/>
          <a:p>
            <a:r>
              <a:rPr lang="en-GB" sz="1600" dirty="0">
                <a:solidFill>
                  <a:schemeClr val="bg1">
                    <a:lumMod val="95000"/>
                  </a:schemeClr>
                </a:solidFill>
              </a:rPr>
              <a:t>Source: </a:t>
            </a:r>
            <a:r>
              <a:rPr lang="en-GB" sz="1600" dirty="0">
                <a:solidFill>
                  <a:srgbClr val="FFC000"/>
                </a:solidFill>
              </a:rPr>
              <a:t>https://www.videezy.com/</a:t>
            </a:r>
          </a:p>
        </p:txBody>
      </p:sp>
    </p:spTree>
    <p:extLst>
      <p:ext uri="{BB962C8B-B14F-4D97-AF65-F5344CB8AC3E}">
        <p14:creationId xmlns:p14="http://schemas.microsoft.com/office/powerpoint/2010/main" val="928178047"/>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904560" y="105390"/>
            <a:ext cx="10382868" cy="6657983"/>
            <a:chOff x="904560" y="105390"/>
            <a:chExt cx="10382868" cy="6657983"/>
          </a:xfrm>
        </p:grpSpPr>
        <p:sp>
          <p:nvSpPr>
            <p:cNvPr id="4" name="Rounded Rectangle 3"/>
            <p:cNvSpPr/>
            <p:nvPr/>
          </p:nvSpPr>
          <p:spPr>
            <a:xfrm>
              <a:off x="1509241" y="181901"/>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a:t>
              </a:r>
              <a:r>
                <a:rPr lang="en-US" sz="2200" b="1" dirty="0" smtClean="0">
                  <a:solidFill>
                    <a:schemeClr val="tx1"/>
                  </a:solidFill>
                  <a:latin typeface="Baskerville Old Face" panose="02020602080505020303" pitchFamily="18" charset="0"/>
                </a:rPr>
                <a:t>prevent </a:t>
              </a:r>
              <a:r>
                <a:rPr lang="en-US" sz="2200" b="1" dirty="0">
                  <a:solidFill>
                    <a:schemeClr val="tx1"/>
                  </a:solidFill>
                  <a:latin typeface="Baskerville Old Face" panose="02020602080505020303" pitchFamily="18" charset="0"/>
                </a:rPr>
                <a:t>the government from spying on people (without cause</a:t>
              </a:r>
              <a:r>
                <a:rPr lang="en-US" sz="2200" b="1" dirty="0" smtClean="0">
                  <a:solidFill>
                    <a:schemeClr val="tx1"/>
                  </a:solidFill>
                  <a:latin typeface="Baskerville Old Face" panose="02020602080505020303" pitchFamily="18" charset="0"/>
                </a:rPr>
                <a:t>) </a:t>
              </a:r>
              <a:r>
                <a:rPr lang="en-US" sz="2200" b="1" dirty="0" smtClean="0">
                  <a:solidFill>
                    <a:schemeClr val="accent2">
                      <a:lumMod val="75000"/>
                    </a:schemeClr>
                  </a:solidFill>
                  <a:latin typeface="Baskerville Old Face" panose="02020602080505020303" pitchFamily="18" charset="0"/>
                </a:rPr>
                <a:t>  </a:t>
              </a:r>
              <a:endParaRPr lang="en-US" sz="2200" b="1" dirty="0">
                <a:solidFill>
                  <a:schemeClr val="accent2">
                    <a:lumMod val="75000"/>
                  </a:schemeClr>
                </a:solidFill>
                <a:latin typeface="Baskerville Old Face" panose="02020602080505020303" pitchFamily="18" charset="0"/>
              </a:endParaRPr>
            </a:p>
          </p:txBody>
        </p:sp>
        <p:sp>
          <p:nvSpPr>
            <p:cNvPr id="5" name="Rounded Rectangle 4"/>
            <p:cNvSpPr/>
            <p:nvPr/>
          </p:nvSpPr>
          <p:spPr>
            <a:xfrm>
              <a:off x="1509242" y="822223"/>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keep </a:t>
              </a:r>
              <a:r>
                <a:rPr lang="en-US" sz="2200" b="1" dirty="0" err="1" smtClean="0">
                  <a:solidFill>
                    <a:schemeClr val="tx1"/>
                  </a:solidFill>
                  <a:latin typeface="Baskerville Old Face" panose="02020602080505020303" pitchFamily="18" charset="0"/>
                </a:rPr>
                <a:t>organisations</a:t>
              </a:r>
              <a:r>
                <a:rPr lang="en-US" sz="2200" b="1" dirty="0" smtClean="0">
                  <a:solidFill>
                    <a:schemeClr val="tx1"/>
                  </a:solidFill>
                  <a:latin typeface="Baskerville Old Face" panose="02020602080505020303" pitchFamily="18" charset="0"/>
                </a:rPr>
                <a:t> </a:t>
              </a:r>
              <a:r>
                <a:rPr lang="en-US" sz="2200" b="1" dirty="0">
                  <a:solidFill>
                    <a:schemeClr val="tx1"/>
                  </a:solidFill>
                  <a:latin typeface="Baskerville Old Face" panose="02020602080505020303" pitchFamily="18" charset="0"/>
                </a:rPr>
                <a:t>from using personal data for their own goals </a:t>
              </a:r>
            </a:p>
          </p:txBody>
        </p:sp>
        <p:sp>
          <p:nvSpPr>
            <p:cNvPr id="6" name="Rounded Rectangle 5"/>
            <p:cNvSpPr/>
            <p:nvPr/>
          </p:nvSpPr>
          <p:spPr>
            <a:xfrm>
              <a:off x="1509242" y="1467459"/>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help ensure those who steal or misuse data are held </a:t>
              </a:r>
              <a:r>
                <a:rPr lang="en-US" sz="2200" b="1" dirty="0" smtClean="0">
                  <a:solidFill>
                    <a:schemeClr val="tx1"/>
                  </a:solidFill>
                  <a:latin typeface="Baskerville Old Face" panose="02020602080505020303" pitchFamily="18" charset="0"/>
                </a:rPr>
                <a:t>accountable</a:t>
              </a:r>
              <a:endParaRPr lang="en-US" sz="2200" b="1" dirty="0">
                <a:solidFill>
                  <a:schemeClr val="tx1"/>
                </a:solidFill>
                <a:latin typeface="Baskerville Old Face" panose="02020602080505020303" pitchFamily="18" charset="0"/>
              </a:endParaRPr>
            </a:p>
          </p:txBody>
        </p:sp>
        <p:sp>
          <p:nvSpPr>
            <p:cNvPr id="7" name="Rounded Rectangle 6"/>
            <p:cNvSpPr/>
            <p:nvPr/>
          </p:nvSpPr>
          <p:spPr>
            <a:xfrm>
              <a:off x="1509243" y="2136060"/>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help maintain social </a:t>
              </a:r>
              <a:r>
                <a:rPr lang="en-US" sz="2200" b="1" dirty="0" smtClean="0">
                  <a:solidFill>
                    <a:schemeClr val="tx1"/>
                  </a:solidFill>
                  <a:latin typeface="Baskerville Old Face" panose="02020602080505020303" pitchFamily="18" charset="0"/>
                </a:rPr>
                <a:t>boundaries</a:t>
              </a:r>
              <a:endParaRPr lang="en-US" sz="2200" b="1" dirty="0">
                <a:solidFill>
                  <a:schemeClr val="tx1"/>
                </a:solidFill>
                <a:latin typeface="Baskerville Old Face" panose="02020602080505020303" pitchFamily="18" charset="0"/>
              </a:endParaRPr>
            </a:p>
          </p:txBody>
        </p:sp>
        <p:sp>
          <p:nvSpPr>
            <p:cNvPr id="8" name="Rounded Rectangle 7"/>
            <p:cNvSpPr/>
            <p:nvPr/>
          </p:nvSpPr>
          <p:spPr>
            <a:xfrm>
              <a:off x="1509245" y="2821861"/>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help build </a:t>
              </a:r>
              <a:r>
                <a:rPr lang="en-US" sz="2200" b="1" dirty="0" smtClean="0">
                  <a:solidFill>
                    <a:schemeClr val="tx1"/>
                  </a:solidFill>
                  <a:latin typeface="Baskerville Old Face" panose="02020602080505020303" pitchFamily="18" charset="0"/>
                </a:rPr>
                <a:t>trust</a:t>
              </a:r>
              <a:endParaRPr lang="en-US" sz="2200" b="1" dirty="0">
                <a:solidFill>
                  <a:schemeClr val="tx1"/>
                </a:solidFill>
                <a:latin typeface="Baskerville Old Face" panose="02020602080505020303" pitchFamily="18" charset="0"/>
              </a:endParaRPr>
            </a:p>
          </p:txBody>
        </p:sp>
        <p:sp>
          <p:nvSpPr>
            <p:cNvPr id="9" name="Rounded Rectangle 8"/>
            <p:cNvSpPr/>
            <p:nvPr/>
          </p:nvSpPr>
          <p:spPr>
            <a:xfrm>
              <a:off x="1509246" y="3478154"/>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ensure we have control over our </a:t>
              </a:r>
              <a:r>
                <a:rPr lang="en-US" sz="2200" b="1" dirty="0" smtClean="0">
                  <a:solidFill>
                    <a:schemeClr val="tx1"/>
                  </a:solidFill>
                  <a:latin typeface="Baskerville Old Face" panose="02020602080505020303" pitchFamily="18" charset="0"/>
                </a:rPr>
                <a:t>data</a:t>
              </a:r>
              <a:endParaRPr lang="en-US" sz="2200" b="1" dirty="0">
                <a:solidFill>
                  <a:schemeClr val="tx1"/>
                </a:solidFill>
                <a:latin typeface="Baskerville Old Face" panose="02020602080505020303" pitchFamily="18" charset="0"/>
              </a:endParaRPr>
            </a:p>
          </p:txBody>
        </p:sp>
        <p:sp>
          <p:nvSpPr>
            <p:cNvPr id="10" name="Rounded Rectangle 9"/>
            <p:cNvSpPr/>
            <p:nvPr/>
          </p:nvSpPr>
          <p:spPr>
            <a:xfrm>
              <a:off x="1509247" y="4146751"/>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a:t>
              </a:r>
              <a:r>
                <a:rPr lang="en-US" sz="2200" b="1" dirty="0" smtClean="0">
                  <a:solidFill>
                    <a:schemeClr val="tx1"/>
                  </a:solidFill>
                  <a:latin typeface="Baskerville Old Face" panose="02020602080505020303" pitchFamily="18" charset="0"/>
                </a:rPr>
                <a:t>protect </a:t>
              </a:r>
              <a:r>
                <a:rPr lang="en-US" sz="2200" b="1" dirty="0">
                  <a:solidFill>
                    <a:schemeClr val="tx1"/>
                  </a:solidFill>
                  <a:latin typeface="Baskerville Old Face" panose="02020602080505020303" pitchFamily="18" charset="0"/>
                </a:rPr>
                <a:t>freedom of speech and </a:t>
              </a:r>
              <a:r>
                <a:rPr lang="en-US" sz="2200" b="1" dirty="0" smtClean="0">
                  <a:solidFill>
                    <a:schemeClr val="tx1"/>
                  </a:solidFill>
                  <a:latin typeface="Baskerville Old Face" panose="02020602080505020303" pitchFamily="18" charset="0"/>
                </a:rPr>
                <a:t>thought</a:t>
              </a:r>
              <a:endParaRPr lang="en-US" sz="2200" b="1" dirty="0">
                <a:solidFill>
                  <a:schemeClr val="tx1"/>
                </a:solidFill>
                <a:latin typeface="Baskerville Old Face" panose="02020602080505020303" pitchFamily="18" charset="0"/>
              </a:endParaRPr>
            </a:p>
          </p:txBody>
        </p:sp>
        <p:sp>
          <p:nvSpPr>
            <p:cNvPr id="11" name="Rounded Rectangle 10"/>
            <p:cNvSpPr/>
            <p:nvPr/>
          </p:nvSpPr>
          <p:spPr>
            <a:xfrm>
              <a:off x="1509244" y="4807968"/>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let you engage freely in </a:t>
              </a:r>
              <a:r>
                <a:rPr lang="en-US" sz="2200" b="1" dirty="0" smtClean="0">
                  <a:solidFill>
                    <a:schemeClr val="tx1"/>
                  </a:solidFill>
                  <a:latin typeface="Baskerville Old Face" panose="02020602080505020303" pitchFamily="18" charset="0"/>
                </a:rPr>
                <a:t>politics</a:t>
              </a:r>
              <a:endParaRPr lang="en-US" sz="2200" b="1" dirty="0">
                <a:solidFill>
                  <a:schemeClr val="tx1"/>
                </a:solidFill>
                <a:latin typeface="Baskerville Old Face" panose="02020602080505020303" pitchFamily="18" charset="0"/>
              </a:endParaRPr>
            </a:p>
          </p:txBody>
        </p:sp>
        <p:sp>
          <p:nvSpPr>
            <p:cNvPr id="12" name="Rounded Rectangle 11"/>
            <p:cNvSpPr/>
            <p:nvPr/>
          </p:nvSpPr>
          <p:spPr>
            <a:xfrm>
              <a:off x="1509245" y="5466737"/>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protect </a:t>
              </a:r>
              <a:r>
                <a:rPr lang="en-US" sz="2200" b="1" dirty="0" smtClean="0">
                  <a:solidFill>
                    <a:schemeClr val="tx1"/>
                  </a:solidFill>
                  <a:latin typeface="Baskerville Old Face" panose="02020602080505020303" pitchFamily="18" charset="0"/>
                </a:rPr>
                <a:t>reputations                             </a:t>
              </a:r>
              <a:endParaRPr lang="en-US" sz="2200" b="1" dirty="0">
                <a:solidFill>
                  <a:schemeClr val="tx1"/>
                </a:solidFill>
                <a:latin typeface="Baskerville Old Face" panose="02020602080505020303" pitchFamily="18" charset="0"/>
              </a:endParaRPr>
            </a:p>
          </p:txBody>
        </p:sp>
        <p:sp>
          <p:nvSpPr>
            <p:cNvPr id="13" name="Oval 12"/>
            <p:cNvSpPr/>
            <p:nvPr/>
          </p:nvSpPr>
          <p:spPr>
            <a:xfrm>
              <a:off x="904560" y="105390"/>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1</a:t>
              </a:r>
              <a:endParaRPr lang="en-GB" sz="2200" b="1" dirty="0">
                <a:solidFill>
                  <a:srgbClr val="C00000"/>
                </a:solidFill>
                <a:latin typeface="Baskerville Old Face" panose="02020602080505020303" pitchFamily="18" charset="0"/>
              </a:endParaRPr>
            </a:p>
          </p:txBody>
        </p:sp>
        <p:sp>
          <p:nvSpPr>
            <p:cNvPr id="14" name="Oval 13"/>
            <p:cNvSpPr/>
            <p:nvPr/>
          </p:nvSpPr>
          <p:spPr>
            <a:xfrm>
              <a:off x="916857" y="774913"/>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2</a:t>
              </a:r>
              <a:endParaRPr lang="en-GB" sz="2200" b="1" dirty="0">
                <a:solidFill>
                  <a:srgbClr val="C00000"/>
                </a:solidFill>
                <a:latin typeface="Baskerville Old Face" panose="02020602080505020303" pitchFamily="18" charset="0"/>
              </a:endParaRPr>
            </a:p>
          </p:txBody>
        </p:sp>
        <p:sp>
          <p:nvSpPr>
            <p:cNvPr id="15" name="Oval 14"/>
            <p:cNvSpPr/>
            <p:nvPr/>
          </p:nvSpPr>
          <p:spPr>
            <a:xfrm>
              <a:off x="916857" y="1395563"/>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3</a:t>
              </a:r>
              <a:endParaRPr lang="en-GB" sz="2200" b="1" dirty="0">
                <a:solidFill>
                  <a:srgbClr val="C00000"/>
                </a:solidFill>
                <a:latin typeface="Baskerville Old Face" panose="02020602080505020303" pitchFamily="18" charset="0"/>
              </a:endParaRPr>
            </a:p>
          </p:txBody>
        </p:sp>
        <p:sp>
          <p:nvSpPr>
            <p:cNvPr id="16" name="Oval 15"/>
            <p:cNvSpPr/>
            <p:nvPr/>
          </p:nvSpPr>
          <p:spPr>
            <a:xfrm>
              <a:off x="904560" y="2035884"/>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4</a:t>
              </a:r>
              <a:endParaRPr lang="en-GB" sz="2200" b="1" dirty="0">
                <a:solidFill>
                  <a:srgbClr val="C00000"/>
                </a:solidFill>
                <a:latin typeface="Baskerville Old Face" panose="02020602080505020303" pitchFamily="18" charset="0"/>
              </a:endParaRPr>
            </a:p>
          </p:txBody>
        </p:sp>
        <p:sp>
          <p:nvSpPr>
            <p:cNvPr id="17" name="Oval 16"/>
            <p:cNvSpPr/>
            <p:nvPr/>
          </p:nvSpPr>
          <p:spPr>
            <a:xfrm>
              <a:off x="916857" y="2719229"/>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5</a:t>
              </a:r>
              <a:endParaRPr lang="en-GB" sz="2200" b="1" dirty="0">
                <a:solidFill>
                  <a:srgbClr val="C00000"/>
                </a:solidFill>
                <a:latin typeface="Baskerville Old Face" panose="02020602080505020303" pitchFamily="18" charset="0"/>
              </a:endParaRPr>
            </a:p>
          </p:txBody>
        </p:sp>
        <p:sp>
          <p:nvSpPr>
            <p:cNvPr id="18" name="Oval 17"/>
            <p:cNvSpPr/>
            <p:nvPr/>
          </p:nvSpPr>
          <p:spPr>
            <a:xfrm>
              <a:off x="919308" y="3387204"/>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6</a:t>
              </a:r>
              <a:endParaRPr lang="en-GB" sz="2200" b="1" dirty="0">
                <a:solidFill>
                  <a:srgbClr val="C00000"/>
                </a:solidFill>
                <a:latin typeface="Baskerville Old Face" panose="02020602080505020303" pitchFamily="18" charset="0"/>
              </a:endParaRPr>
            </a:p>
          </p:txBody>
        </p:sp>
        <p:sp>
          <p:nvSpPr>
            <p:cNvPr id="19" name="Oval 18"/>
            <p:cNvSpPr/>
            <p:nvPr/>
          </p:nvSpPr>
          <p:spPr>
            <a:xfrm>
              <a:off x="916857" y="4054581"/>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7</a:t>
              </a:r>
              <a:endParaRPr lang="en-GB" sz="2200" b="1" dirty="0">
                <a:solidFill>
                  <a:srgbClr val="C00000"/>
                </a:solidFill>
                <a:latin typeface="Baskerville Old Face" panose="02020602080505020303" pitchFamily="18" charset="0"/>
              </a:endParaRPr>
            </a:p>
          </p:txBody>
        </p:sp>
        <p:sp>
          <p:nvSpPr>
            <p:cNvPr id="20" name="Oval 19"/>
            <p:cNvSpPr/>
            <p:nvPr/>
          </p:nvSpPr>
          <p:spPr>
            <a:xfrm>
              <a:off x="919308" y="4730535"/>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8</a:t>
              </a:r>
              <a:endParaRPr lang="en-GB" sz="2200" b="1" dirty="0">
                <a:solidFill>
                  <a:srgbClr val="C00000"/>
                </a:solidFill>
                <a:latin typeface="Baskerville Old Face" panose="02020602080505020303" pitchFamily="18" charset="0"/>
              </a:endParaRPr>
            </a:p>
          </p:txBody>
        </p:sp>
        <p:sp>
          <p:nvSpPr>
            <p:cNvPr id="21" name="Oval 20"/>
            <p:cNvSpPr/>
            <p:nvPr/>
          </p:nvSpPr>
          <p:spPr>
            <a:xfrm>
              <a:off x="948804" y="5388070"/>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9</a:t>
              </a:r>
              <a:endParaRPr lang="en-GB" sz="2200" b="1" dirty="0">
                <a:solidFill>
                  <a:srgbClr val="C00000"/>
                </a:solidFill>
                <a:latin typeface="Baskerville Old Face" panose="02020602080505020303" pitchFamily="18" charset="0"/>
              </a:endParaRPr>
            </a:p>
          </p:txBody>
        </p:sp>
        <p:sp>
          <p:nvSpPr>
            <p:cNvPr id="22" name="Rounded Rectangle 21"/>
            <p:cNvSpPr/>
            <p:nvPr/>
          </p:nvSpPr>
          <p:spPr>
            <a:xfrm>
              <a:off x="1509245" y="6134117"/>
              <a:ext cx="9778181" cy="550606"/>
            </a:xfrm>
            <a:prstGeom prst="roundRect">
              <a:avLst/>
            </a:prstGeom>
            <a:solidFill>
              <a:schemeClr val="accent5">
                <a:lumMod val="20000"/>
                <a:lumOff val="80000"/>
              </a:schemeClr>
            </a:solidFill>
            <a:ln w="444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a:solidFill>
                    <a:schemeClr val="tx1"/>
                  </a:solidFill>
                  <a:latin typeface="Baskerville Old Face" panose="02020602080505020303" pitchFamily="18" charset="0"/>
                </a:rPr>
                <a:t>Privacy Rights protect your finances </a:t>
              </a:r>
              <a:r>
                <a:rPr lang="en-US" sz="2200" b="1" dirty="0" smtClean="0">
                  <a:solidFill>
                    <a:schemeClr val="tx1"/>
                  </a:solidFill>
                  <a:latin typeface="Baskerville Old Face" panose="02020602080505020303" pitchFamily="18" charset="0"/>
                </a:rPr>
                <a:t> </a:t>
              </a:r>
              <a:endParaRPr lang="en-US" sz="2200" b="1" dirty="0">
                <a:solidFill>
                  <a:schemeClr val="tx1"/>
                </a:solidFill>
                <a:latin typeface="Baskerville Old Face" panose="02020602080505020303" pitchFamily="18" charset="0"/>
              </a:endParaRPr>
            </a:p>
          </p:txBody>
        </p:sp>
        <p:sp>
          <p:nvSpPr>
            <p:cNvPr id="23" name="Oval 22"/>
            <p:cNvSpPr/>
            <p:nvPr/>
          </p:nvSpPr>
          <p:spPr>
            <a:xfrm>
              <a:off x="948804" y="6055450"/>
              <a:ext cx="693174" cy="707923"/>
            </a:xfrm>
            <a:prstGeom prst="ellipse">
              <a:avLst/>
            </a:prstGeom>
            <a:solidFill>
              <a:schemeClr val="accent4">
                <a:lumMod val="40000"/>
                <a:lumOff val="60000"/>
              </a:schemeClr>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C00000"/>
                  </a:solidFill>
                  <a:latin typeface="Baskerville Old Face" panose="02020602080505020303" pitchFamily="18" charset="0"/>
                </a:rPr>
                <a:t>10</a:t>
              </a:r>
              <a:endParaRPr lang="en-GB" sz="2200" b="1" dirty="0">
                <a:solidFill>
                  <a:srgbClr val="C00000"/>
                </a:solidFill>
                <a:latin typeface="Baskerville Old Face" panose="02020602080505020303" pitchFamily="18" charset="0"/>
              </a:endParaRPr>
            </a:p>
          </p:txBody>
        </p:sp>
      </p:grpSp>
    </p:spTree>
    <p:extLst>
      <p:ext uri="{BB962C8B-B14F-4D97-AF65-F5344CB8AC3E}">
        <p14:creationId xmlns:p14="http://schemas.microsoft.com/office/powerpoint/2010/main" val="2536245068"/>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440" y="2031693"/>
            <a:ext cx="10955594" cy="1891377"/>
          </a:xfrm>
        </p:spPr>
        <p:txBody>
          <a:bodyPr>
            <a:noAutofit/>
          </a:bodyPr>
          <a:lstStyle/>
          <a:p>
            <a:pPr algn="ctr"/>
            <a:r>
              <a:rPr lang="en-US" sz="7500" b="1" dirty="0" smtClean="0">
                <a:solidFill>
                  <a:srgbClr val="FFC000"/>
                </a:solidFill>
                <a:latin typeface="Monotype Corsiva" panose="03010101010201010101" pitchFamily="66" charset="0"/>
              </a:rPr>
              <a:t>Data Privacy Trends in 2023</a:t>
            </a:r>
            <a:endParaRPr lang="en-GB" sz="7500" b="1" dirty="0">
              <a:solidFill>
                <a:srgbClr val="FFC000"/>
              </a:solidFill>
              <a:latin typeface="Monotype Corsiva" panose="03010101010201010101" pitchFamily="66" charset="0"/>
            </a:endParaRPr>
          </a:p>
        </p:txBody>
      </p:sp>
    </p:spTree>
    <p:extLst>
      <p:ext uri="{BB962C8B-B14F-4D97-AF65-F5344CB8AC3E}">
        <p14:creationId xmlns:p14="http://schemas.microsoft.com/office/powerpoint/2010/main" val="41512327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291278"/>
              </p:ext>
            </p:extLst>
          </p:nvPr>
        </p:nvGraphicFramePr>
        <p:xfrm>
          <a:off x="679768" y="237762"/>
          <a:ext cx="10736378" cy="6415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578972"/>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767" y="306542"/>
            <a:ext cx="11624187" cy="6168000"/>
          </a:xfrm>
        </p:spPr>
        <p:txBody>
          <a:bodyPr>
            <a:normAutofit lnSpcReduction="10000"/>
          </a:bodyPr>
          <a:lstStyle/>
          <a:p>
            <a:pPr marL="0" indent="0">
              <a:buNone/>
            </a:pPr>
            <a:r>
              <a:rPr lang="en-US" sz="3000" b="1" dirty="0" smtClean="0">
                <a:solidFill>
                  <a:srgbClr val="002060"/>
                </a:solidFill>
                <a:latin typeface="Monotype Corsiva" panose="03010101010201010101" pitchFamily="66" charset="0"/>
              </a:rPr>
              <a:t>1. Global </a:t>
            </a:r>
            <a:r>
              <a:rPr lang="en-US" sz="3000" b="1" dirty="0">
                <a:solidFill>
                  <a:srgbClr val="002060"/>
                </a:solidFill>
                <a:latin typeface="Monotype Corsiva" panose="03010101010201010101" pitchFamily="66" charset="0"/>
              </a:rPr>
              <a:t>rise in data privacy regulations</a:t>
            </a:r>
          </a:p>
          <a:p>
            <a:pPr marL="0" indent="0" algn="just">
              <a:buNone/>
            </a:pPr>
            <a:r>
              <a:rPr lang="en-US" sz="2500" dirty="0">
                <a:latin typeface="Baskerville Old Face" panose="02020602080505020303" pitchFamily="18" charset="0"/>
              </a:rPr>
              <a:t>The global rise in data privacy regulations will continue to rise in 2023. By the end of 2024, it is expected that 75% of the global population will have its personal information covered under privacy </a:t>
            </a:r>
            <a:r>
              <a:rPr lang="en-US" sz="2500" dirty="0" smtClean="0">
                <a:latin typeface="Baskerville Old Face" panose="02020602080505020303" pitchFamily="18" charset="0"/>
              </a:rPr>
              <a:t>regulations.</a:t>
            </a:r>
          </a:p>
          <a:p>
            <a:pPr marL="0" indent="0" algn="just">
              <a:buNone/>
            </a:pPr>
            <a:endParaRPr lang="en-US" sz="2400" dirty="0" smtClean="0">
              <a:latin typeface="Baskerville Old Face" panose="02020602080505020303" pitchFamily="18" charset="0"/>
            </a:endParaRPr>
          </a:p>
          <a:p>
            <a:pPr marL="0" indent="0">
              <a:buNone/>
            </a:pPr>
            <a:r>
              <a:rPr lang="en-US" sz="3000" b="1" dirty="0" smtClean="0">
                <a:solidFill>
                  <a:srgbClr val="002060"/>
                </a:solidFill>
                <a:latin typeface="Monotype Corsiva" panose="03010101010201010101" pitchFamily="66" charset="0"/>
              </a:rPr>
              <a:t>2. Companies </a:t>
            </a:r>
            <a:r>
              <a:rPr lang="en-US" sz="3000" b="1" dirty="0">
                <a:solidFill>
                  <a:srgbClr val="002060"/>
                </a:solidFill>
                <a:latin typeface="Monotype Corsiva" panose="03010101010201010101" pitchFamily="66" charset="0"/>
              </a:rPr>
              <a:t>will invest more in privacy technologies</a:t>
            </a:r>
          </a:p>
          <a:p>
            <a:pPr marL="0" indent="0" algn="just">
              <a:buNone/>
            </a:pPr>
            <a:r>
              <a:rPr lang="en-US" sz="2500" dirty="0">
                <a:latin typeface="Baskerville Old Face" panose="02020602080505020303" pitchFamily="18" charset="0"/>
              </a:rPr>
              <a:t>Privacy-enhancing technologies took the center stage in 2022 and will continue to rise in 2023. In 2019 Google launched </a:t>
            </a:r>
            <a:r>
              <a:rPr lang="en-US" sz="2500" dirty="0">
                <a:latin typeface="Baskerville Old Face" panose="02020602080505020303" pitchFamily="18" charset="0"/>
                <a:hlinkClick r:id="rId3" tooltip="Privacy Sandbox"/>
              </a:rPr>
              <a:t>Privacy Sandbox</a:t>
            </a:r>
            <a:r>
              <a:rPr lang="en-US" sz="2500" dirty="0">
                <a:latin typeface="Baskerville Old Face" panose="02020602080505020303" pitchFamily="18" charset="0"/>
              </a:rPr>
              <a:t> and is currently working on </a:t>
            </a:r>
            <a:r>
              <a:rPr lang="en-US" sz="2500" dirty="0">
                <a:latin typeface="Baskerville Old Face" panose="02020602080505020303" pitchFamily="18" charset="0"/>
                <a:hlinkClick r:id="rId4" tooltip="Trust token API"/>
              </a:rPr>
              <a:t>Trust token API</a:t>
            </a:r>
            <a:r>
              <a:rPr lang="en-US" sz="2500" dirty="0">
                <a:latin typeface="Baskerville Old Face" panose="02020602080505020303" pitchFamily="18" charset="0"/>
              </a:rPr>
              <a:t> and other privacy technologies to </a:t>
            </a:r>
            <a:r>
              <a:rPr lang="en-US" sz="2500" dirty="0">
                <a:latin typeface="Baskerville Old Face" panose="02020602080505020303" pitchFamily="18" charset="0"/>
                <a:hlinkClick r:id="rId5" tooltip="replace third-party cookies"/>
              </a:rPr>
              <a:t>replace third-party cookies</a:t>
            </a:r>
            <a:r>
              <a:rPr lang="en-US" sz="2500" dirty="0">
                <a:latin typeface="Baskerville Old Face" panose="02020602080505020303" pitchFamily="18" charset="0"/>
              </a:rPr>
              <a:t>. In 2021 – 2022, big tech companies were charged with </a:t>
            </a:r>
            <a:r>
              <a:rPr lang="en-US" sz="2500" dirty="0">
                <a:latin typeface="Baskerville Old Face" panose="02020602080505020303" pitchFamily="18" charset="0"/>
                <a:hlinkClick r:id="rId6" tooltip="multi-million fines for"/>
              </a:rPr>
              <a:t>multi-million fines for</a:t>
            </a:r>
            <a:r>
              <a:rPr lang="en-US" sz="2500" dirty="0">
                <a:latin typeface="Baskerville Old Face" panose="02020602080505020303" pitchFamily="18" charset="0"/>
              </a:rPr>
              <a:t> the GDPR breaches. The total amount of fines appointed on Meta alone until the end of 2022 by the Irish Data Protection Commission for breaching the </a:t>
            </a:r>
            <a:r>
              <a:rPr lang="en-US" sz="2500" dirty="0">
                <a:latin typeface="Baskerville Old Face" panose="02020602080505020303" pitchFamily="18" charset="0"/>
                <a:hlinkClick r:id="rId7" tooltip="GDPR"/>
              </a:rPr>
              <a:t>GDPR</a:t>
            </a:r>
            <a:r>
              <a:rPr lang="en-US" sz="2500" dirty="0">
                <a:latin typeface="Baskerville Old Face" panose="02020602080505020303" pitchFamily="18" charset="0"/>
              </a:rPr>
              <a:t> and </a:t>
            </a:r>
            <a:r>
              <a:rPr lang="en-US" sz="2500" dirty="0" err="1">
                <a:latin typeface="Baskerville Old Face" panose="02020602080505020303" pitchFamily="18" charset="0"/>
                <a:hlinkClick r:id="rId8" tooltip="ePrivacy Directive"/>
              </a:rPr>
              <a:t>ePrivacy</a:t>
            </a:r>
            <a:r>
              <a:rPr lang="en-US" sz="2500" dirty="0">
                <a:latin typeface="Baskerville Old Face" panose="02020602080505020303" pitchFamily="18" charset="0"/>
                <a:hlinkClick r:id="rId8" tooltip="ePrivacy Directive"/>
              </a:rPr>
              <a:t> Directive</a:t>
            </a:r>
            <a:r>
              <a:rPr lang="en-US" sz="2500" dirty="0">
                <a:latin typeface="Baskerville Old Face" panose="02020602080505020303" pitchFamily="18" charset="0"/>
              </a:rPr>
              <a:t> seeks </a:t>
            </a:r>
            <a:r>
              <a:rPr lang="en-US" sz="2500" dirty="0">
                <a:latin typeface="Baskerville Old Face" panose="02020602080505020303" pitchFamily="18" charset="0"/>
                <a:hlinkClick r:id="rId9" tooltip="nearly €1 billion"/>
              </a:rPr>
              <a:t>nearly €1 billion</a:t>
            </a:r>
            <a:r>
              <a:rPr lang="en-US" sz="2500" dirty="0">
                <a:latin typeface="Baskerville Old Face" panose="02020602080505020303" pitchFamily="18" charset="0"/>
              </a:rPr>
              <a:t>. In addition, the Irish Data Protection Commission also has 40 open inquiries for other big tech </a:t>
            </a:r>
            <a:r>
              <a:rPr lang="en-US" sz="2500" dirty="0" smtClean="0">
                <a:latin typeface="Baskerville Old Face" panose="02020602080505020303" pitchFamily="18" charset="0"/>
              </a:rPr>
              <a:t>companies. This </a:t>
            </a:r>
            <a:r>
              <a:rPr lang="en-US" sz="2500" dirty="0">
                <a:latin typeface="Baskerville Old Face" panose="02020602080505020303" pitchFamily="18" charset="0"/>
              </a:rPr>
              <a:t>tendency will continue in 2023, and we should see more companies charged with big fines for breaches of privacy regulations, especially the European ones.</a:t>
            </a:r>
          </a:p>
          <a:p>
            <a:pPr marL="0" indent="0" algn="just">
              <a:buNone/>
            </a:pPr>
            <a:endParaRPr lang="en-US" sz="2500" dirty="0">
              <a:latin typeface="Baskerville Old Face" panose="02020602080505020303" pitchFamily="18" charset="0"/>
            </a:endParaRPr>
          </a:p>
          <a:p>
            <a:pPr marL="0" indent="0" algn="just">
              <a:buNone/>
            </a:pPr>
            <a:endParaRPr lang="en-GB" sz="2500" dirty="0">
              <a:latin typeface="Baskerville Old Face" panose="02020602080505020303" pitchFamily="18" charset="0"/>
            </a:endParaRPr>
          </a:p>
        </p:txBody>
      </p:sp>
      <p:sp>
        <p:nvSpPr>
          <p:cNvPr id="4" name="TextBox 3"/>
          <p:cNvSpPr txBox="1"/>
          <p:nvPr/>
        </p:nvSpPr>
        <p:spPr>
          <a:xfrm>
            <a:off x="6400800" y="5973097"/>
            <a:ext cx="5791200" cy="830997"/>
          </a:xfrm>
          <a:prstGeom prst="rect">
            <a:avLst/>
          </a:prstGeom>
          <a:noFill/>
        </p:spPr>
        <p:txBody>
          <a:bodyPr wrap="square" rtlCol="0">
            <a:spAutoFit/>
          </a:bodyPr>
          <a:lstStyle/>
          <a:p>
            <a:r>
              <a:rPr lang="en-US" sz="1600" dirty="0">
                <a:solidFill>
                  <a:srgbClr val="FF0000"/>
                </a:solidFill>
              </a:rPr>
              <a:t>Source: </a:t>
            </a:r>
            <a:r>
              <a:rPr lang="en-US" sz="1600" dirty="0">
                <a:solidFill>
                  <a:srgbClr val="0070C0"/>
                </a:solidFill>
                <a:hlinkClick r:id="rId10"/>
              </a:rPr>
              <a:t>https://</a:t>
            </a:r>
            <a:r>
              <a:rPr lang="en-US" sz="1600" dirty="0" smtClean="0">
                <a:solidFill>
                  <a:srgbClr val="0070C0"/>
                </a:solidFill>
                <a:hlinkClick r:id="rId10"/>
              </a:rPr>
              <a:t>cookie-script.com/blog/data-privacy-trends-in-2023</a:t>
            </a:r>
            <a:endParaRPr lang="en-US" sz="1600" dirty="0" smtClean="0">
              <a:solidFill>
                <a:srgbClr val="0070C0"/>
              </a:solidFill>
            </a:endParaRPr>
          </a:p>
          <a:p>
            <a:r>
              <a:rPr lang="en-GB" sz="1600" dirty="0">
                <a:solidFill>
                  <a:srgbClr val="0070C0"/>
                </a:solidFill>
                <a:hlinkClick r:id="rId11"/>
              </a:rPr>
              <a:t>http://</a:t>
            </a:r>
            <a:r>
              <a:rPr lang="en-GB" sz="1600" dirty="0" smtClean="0">
                <a:solidFill>
                  <a:srgbClr val="0070C0"/>
                </a:solidFill>
                <a:hlinkClick r:id="rId11"/>
              </a:rPr>
              <a:t>www.pptback.com/flowers-abstract-gradient-yellow-flowers-pptbackground.html</a:t>
            </a:r>
            <a:r>
              <a:rPr lang="en-GB" sz="1600" dirty="0" smtClean="0">
                <a:solidFill>
                  <a:srgbClr val="0070C0"/>
                </a:solidFill>
              </a:rPr>
              <a:t> </a:t>
            </a:r>
            <a:endParaRPr lang="en-GB" sz="1600" dirty="0">
              <a:solidFill>
                <a:srgbClr val="0070C0"/>
              </a:solidFill>
            </a:endParaRPr>
          </a:p>
        </p:txBody>
      </p:sp>
    </p:spTree>
    <p:extLst>
      <p:ext uri="{BB962C8B-B14F-4D97-AF65-F5344CB8AC3E}">
        <p14:creationId xmlns:p14="http://schemas.microsoft.com/office/powerpoint/2010/main" val="50413821"/>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3" y="365534"/>
            <a:ext cx="11653684" cy="6197498"/>
          </a:xfrm>
        </p:spPr>
        <p:txBody>
          <a:bodyPr>
            <a:normAutofit lnSpcReduction="10000"/>
          </a:bodyPr>
          <a:lstStyle/>
          <a:p>
            <a:pPr marL="0" indent="0">
              <a:buNone/>
            </a:pPr>
            <a:r>
              <a:rPr lang="en-US" b="1" dirty="0" smtClean="0">
                <a:solidFill>
                  <a:srgbClr val="002060"/>
                </a:solidFill>
                <a:latin typeface="Monotype Corsiva" panose="03010101010201010101" pitchFamily="66" charset="0"/>
              </a:rPr>
              <a:t>3. </a:t>
            </a:r>
            <a:r>
              <a:rPr lang="en-GB" sz="3000" b="1" dirty="0">
                <a:solidFill>
                  <a:srgbClr val="002060"/>
                </a:solidFill>
                <a:latin typeface="Monotype Corsiva" panose="03010101010201010101" pitchFamily="66" charset="0"/>
              </a:rPr>
              <a:t>A </a:t>
            </a:r>
            <a:r>
              <a:rPr lang="en-GB" sz="3000" b="1" dirty="0" err="1">
                <a:solidFill>
                  <a:srgbClr val="002060"/>
                </a:solidFill>
                <a:latin typeface="Monotype Corsiva" panose="03010101010201010101" pitchFamily="66" charset="0"/>
              </a:rPr>
              <a:t>cookieless</a:t>
            </a:r>
            <a:r>
              <a:rPr lang="en-GB" sz="3000" b="1" dirty="0">
                <a:solidFill>
                  <a:srgbClr val="002060"/>
                </a:solidFill>
                <a:latin typeface="Monotype Corsiva" panose="03010101010201010101" pitchFamily="66" charset="0"/>
              </a:rPr>
              <a:t> future</a:t>
            </a:r>
          </a:p>
          <a:p>
            <a:pPr marL="0" indent="0" algn="just">
              <a:buNone/>
            </a:pPr>
            <a:r>
              <a:rPr lang="en-US" sz="2500" dirty="0">
                <a:latin typeface="Baskerville Old Face" panose="02020602080505020303" pitchFamily="18" charset="0"/>
              </a:rPr>
              <a:t>Google has announced that by the end of 2023, it will officially stop supporting </a:t>
            </a:r>
            <a:r>
              <a:rPr lang="en-US" sz="2500" dirty="0">
                <a:latin typeface="Baskerville Old Face" panose="02020602080505020303" pitchFamily="18" charset="0"/>
                <a:hlinkClick r:id="rId3" tooltip="Third-Party Cookies"/>
              </a:rPr>
              <a:t>Third-Party Cookies</a:t>
            </a:r>
            <a:r>
              <a:rPr lang="en-US" sz="2500" dirty="0">
                <a:latin typeface="Baskerville Old Face" panose="02020602080505020303" pitchFamily="18" charset="0"/>
              </a:rPr>
              <a:t> on the Google Chrome browser</a:t>
            </a:r>
            <a:r>
              <a:rPr lang="en-US" sz="2500" dirty="0" smtClean="0">
                <a:latin typeface="Baskerville Old Face" panose="02020602080505020303" pitchFamily="18" charset="0"/>
              </a:rPr>
              <a:t>. </a:t>
            </a:r>
            <a:r>
              <a:rPr lang="en-US" sz="2500" dirty="0">
                <a:latin typeface="Baskerville Old Face" panose="02020602080505020303" pitchFamily="18" charset="0"/>
              </a:rPr>
              <a:t>The trend will continue for removing cookies in favor of consent-based data-collecting </a:t>
            </a:r>
            <a:r>
              <a:rPr lang="en-US" sz="2500" dirty="0" smtClean="0">
                <a:latin typeface="Baskerville Old Face" panose="02020602080505020303" pitchFamily="18" charset="0"/>
              </a:rPr>
              <a:t>solutions.</a:t>
            </a:r>
          </a:p>
          <a:p>
            <a:pPr marL="0" indent="0">
              <a:buNone/>
            </a:pPr>
            <a:endParaRPr lang="en-US" sz="1050" dirty="0" smtClean="0">
              <a:latin typeface="Baskerville Old Face" panose="02020602080505020303" pitchFamily="18" charset="0"/>
            </a:endParaRPr>
          </a:p>
          <a:p>
            <a:pPr marL="0" indent="0">
              <a:buNone/>
            </a:pPr>
            <a:r>
              <a:rPr lang="en-US" b="1" dirty="0" smtClean="0">
                <a:solidFill>
                  <a:srgbClr val="002060"/>
                </a:solidFill>
                <a:latin typeface="Monotype Corsiva" panose="03010101010201010101" pitchFamily="66" charset="0"/>
              </a:rPr>
              <a:t>4</a:t>
            </a:r>
            <a:r>
              <a:rPr lang="en-US" b="1" dirty="0">
                <a:solidFill>
                  <a:srgbClr val="002060"/>
                </a:solidFill>
                <a:latin typeface="Monotype Corsiva" panose="03010101010201010101" pitchFamily="66" charset="0"/>
              </a:rPr>
              <a:t>. </a:t>
            </a:r>
            <a:r>
              <a:rPr lang="en-US" sz="3000" b="1" dirty="0">
                <a:solidFill>
                  <a:srgbClr val="002060"/>
                </a:solidFill>
                <a:latin typeface="Monotype Corsiva" panose="03010101010201010101" pitchFamily="66" charset="0"/>
              </a:rPr>
              <a:t>Greater transparency in the collection and processing of personal </a:t>
            </a:r>
            <a:r>
              <a:rPr lang="en-US" sz="3000" b="1" dirty="0" smtClean="0">
                <a:solidFill>
                  <a:srgbClr val="002060"/>
                </a:solidFill>
                <a:latin typeface="Monotype Corsiva" panose="03010101010201010101" pitchFamily="66" charset="0"/>
              </a:rPr>
              <a:t>data</a:t>
            </a:r>
          </a:p>
          <a:p>
            <a:pPr marL="0" indent="0" algn="just">
              <a:buNone/>
            </a:pPr>
            <a:r>
              <a:rPr lang="en-US" sz="2500" dirty="0">
                <a:latin typeface="Baskerville Old Face" panose="02020602080505020303" pitchFamily="18" charset="0"/>
                <a:hlinkClick r:id="rId4" tooltip="User privacy survey shows"/>
              </a:rPr>
              <a:t>User privacy survey shows</a:t>
            </a:r>
            <a:r>
              <a:rPr lang="en-US" sz="2500" dirty="0">
                <a:latin typeface="Baskerville Old Face" panose="02020602080505020303" pitchFamily="18" charset="0"/>
              </a:rPr>
              <a:t> that website users value data privacy, and over 50% of them would change service providers simply because of their data policies or data sharing practices. The trend will continue in 2023</a:t>
            </a:r>
            <a:r>
              <a:rPr lang="en-US" sz="2500" dirty="0" smtClean="0">
                <a:latin typeface="Baskerville Old Face" panose="02020602080505020303" pitchFamily="18" charset="0"/>
              </a:rPr>
              <a:t>.</a:t>
            </a:r>
          </a:p>
          <a:p>
            <a:pPr marL="0" indent="0">
              <a:buNone/>
            </a:pPr>
            <a:endParaRPr lang="en-US" sz="1000" dirty="0">
              <a:latin typeface="Baskerville Old Face" panose="02020602080505020303" pitchFamily="18" charset="0"/>
            </a:endParaRPr>
          </a:p>
          <a:p>
            <a:pPr marL="0" indent="0">
              <a:buNone/>
            </a:pPr>
            <a:r>
              <a:rPr lang="en-US" b="1" dirty="0">
                <a:solidFill>
                  <a:srgbClr val="002060"/>
                </a:solidFill>
                <a:latin typeface="Monotype Corsiva" panose="03010101010201010101" pitchFamily="66" charset="0"/>
              </a:rPr>
              <a:t>5. Increase in requests and complaints of data </a:t>
            </a:r>
            <a:r>
              <a:rPr lang="en-US" b="1" dirty="0" smtClean="0">
                <a:solidFill>
                  <a:srgbClr val="002060"/>
                </a:solidFill>
                <a:latin typeface="Monotype Corsiva" panose="03010101010201010101" pitchFamily="66" charset="0"/>
              </a:rPr>
              <a:t>subjects</a:t>
            </a:r>
          </a:p>
          <a:p>
            <a:pPr marL="0" indent="0" algn="just">
              <a:buNone/>
            </a:pPr>
            <a:r>
              <a:rPr lang="en-US" sz="2500" dirty="0">
                <a:latin typeface="Baskerville Old Face" panose="02020602080505020303" pitchFamily="18" charset="0"/>
              </a:rPr>
              <a:t>Data subjects of the privacy regulations are becoming more aware of their rights and want to protect their personal information. As data subjects continue to exercise their right to know, update, delete, or otherwise handle the personal information businesses have collected about them, this will follow by a significant increase in data subject requests and complaints in 2023.</a:t>
            </a:r>
          </a:p>
          <a:p>
            <a:pPr marL="0" indent="0">
              <a:buNone/>
            </a:pPr>
            <a:endParaRPr lang="en-GB" dirty="0"/>
          </a:p>
        </p:txBody>
      </p:sp>
    </p:spTree>
    <p:extLst>
      <p:ext uri="{BB962C8B-B14F-4D97-AF65-F5344CB8AC3E}">
        <p14:creationId xmlns:p14="http://schemas.microsoft.com/office/powerpoint/2010/main" val="392667162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655" y="780596"/>
            <a:ext cx="11444748" cy="3504021"/>
          </a:xfrm>
        </p:spPr>
        <p:txBody>
          <a:bodyPr/>
          <a:lstStyle/>
          <a:p>
            <a:pPr marL="0" indent="0">
              <a:buNone/>
            </a:pPr>
            <a:endParaRPr lang="en-US" b="1" dirty="0">
              <a:solidFill>
                <a:srgbClr val="002060"/>
              </a:solidFill>
              <a:latin typeface="Monotype Corsiva" panose="03010101010201010101" pitchFamily="66" charset="0"/>
            </a:endParaRPr>
          </a:p>
          <a:p>
            <a:pPr marL="0" indent="0">
              <a:buNone/>
            </a:pPr>
            <a:r>
              <a:rPr lang="en-US" b="1" dirty="0" smtClean="0">
                <a:solidFill>
                  <a:srgbClr val="002060"/>
                </a:solidFill>
                <a:latin typeface="Monotype Corsiva" panose="03010101010201010101" pitchFamily="66" charset="0"/>
              </a:rPr>
              <a:t>6</a:t>
            </a:r>
            <a:r>
              <a:rPr lang="en-US" b="1" dirty="0">
                <a:solidFill>
                  <a:srgbClr val="002060"/>
                </a:solidFill>
                <a:latin typeface="Monotype Corsiva" panose="03010101010201010101" pitchFamily="66" charset="0"/>
              </a:rPr>
              <a:t>. More data security and privacy job </a:t>
            </a:r>
            <a:r>
              <a:rPr lang="en-US" b="1" dirty="0" smtClean="0">
                <a:solidFill>
                  <a:srgbClr val="002060"/>
                </a:solidFill>
                <a:latin typeface="Monotype Corsiva" panose="03010101010201010101" pitchFamily="66" charset="0"/>
              </a:rPr>
              <a:t>positions</a:t>
            </a:r>
          </a:p>
          <a:p>
            <a:pPr marL="0" indent="0" algn="just">
              <a:buNone/>
            </a:pPr>
            <a:r>
              <a:rPr lang="en-US" sz="2500" dirty="0">
                <a:latin typeface="Baskerville Old Face" panose="02020602080505020303" pitchFamily="18" charset="0"/>
              </a:rPr>
              <a:t>Increasing and changing privacy regulations worldwide will lead to more data security jobs for humans in the coming year. The increase in related jobs in recent years dispels the myth that Data Science and Artificial Intelligence replace human labor.</a:t>
            </a:r>
          </a:p>
          <a:p>
            <a:pPr marL="0" indent="0" algn="just">
              <a:buNone/>
            </a:pPr>
            <a:endParaRPr lang="en-GB" dirty="0"/>
          </a:p>
        </p:txBody>
      </p:sp>
      <p:sp>
        <p:nvSpPr>
          <p:cNvPr id="5" name="TextBox 4"/>
          <p:cNvSpPr txBox="1"/>
          <p:nvPr/>
        </p:nvSpPr>
        <p:spPr>
          <a:xfrm>
            <a:off x="6400800" y="6386052"/>
            <a:ext cx="5791200" cy="338554"/>
          </a:xfrm>
          <a:prstGeom prst="rect">
            <a:avLst/>
          </a:prstGeom>
          <a:noFill/>
        </p:spPr>
        <p:txBody>
          <a:bodyPr wrap="square" rtlCol="0">
            <a:spAutoFit/>
          </a:bodyPr>
          <a:lstStyle/>
          <a:p>
            <a:r>
              <a:rPr lang="en-US" sz="1600" dirty="0">
                <a:solidFill>
                  <a:srgbClr val="FF0000"/>
                </a:solidFill>
              </a:rPr>
              <a:t>Source: </a:t>
            </a:r>
            <a:r>
              <a:rPr lang="en-US" sz="1600" dirty="0">
                <a:solidFill>
                  <a:srgbClr val="0070C0"/>
                </a:solidFill>
              </a:rPr>
              <a:t>https://cookie-script.com/blog/data-privacy-trends-in-2023</a:t>
            </a:r>
            <a:endParaRPr lang="en-GB" sz="1600" dirty="0">
              <a:solidFill>
                <a:srgbClr val="0070C0"/>
              </a:solidFill>
            </a:endParaRPr>
          </a:p>
        </p:txBody>
      </p:sp>
    </p:spTree>
    <p:extLst>
      <p:ext uri="{BB962C8B-B14F-4D97-AF65-F5344CB8AC3E}">
        <p14:creationId xmlns:p14="http://schemas.microsoft.com/office/powerpoint/2010/main" val="396649297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41B721-998D-41B3-9CC5-FB2E9639F3E7}"/>
</file>

<file path=customXml/itemProps2.xml><?xml version="1.0" encoding="utf-8"?>
<ds:datastoreItem xmlns:ds="http://schemas.openxmlformats.org/officeDocument/2006/customXml" ds:itemID="{71398897-50BA-4A97-A13F-4F4C16320616}"/>
</file>

<file path=customXml/itemProps3.xml><?xml version="1.0" encoding="utf-8"?>
<ds:datastoreItem xmlns:ds="http://schemas.openxmlformats.org/officeDocument/2006/customXml" ds:itemID="{6D57E983-0969-4B8D-BB4D-0B77C0738CC7}"/>
</file>

<file path=docProps/app.xml><?xml version="1.0" encoding="utf-8"?>
<Properties xmlns="http://schemas.openxmlformats.org/officeDocument/2006/extended-properties" xmlns:vt="http://schemas.openxmlformats.org/officeDocument/2006/docPropsVTypes">
  <Template/>
  <TotalTime>1468</TotalTime>
  <Words>1052</Words>
  <Application>Microsoft Office PowerPoint</Application>
  <PresentationFormat>Widescreen</PresentationFormat>
  <Paragraphs>194</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Arial Black</vt:lpstr>
      <vt:lpstr>Arial Nova Cond</vt:lpstr>
      <vt:lpstr>Baskerville Old Face</vt:lpstr>
      <vt:lpstr>Calibri</vt:lpstr>
      <vt:lpstr>Calibri Light</vt:lpstr>
      <vt:lpstr>Courier New</vt:lpstr>
      <vt:lpstr>Lucida Calligraphy</vt:lpstr>
      <vt:lpstr>Monotype Corsiva</vt:lpstr>
      <vt:lpstr>Rockwell</vt:lpstr>
      <vt:lpstr>Times New Roman</vt:lpstr>
      <vt:lpstr>Wingdings</vt:lpstr>
      <vt:lpstr>Office Theme</vt:lpstr>
      <vt:lpstr>PowerPoint Presentation</vt:lpstr>
      <vt:lpstr>PowerPoint Presentation</vt:lpstr>
      <vt:lpstr>10 Reasons  Why Privacy Rights are Important </vt:lpstr>
      <vt:lpstr>PowerPoint Presentation</vt:lpstr>
      <vt:lpstr>Data Privacy Trends in 2023</vt:lpstr>
      <vt:lpstr>PowerPoint Presentation</vt:lpstr>
      <vt:lpstr>PowerPoint Presentation</vt:lpstr>
      <vt:lpstr>PowerPoint Presentation</vt:lpstr>
      <vt:lpstr>PowerPoint Presentation</vt:lpstr>
      <vt:lpstr>World's Biggest Data Breaches</vt:lpstr>
      <vt:lpstr>Data Breaches exceeding 15,000,000 records lost</vt:lpstr>
      <vt:lpstr>Data Protection and Privacy Legislation Worldwide</vt:lpstr>
      <vt:lpstr>Data Protection and Privacy</vt:lpstr>
      <vt:lpstr>Guiding Principles</vt:lpstr>
      <vt:lpstr>Key Considerations</vt:lpstr>
      <vt:lpstr>AFRICA </vt:lpstr>
      <vt:lpstr>European Union (EU)</vt:lpstr>
      <vt:lpstr>Council of Europe (CoE)</vt:lpstr>
      <vt:lpstr>United Nations</vt:lpstr>
      <vt:lpstr>PowerPoint Presentation</vt:lpstr>
      <vt:lpstr>Revenue Collected</vt:lpstr>
      <vt:lpstr>PowerPoint Presentation</vt:lpstr>
      <vt:lpstr>PowerPoint Presentation</vt:lpstr>
      <vt:lpstr>PowerPoint Presentation</vt:lpstr>
      <vt:lpstr>PowerPoint Presentation</vt:lpstr>
      <vt:lpstr>PowerPoint Presentation</vt:lpstr>
      <vt:lpstr>PowerPoint Presentation</vt:lpstr>
      <vt:lpstr>PEOPLE AND PERSONAL DATA PROTECTION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Data Protection Office</dc:creator>
  <cp:lastModifiedBy>Data Protection Office</cp:lastModifiedBy>
  <cp:revision>280</cp:revision>
  <cp:lastPrinted>2023-01-28T10:52:04Z</cp:lastPrinted>
  <dcterms:created xsi:type="dcterms:W3CDTF">2023-01-23T07:12:23Z</dcterms:created>
  <dcterms:modified xsi:type="dcterms:W3CDTF">2023-01-28T11:00:02Z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