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8" r:id="rId2"/>
    <p:sldId id="268" r:id="rId3"/>
    <p:sldId id="260" r:id="rId4"/>
    <p:sldId id="271" r:id="rId5"/>
    <p:sldId id="305" r:id="rId6"/>
    <p:sldId id="296" r:id="rId7"/>
    <p:sldId id="307" r:id="rId8"/>
    <p:sldId id="309" r:id="rId9"/>
    <p:sldId id="313" r:id="rId10"/>
    <p:sldId id="312" r:id="rId11"/>
    <p:sldId id="310" r:id="rId12"/>
    <p:sldId id="315" r:id="rId13"/>
    <p:sldId id="317" r:id="rId14"/>
    <p:sldId id="318" r:id="rId15"/>
    <p:sldId id="320" r:id="rId16"/>
    <p:sldId id="321" r:id="rId17"/>
    <p:sldId id="323" r:id="rId18"/>
    <p:sldId id="324" r:id="rId19"/>
    <p:sldId id="325" r:id="rId20"/>
    <p:sldId id="327" r:id="rId21"/>
    <p:sldId id="329" r:id="rId22"/>
    <p:sldId id="330" r:id="rId23"/>
    <p:sldId id="331" r:id="rId24"/>
    <p:sldId id="344" r:id="rId25"/>
    <p:sldId id="362" r:id="rId26"/>
    <p:sldId id="363" r:id="rId27"/>
    <p:sldId id="364" r:id="rId28"/>
    <p:sldId id="356" r:id="rId29"/>
    <p:sldId id="357" r:id="rId30"/>
    <p:sldId id="358" r:id="rId31"/>
    <p:sldId id="359" r:id="rId32"/>
    <p:sldId id="360" r:id="rId33"/>
    <p:sldId id="361" r:id="rId34"/>
    <p:sldId id="341" r:id="rId35"/>
    <p:sldId id="355" r:id="rId36"/>
    <p:sldId id="334" r:id="rId37"/>
    <p:sldId id="340" r:id="rId38"/>
    <p:sldId id="332" r:id="rId39"/>
    <p:sldId id="336" r:id="rId40"/>
    <p:sldId id="337" r:id="rId41"/>
    <p:sldId id="338" r:id="rId42"/>
    <p:sldId id="339" r:id="rId43"/>
    <p:sldId id="353" r:id="rId44"/>
    <p:sldId id="365" r:id="rId45"/>
  </p:sldIdLst>
  <p:sldSz cx="9144000" cy="6858000" type="screen4x3"/>
  <p:notesSz cx="6669088" cy="97536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FAB87"/>
    <a:srgbClr val="291CD8"/>
    <a:srgbClr val="0000FF"/>
    <a:srgbClr val="000000"/>
    <a:srgbClr val="FF6600"/>
    <a:srgbClr val="8DBB6B"/>
    <a:srgbClr val="7ED4E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7849" autoAdjust="0"/>
  </p:normalViewPr>
  <p:slideViewPr>
    <p:cSldViewPr>
      <p:cViewPr>
        <p:scale>
          <a:sx n="76" d="100"/>
          <a:sy n="76" d="100"/>
        </p:scale>
        <p:origin x="-1206" y="6"/>
      </p:cViewPr>
      <p:guideLst>
        <p:guide orient="horz" pos="2160"/>
        <p:guide pos="2880"/>
      </p:guideLst>
    </p:cSldViewPr>
  </p:slideViewPr>
  <p:outlineViewPr>
    <p:cViewPr>
      <p:scale>
        <a:sx n="33" d="100"/>
        <a:sy n="33" d="100"/>
      </p:scale>
      <p:origin x="24" y="21828"/>
    </p:cViewPr>
  </p:outlineViewPr>
  <p:notesTextViewPr>
    <p:cViewPr>
      <p:scale>
        <a:sx n="100" d="100"/>
        <a:sy n="100" d="100"/>
      </p:scale>
      <p:origin x="0" y="0"/>
    </p:cViewPr>
  </p:notesTextViewPr>
  <p:sorterViewPr>
    <p:cViewPr>
      <p:scale>
        <a:sx n="100" d="100"/>
        <a:sy n="100" d="100"/>
      </p:scale>
      <p:origin x="0" y="684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87680"/>
          </a:xfrm>
          <a:prstGeom prst="rect">
            <a:avLst/>
          </a:prstGeom>
        </p:spPr>
        <p:txBody>
          <a:bodyPr vert="horz" lIns="91440" tIns="45720" rIns="91440" bIns="45720" rtlCol="0"/>
          <a:lstStyle>
            <a:lvl1pPr algn="r">
              <a:defRPr sz="1200"/>
            </a:lvl1pPr>
          </a:lstStyle>
          <a:p>
            <a:fld id="{1F01A333-085B-43E9-9F68-CD2F4A45818F}" type="datetimeFigureOut">
              <a:rPr lang="en-US" smtClean="0"/>
              <a:pPr/>
              <a:t>10/4/2013</a:t>
            </a:fld>
            <a:endParaRPr lang="en-GB"/>
          </a:p>
        </p:txBody>
      </p:sp>
      <p:sp>
        <p:nvSpPr>
          <p:cNvPr id="4" name="Footer Placeholder 3"/>
          <p:cNvSpPr>
            <a:spLocks noGrp="1"/>
          </p:cNvSpPr>
          <p:nvPr>
            <p:ph type="ftr" sz="quarter" idx="2"/>
          </p:nvPr>
        </p:nvSpPr>
        <p:spPr>
          <a:xfrm>
            <a:off x="0" y="9264227"/>
            <a:ext cx="2889938" cy="48768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264227"/>
            <a:ext cx="2889938" cy="487680"/>
          </a:xfrm>
          <a:prstGeom prst="rect">
            <a:avLst/>
          </a:prstGeom>
        </p:spPr>
        <p:txBody>
          <a:bodyPr vert="horz" lIns="91440" tIns="45720" rIns="91440" bIns="45720" rtlCol="0" anchor="b"/>
          <a:lstStyle>
            <a:lvl1pPr algn="r">
              <a:defRPr sz="1200"/>
            </a:lvl1pPr>
          </a:lstStyle>
          <a:p>
            <a:fld id="{6B7D83FE-2D8B-4FA8-A924-85F622B289C8}"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87680"/>
          </a:xfrm>
          <a:prstGeom prst="rect">
            <a:avLst/>
          </a:prstGeom>
        </p:spPr>
        <p:txBody>
          <a:bodyPr vert="horz" lIns="91440" tIns="45720" rIns="91440" bIns="45720" rtlCol="0"/>
          <a:lstStyle>
            <a:lvl1pPr algn="r">
              <a:defRPr sz="1200"/>
            </a:lvl1pPr>
          </a:lstStyle>
          <a:p>
            <a:fld id="{5E6059DA-C3D0-43EF-83DF-B41A7EB0FF4F}" type="datetimeFigureOut">
              <a:rPr lang="en-US" smtClean="0"/>
              <a:pPr/>
              <a:t>10/4/2013</a:t>
            </a:fld>
            <a:endParaRPr lang="en-GB"/>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440" tIns="45720" rIns="91440" bIns="45720" rtlCol="0" anchor="b"/>
          <a:lstStyle>
            <a:lvl1pPr algn="r">
              <a:defRPr sz="1200"/>
            </a:lvl1pPr>
          </a:lstStyle>
          <a:p>
            <a:fld id="{229D13A9-9FCA-4316-B4B3-E0B35724EC81}" type="slidenum">
              <a:rPr lang="en-GB" smtClean="0"/>
              <a:pPr/>
              <a:t>‹#›</a:t>
            </a:fld>
            <a:endParaRPr lang="en-GB"/>
          </a:p>
        </p:txBody>
      </p:sp>
    </p:spTree>
    <p:extLst>
      <p:ext uri="{BB962C8B-B14F-4D97-AF65-F5344CB8AC3E}">
        <p14:creationId xmlns="" xmlns:p14="http://schemas.microsoft.com/office/powerpoint/2010/main" val="4060151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29D13A9-9FCA-4316-B4B3-E0B35724EC81}"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29D13A9-9FCA-4316-B4B3-E0B35724EC81}"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a:lstStyle/>
          <a:p>
            <a:fld id="{F42C2E32-6280-4CD0-A7BA-E866CCD4CA47}" type="slidenum">
              <a:rPr lang="en-US"/>
              <a:pPr/>
              <a:t>28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a:lstStyle/>
          <a:p>
            <a:fld id="{4041ACBD-7981-4B73-9B02-897BE8C6D7E8}" type="slidenum">
              <a:rPr lang="en-US"/>
              <a:pPr/>
              <a:t>29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a:lstStyle/>
          <a:p>
            <a:fld id="{5C66BFDA-4125-4DF9-9273-37D7E42821D7}" type="slidenum">
              <a:rPr lang="en-US"/>
              <a:pPr/>
              <a:t>30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a:lstStyle/>
          <a:p>
            <a:fld id="{D1BB71A6-BD84-4FDA-9AB5-ABF4DEF975A7}" type="slidenum">
              <a:rPr lang="en-US"/>
              <a:pPr/>
              <a:t>31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a:lstStyle/>
          <a:p>
            <a:fld id="{A07F7767-EA46-40F9-BE9E-86036B83780B}" type="slidenum">
              <a:rPr lang="en-US"/>
              <a:pPr/>
              <a:t>32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a:lstStyle/>
          <a:p>
            <a:fld id="{7F0D62E3-9EFA-4EF7-B618-509EB853113F}" type="slidenum">
              <a:rPr lang="en-US"/>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3120" name="Rectangle 48"/>
          <p:cNvSpPr>
            <a:spLocks noChangeArrowheads="1"/>
          </p:cNvSpPr>
          <p:nvPr/>
        </p:nvSpPr>
        <p:spPr bwMode="gray">
          <a:xfrm>
            <a:off x="1524000" y="1981200"/>
            <a:ext cx="1524000" cy="1450975"/>
          </a:xfrm>
          <a:prstGeom prst="rect">
            <a:avLst/>
          </a:prstGeom>
          <a:solidFill>
            <a:schemeClr val="accent1"/>
          </a:solidFill>
          <a:ln w="9525">
            <a:noFill/>
            <a:miter lim="800000"/>
            <a:headEnd/>
            <a:tailEnd/>
          </a:ln>
          <a:effectLst/>
        </p:spPr>
        <p:txBody>
          <a:bodyPr wrap="none" anchor="ctr"/>
          <a:lstStyle/>
          <a:p>
            <a:endParaRPr lang="en-US"/>
          </a:p>
        </p:txBody>
      </p:sp>
      <p:sp>
        <p:nvSpPr>
          <p:cNvPr id="3121" name="Rectangle 49"/>
          <p:cNvSpPr>
            <a:spLocks noChangeArrowheads="1"/>
          </p:cNvSpPr>
          <p:nvPr/>
        </p:nvSpPr>
        <p:spPr bwMode="gray">
          <a:xfrm>
            <a:off x="4572000" y="1981200"/>
            <a:ext cx="1524000" cy="1450975"/>
          </a:xfrm>
          <a:prstGeom prst="rect">
            <a:avLst/>
          </a:prstGeom>
          <a:solidFill>
            <a:schemeClr val="tx2"/>
          </a:solidFill>
          <a:ln w="9525">
            <a:noFill/>
            <a:miter lim="800000"/>
            <a:headEnd/>
            <a:tailEnd/>
          </a:ln>
          <a:effectLst/>
        </p:spPr>
        <p:txBody>
          <a:bodyPr wrap="none" anchor="ctr"/>
          <a:lstStyle/>
          <a:p>
            <a:endParaRPr lang="en-US"/>
          </a:p>
        </p:txBody>
      </p:sp>
      <p:sp>
        <p:nvSpPr>
          <p:cNvPr id="3122" name="Rectangle 50"/>
          <p:cNvSpPr>
            <a:spLocks noChangeArrowheads="1"/>
          </p:cNvSpPr>
          <p:nvPr/>
        </p:nvSpPr>
        <p:spPr bwMode="gray">
          <a:xfrm>
            <a:off x="3048000" y="3429000"/>
            <a:ext cx="1524000" cy="1450975"/>
          </a:xfrm>
          <a:prstGeom prst="rect">
            <a:avLst/>
          </a:prstGeom>
          <a:solidFill>
            <a:schemeClr val="hlink"/>
          </a:solidFill>
          <a:ln w="9525">
            <a:noFill/>
            <a:miter lim="800000"/>
            <a:headEnd/>
            <a:tailEnd/>
          </a:ln>
          <a:effectLst/>
        </p:spPr>
        <p:txBody>
          <a:bodyPr wrap="none" anchor="ctr"/>
          <a:lstStyle/>
          <a:p>
            <a:endParaRPr lang="en-US"/>
          </a:p>
        </p:txBody>
      </p:sp>
      <p:sp>
        <p:nvSpPr>
          <p:cNvPr id="3123" name="Rectangle 51"/>
          <p:cNvSpPr>
            <a:spLocks noChangeArrowheads="1"/>
          </p:cNvSpPr>
          <p:nvPr/>
        </p:nvSpPr>
        <p:spPr bwMode="gray">
          <a:xfrm>
            <a:off x="6096000" y="3429000"/>
            <a:ext cx="1524000" cy="1450975"/>
          </a:xfrm>
          <a:prstGeom prst="rect">
            <a:avLst/>
          </a:prstGeom>
          <a:solidFill>
            <a:schemeClr val="folHlink"/>
          </a:solidFill>
          <a:ln w="9525">
            <a:noFill/>
            <a:miter lim="800000"/>
            <a:headEnd/>
            <a:tailEnd/>
          </a:ln>
          <a:effectLst/>
        </p:spPr>
        <p:txBody>
          <a:bodyPr wrap="none" anchor="ctr"/>
          <a:lstStyle/>
          <a:p>
            <a:endParaRPr lang="en-US"/>
          </a:p>
        </p:txBody>
      </p:sp>
      <p:pic>
        <p:nvPicPr>
          <p:cNvPr id="3108" name="Picture 36" descr="j0315558"/>
          <p:cNvPicPr>
            <a:picLocks noChangeAspect="1" noChangeArrowheads="1"/>
          </p:cNvPicPr>
          <p:nvPr/>
        </p:nvPicPr>
        <p:blipFill>
          <a:blip r:embed="rId2" cstate="print"/>
          <a:srcRect/>
          <a:stretch>
            <a:fillRect/>
          </a:stretch>
        </p:blipFill>
        <p:spPr bwMode="gray">
          <a:xfrm>
            <a:off x="4572000" y="1979613"/>
            <a:ext cx="1524000" cy="1447800"/>
          </a:xfrm>
          <a:prstGeom prst="rect">
            <a:avLst/>
          </a:prstGeom>
          <a:noFill/>
        </p:spPr>
      </p:pic>
      <p:pic>
        <p:nvPicPr>
          <p:cNvPr id="3114" name="Picture 42" descr="j0315568"/>
          <p:cNvPicPr>
            <a:picLocks noChangeAspect="1" noChangeArrowheads="1"/>
          </p:cNvPicPr>
          <p:nvPr/>
        </p:nvPicPr>
        <p:blipFill>
          <a:blip r:embed="rId3" cstate="print"/>
          <a:srcRect/>
          <a:stretch>
            <a:fillRect/>
          </a:stretch>
        </p:blipFill>
        <p:spPr bwMode="gray">
          <a:xfrm>
            <a:off x="3035300" y="3417888"/>
            <a:ext cx="1525588" cy="1455737"/>
          </a:xfrm>
          <a:prstGeom prst="rect">
            <a:avLst/>
          </a:prstGeom>
          <a:noFill/>
        </p:spPr>
      </p:pic>
      <p:pic>
        <p:nvPicPr>
          <p:cNvPr id="3115" name="Picture 43" descr="j0315584"/>
          <p:cNvPicPr>
            <a:picLocks noChangeAspect="1" noChangeArrowheads="1"/>
          </p:cNvPicPr>
          <p:nvPr/>
        </p:nvPicPr>
        <p:blipFill>
          <a:blip r:embed="rId4" cstate="print"/>
          <a:srcRect/>
          <a:stretch>
            <a:fillRect/>
          </a:stretch>
        </p:blipFill>
        <p:spPr bwMode="gray">
          <a:xfrm>
            <a:off x="6094413" y="3430588"/>
            <a:ext cx="1524000" cy="1436687"/>
          </a:xfrm>
          <a:prstGeom prst="rect">
            <a:avLst/>
          </a:prstGeom>
          <a:noFill/>
        </p:spPr>
      </p:pic>
      <p:pic>
        <p:nvPicPr>
          <p:cNvPr id="3116" name="Picture 44" descr="j0174862"/>
          <p:cNvPicPr>
            <a:picLocks noChangeAspect="1" noChangeArrowheads="1"/>
          </p:cNvPicPr>
          <p:nvPr/>
        </p:nvPicPr>
        <p:blipFill>
          <a:blip r:embed="rId5" cstate="print"/>
          <a:srcRect/>
          <a:stretch>
            <a:fillRect/>
          </a:stretch>
        </p:blipFill>
        <p:spPr bwMode="gray">
          <a:xfrm>
            <a:off x="1536700" y="1981200"/>
            <a:ext cx="1524000" cy="1447800"/>
          </a:xfrm>
          <a:prstGeom prst="rect">
            <a:avLst/>
          </a:prstGeom>
          <a:noFill/>
        </p:spPr>
      </p:pic>
      <p:sp>
        <p:nvSpPr>
          <p:cNvPr id="3124" name="Rectangle 52" descr="Light horizontal"/>
          <p:cNvSpPr>
            <a:spLocks noChangeArrowheads="1"/>
          </p:cNvSpPr>
          <p:nvPr/>
        </p:nvSpPr>
        <p:spPr bwMode="gray">
          <a:xfrm>
            <a:off x="11113" y="838200"/>
            <a:ext cx="9132887" cy="762000"/>
          </a:xfrm>
          <a:prstGeom prst="rect">
            <a:avLst/>
          </a:prstGeom>
          <a:pattFill prst="ltHorz">
            <a:fgClr>
              <a:schemeClr val="bg2"/>
            </a:fgClr>
            <a:bgClr>
              <a:schemeClr val="bg1"/>
            </a:bgClr>
          </a:patt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a:xfrm>
            <a:off x="609600" y="914400"/>
            <a:ext cx="8229600" cy="685800"/>
          </a:xfrm>
        </p:spPr>
        <p:txBody>
          <a:bodyPr/>
          <a:lstStyle>
            <a:lvl1pPr>
              <a:defRPr sz="4000"/>
            </a:lvl1pPr>
          </a:lstStyle>
          <a:p>
            <a:r>
              <a:rPr lang="en-US" smtClean="0"/>
              <a:t>Click to edit Master title style</a:t>
            </a:r>
            <a:endParaRPr lang="en-US"/>
          </a:p>
        </p:txBody>
      </p:sp>
      <p:sp>
        <p:nvSpPr>
          <p:cNvPr id="3075" name="Rectangle 3"/>
          <p:cNvSpPr>
            <a:spLocks noGrp="1" noChangeArrowheads="1"/>
          </p:cNvSpPr>
          <p:nvPr>
            <p:ph type="subTitle" idx="1"/>
          </p:nvPr>
        </p:nvSpPr>
        <p:spPr bwMode="auto">
          <a:xfrm>
            <a:off x="1143000" y="5105400"/>
            <a:ext cx="6934200" cy="533400"/>
          </a:xfrm>
        </p:spPr>
        <p:txBody>
          <a:bodyPr/>
          <a:lstStyle>
            <a:lvl1pPr marL="0" indent="0" algn="ctr">
              <a:buFontTx/>
              <a:buNone/>
              <a:defRPr sz="2800">
                <a:solidFill>
                  <a:schemeClr val="tx2"/>
                </a:solidFill>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bwMode="auto">
          <a:xfrm>
            <a:off x="457200" y="6400800"/>
            <a:ext cx="2133600" cy="320675"/>
          </a:xfrm>
        </p:spPr>
        <p:txBody>
          <a:bodyPr/>
          <a:lstStyle>
            <a:lvl1pPr>
              <a:defRPr/>
            </a:lvl1pPr>
          </a:lstStyle>
          <a:p>
            <a:endParaRPr lang="en-US"/>
          </a:p>
        </p:txBody>
      </p:sp>
      <p:sp>
        <p:nvSpPr>
          <p:cNvPr id="3077" name="Rectangle 5"/>
          <p:cNvSpPr>
            <a:spLocks noGrp="1" noChangeArrowheads="1"/>
          </p:cNvSpPr>
          <p:nvPr>
            <p:ph type="ftr" sz="quarter" idx="3"/>
          </p:nvPr>
        </p:nvSpPr>
        <p:spPr bwMode="auto">
          <a:xfrm>
            <a:off x="3124200" y="6400800"/>
            <a:ext cx="2895600" cy="320675"/>
          </a:xfrm>
        </p:spPr>
        <p:txBody>
          <a:bodyPr/>
          <a:lstStyle>
            <a:lvl1pPr>
              <a:defRPr/>
            </a:lvl1pPr>
          </a:lstStyle>
          <a:p>
            <a:endParaRPr lang="en-US"/>
          </a:p>
        </p:txBody>
      </p:sp>
      <p:sp>
        <p:nvSpPr>
          <p:cNvPr id="3078" name="Rectangle 6"/>
          <p:cNvSpPr>
            <a:spLocks noGrp="1" noChangeArrowheads="1"/>
          </p:cNvSpPr>
          <p:nvPr>
            <p:ph type="sldNum" sz="quarter" idx="4"/>
          </p:nvPr>
        </p:nvSpPr>
        <p:spPr bwMode="auto">
          <a:xfrm>
            <a:off x="6553200" y="6400800"/>
            <a:ext cx="2133600" cy="320675"/>
          </a:xfrm>
        </p:spPr>
        <p:txBody>
          <a:bodyPr/>
          <a:lstStyle>
            <a:lvl1pPr>
              <a:defRPr/>
            </a:lvl1pPr>
          </a:lstStyle>
          <a:p>
            <a:fld id="{739F32E9-9EDA-4BE8-8C01-4E8365A6EFC7}" type="slidenum">
              <a:rPr lang="en-US"/>
              <a:pPr/>
              <a:t>‹#›</a:t>
            </a:fld>
            <a:endParaRPr lang="en-US"/>
          </a:p>
        </p:txBody>
      </p:sp>
      <p:sp>
        <p:nvSpPr>
          <p:cNvPr id="3118" name="Rectangle 46"/>
          <p:cNvSpPr>
            <a:spLocks noChangeArrowheads="1"/>
          </p:cNvSpPr>
          <p:nvPr/>
        </p:nvSpPr>
        <p:spPr bwMode="gray">
          <a:xfrm>
            <a:off x="3048000" y="1981200"/>
            <a:ext cx="1524000" cy="1450975"/>
          </a:xfrm>
          <a:prstGeom prst="rect">
            <a:avLst/>
          </a:prstGeom>
          <a:solidFill>
            <a:schemeClr val="folHlink"/>
          </a:solidFill>
          <a:ln w="9525">
            <a:noFill/>
            <a:miter lim="800000"/>
            <a:headEnd/>
            <a:tailEnd/>
          </a:ln>
          <a:effectLst/>
        </p:spPr>
        <p:txBody>
          <a:bodyPr wrap="none" anchor="ctr"/>
          <a:lstStyle/>
          <a:p>
            <a:endParaRPr lang="en-US"/>
          </a:p>
        </p:txBody>
      </p:sp>
      <p:sp>
        <p:nvSpPr>
          <p:cNvPr id="3119" name="Rectangle 47"/>
          <p:cNvSpPr>
            <a:spLocks noChangeArrowheads="1"/>
          </p:cNvSpPr>
          <p:nvPr/>
        </p:nvSpPr>
        <p:spPr bwMode="gray">
          <a:xfrm>
            <a:off x="4572000" y="3429000"/>
            <a:ext cx="1524000" cy="1447800"/>
          </a:xfrm>
          <a:prstGeom prst="rec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3116"/>
                                        </p:tgtEl>
                                        <p:attrNameLst>
                                          <p:attrName>style.visibility</p:attrName>
                                        </p:attrNameLst>
                                      </p:cBhvr>
                                      <p:to>
                                        <p:strVal val="visible"/>
                                      </p:to>
                                    </p:set>
                                    <p:animEffect transition="in" filter="box(out)">
                                      <p:cBhvr>
                                        <p:cTn id="7" dur="500"/>
                                        <p:tgtEl>
                                          <p:spTgt spid="3116"/>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3108"/>
                                        </p:tgtEl>
                                        <p:attrNameLst>
                                          <p:attrName>style.visibility</p:attrName>
                                        </p:attrNameLst>
                                      </p:cBhvr>
                                      <p:to>
                                        <p:strVal val="visible"/>
                                      </p:to>
                                    </p:set>
                                    <p:animEffect transition="in" filter="box(out)">
                                      <p:cBhvr>
                                        <p:cTn id="11" dur="500"/>
                                        <p:tgtEl>
                                          <p:spTgt spid="3108"/>
                                        </p:tgtEl>
                                      </p:cBhvr>
                                    </p:animEffect>
                                  </p:childTnLst>
                                </p:cTn>
                              </p:par>
                            </p:childTnLst>
                          </p:cTn>
                        </p:par>
                        <p:par>
                          <p:cTn id="12" fill="hold">
                            <p:stCondLst>
                              <p:cond delay="1000"/>
                            </p:stCondLst>
                            <p:childTnLst>
                              <p:par>
                                <p:cTn id="13" presetID="4" presetClass="entr" presetSubtype="32" fill="hold" nodeType="afterEffect">
                                  <p:stCondLst>
                                    <p:cond delay="0"/>
                                  </p:stCondLst>
                                  <p:childTnLst>
                                    <p:set>
                                      <p:cBhvr>
                                        <p:cTn id="14" dur="1" fill="hold">
                                          <p:stCondLst>
                                            <p:cond delay="0"/>
                                          </p:stCondLst>
                                        </p:cTn>
                                        <p:tgtEl>
                                          <p:spTgt spid="3114"/>
                                        </p:tgtEl>
                                        <p:attrNameLst>
                                          <p:attrName>style.visibility</p:attrName>
                                        </p:attrNameLst>
                                      </p:cBhvr>
                                      <p:to>
                                        <p:strVal val="visible"/>
                                      </p:to>
                                    </p:set>
                                    <p:animEffect transition="in" filter="box(out)">
                                      <p:cBhvr>
                                        <p:cTn id="15" dur="500"/>
                                        <p:tgtEl>
                                          <p:spTgt spid="3114"/>
                                        </p:tgtEl>
                                      </p:cBhvr>
                                    </p:animEffect>
                                  </p:childTnLst>
                                </p:cTn>
                              </p:par>
                            </p:childTnLst>
                          </p:cTn>
                        </p:par>
                        <p:par>
                          <p:cTn id="16" fill="hold">
                            <p:stCondLst>
                              <p:cond delay="1500"/>
                            </p:stCondLst>
                            <p:childTnLst>
                              <p:par>
                                <p:cTn id="17" presetID="4" presetClass="entr" presetSubtype="32" fill="hold" nodeType="afterEffect">
                                  <p:stCondLst>
                                    <p:cond delay="0"/>
                                  </p:stCondLst>
                                  <p:childTnLst>
                                    <p:set>
                                      <p:cBhvr>
                                        <p:cTn id="18" dur="1" fill="hold">
                                          <p:stCondLst>
                                            <p:cond delay="0"/>
                                          </p:stCondLst>
                                        </p:cTn>
                                        <p:tgtEl>
                                          <p:spTgt spid="3115"/>
                                        </p:tgtEl>
                                        <p:attrNameLst>
                                          <p:attrName>style.visibility</p:attrName>
                                        </p:attrNameLst>
                                      </p:cBhvr>
                                      <p:to>
                                        <p:strVal val="visible"/>
                                      </p:to>
                                    </p:set>
                                    <p:animEffect transition="in" filter="box(out)">
                                      <p:cBhvr>
                                        <p:cTn id="19" dur="500"/>
                                        <p:tgtEl>
                                          <p:spTgt spid="3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CAA0641-F7CD-4BAD-A162-32D33E8391A6}"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2738" y="228600"/>
            <a:ext cx="2068512"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53138"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DCD0E16-A509-4011-83F5-35E19CB45020}"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74050" cy="4603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914400"/>
            <a:ext cx="7772400" cy="5257800"/>
          </a:xfrm>
        </p:spPr>
        <p:txBody>
          <a:bodyPr/>
          <a:lstStyle/>
          <a:p>
            <a:r>
              <a:rPr lang="en-US" smtClean="0"/>
              <a:t>Click icon to add table</a:t>
            </a:r>
            <a:endParaRPr lang="en-US"/>
          </a:p>
        </p:txBody>
      </p:sp>
      <p:sp>
        <p:nvSpPr>
          <p:cNvPr id="4" name="Footer Placeholder 3"/>
          <p:cNvSpPr>
            <a:spLocks noGrp="1"/>
          </p:cNvSpPr>
          <p:nvPr>
            <p:ph type="ftr" sz="quarter" idx="10"/>
          </p:nvPr>
        </p:nvSpPr>
        <p:spPr>
          <a:xfrm>
            <a:off x="3124200" y="6477000"/>
            <a:ext cx="2895600" cy="244475"/>
          </a:xfrm>
        </p:spPr>
        <p:txBody>
          <a:bodyPr/>
          <a:lstStyle>
            <a:lvl1pPr>
              <a:defRPr/>
            </a:lvl1pPr>
          </a:lstStyle>
          <a:p>
            <a:endParaRPr lang="en-US"/>
          </a:p>
        </p:txBody>
      </p:sp>
      <p:sp>
        <p:nvSpPr>
          <p:cNvPr id="5" name="Slide Number Placeholder 4"/>
          <p:cNvSpPr>
            <a:spLocks noGrp="1"/>
          </p:cNvSpPr>
          <p:nvPr>
            <p:ph type="sldNum" sz="quarter" idx="11"/>
          </p:nvPr>
        </p:nvSpPr>
        <p:spPr>
          <a:xfrm>
            <a:off x="6705600" y="6477000"/>
            <a:ext cx="2133600" cy="244475"/>
          </a:xfrm>
        </p:spPr>
        <p:txBody>
          <a:bodyPr/>
          <a:lstStyle>
            <a:lvl1pPr>
              <a:defRPr/>
            </a:lvl1pPr>
          </a:lstStyle>
          <a:p>
            <a:fld id="{11DF5035-A6E8-49F0-8C53-6A2B63690D46}" type="slidenum">
              <a:rPr lang="en-US"/>
              <a:pPr/>
              <a:t>‹#›</a:t>
            </a:fld>
            <a:endParaRPr lang="en-US"/>
          </a:p>
        </p:txBody>
      </p:sp>
      <p:sp>
        <p:nvSpPr>
          <p:cNvPr id="6" name="Date Placeholder 5"/>
          <p:cNvSpPr>
            <a:spLocks noGrp="1"/>
          </p:cNvSpPr>
          <p:nvPr>
            <p:ph type="dt" sz="half" idx="12"/>
          </p:nvPr>
        </p:nvSpPr>
        <p:spPr>
          <a:xfrm>
            <a:off x="457200" y="6477000"/>
            <a:ext cx="2133600" cy="244475"/>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E2F06CC-D076-43F2-BAD9-0535BD78636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BA9EACB-2209-4EB5-B942-D650DAB1245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9144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9144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AC22B87-0DBB-4CA1-8091-0E0FB6A6E478}"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F1DD0FF6-9D4B-4F8B-9152-2D5FD06B39E1}"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9446B590-C287-4299-9019-86EA6AA82926}"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E2149CB1-C213-4A15-9E14-B5ACC7FC6DE0}"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6773253-214D-468F-B37B-DB1B6C081873}"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0E1D83C9-1D23-4178-82D0-4EE073B9BB4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rgbClr val="0070C0">
            <a:alpha val="80000"/>
          </a:srgbClr>
        </a:solidFill>
        <a:effectLst/>
      </p:bgPr>
    </p:bg>
    <p:spTree>
      <p:nvGrpSpPr>
        <p:cNvPr id="1" name=""/>
        <p:cNvGrpSpPr/>
        <p:nvPr/>
      </p:nvGrpSpPr>
      <p:grpSpPr>
        <a:xfrm>
          <a:off x="0" y="0"/>
          <a:ext cx="0" cy="0"/>
          <a:chOff x="0" y="0"/>
          <a:chExt cx="0" cy="0"/>
        </a:xfrm>
      </p:grpSpPr>
      <p:sp>
        <p:nvSpPr>
          <p:cNvPr id="1047" name="Rectangle 23" descr="Light horizontal"/>
          <p:cNvSpPr>
            <a:spLocks noChangeArrowheads="1"/>
          </p:cNvSpPr>
          <p:nvPr/>
        </p:nvSpPr>
        <p:spPr bwMode="gray">
          <a:xfrm>
            <a:off x="0" y="0"/>
            <a:ext cx="9144000" cy="762000"/>
          </a:xfrm>
          <a:prstGeom prst="rect">
            <a:avLst/>
          </a:prstGeom>
          <a:pattFill prst="ltHorz">
            <a:fgClr>
              <a:schemeClr val="bg2"/>
            </a:fgClr>
            <a:bgClr>
              <a:schemeClr val="bg1"/>
            </a:bgClr>
          </a:pattFill>
          <a:ln w="9525">
            <a:noFill/>
            <a:miter lim="800000"/>
            <a:headEnd/>
            <a:tailEnd/>
          </a:ln>
          <a:effectLst/>
        </p:spPr>
        <p:txBody>
          <a:bodyPr wrap="none" anchor="ctr"/>
          <a:lstStyle/>
          <a:p>
            <a:endParaRPr lang="en-US"/>
          </a:p>
        </p:txBody>
      </p:sp>
      <p:sp>
        <p:nvSpPr>
          <p:cNvPr id="1029" name="Rectangle 5"/>
          <p:cNvSpPr>
            <a:spLocks noGrp="1" noChangeArrowheads="1"/>
          </p:cNvSpPr>
          <p:nvPr>
            <p:ph type="ftr" sz="quarter" idx="3"/>
          </p:nvPr>
        </p:nvSpPr>
        <p:spPr bwMode="gray">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en-US"/>
          </a:p>
        </p:txBody>
      </p:sp>
      <p:sp>
        <p:nvSpPr>
          <p:cNvPr id="1030" name="Rectangle 6"/>
          <p:cNvSpPr>
            <a:spLocks noGrp="1" noChangeArrowheads="1"/>
          </p:cNvSpPr>
          <p:nvPr>
            <p:ph type="sldNum" sz="quarter" idx="4"/>
          </p:nvPr>
        </p:nvSpPr>
        <p:spPr bwMode="gray">
          <a:xfrm>
            <a:off x="67056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7CB5850C-E918-44A3-B37A-9FBE286D6C2C}" type="slidenum">
              <a:rPr lang="en-US"/>
              <a:pPr/>
              <a:t>‹#›</a:t>
            </a:fld>
            <a:endParaRPr lang="en-US"/>
          </a:p>
        </p:txBody>
      </p:sp>
      <p:sp>
        <p:nvSpPr>
          <p:cNvPr id="1048" name="Rectangle 24" descr="Light horizontal"/>
          <p:cNvSpPr>
            <a:spLocks noChangeArrowheads="1"/>
          </p:cNvSpPr>
          <p:nvPr/>
        </p:nvSpPr>
        <p:spPr bwMode="gray">
          <a:xfrm>
            <a:off x="0" y="762000"/>
            <a:ext cx="685800" cy="6096000"/>
          </a:xfrm>
          <a:prstGeom prst="rect">
            <a:avLst/>
          </a:prstGeom>
          <a:pattFill prst="ltHorz">
            <a:fgClr>
              <a:schemeClr val="folHlink"/>
            </a:fgClr>
            <a:bgClr>
              <a:schemeClr val="bg1"/>
            </a:bgClr>
          </a:pattFill>
          <a:ln w="9525">
            <a:noFill/>
            <a:miter lim="800000"/>
            <a:headEnd/>
            <a:tailEnd/>
          </a:ln>
          <a:effectLst/>
        </p:spPr>
        <p:txBody>
          <a:bodyPr wrap="none" anchor="ctr"/>
          <a:lstStyle/>
          <a:p>
            <a:endParaRPr lang="en-US"/>
          </a:p>
        </p:txBody>
      </p:sp>
      <p:sp>
        <p:nvSpPr>
          <p:cNvPr id="1049" name="Line 25"/>
          <p:cNvSpPr>
            <a:spLocks noChangeShapeType="1"/>
          </p:cNvSpPr>
          <p:nvPr/>
        </p:nvSpPr>
        <p:spPr bwMode="gray">
          <a:xfrm>
            <a:off x="0" y="6400800"/>
            <a:ext cx="6934200" cy="0"/>
          </a:xfrm>
          <a:prstGeom prst="line">
            <a:avLst/>
          </a:prstGeom>
          <a:noFill/>
          <a:ln w="9525" cap="rnd">
            <a:solidFill>
              <a:schemeClr val="tx1"/>
            </a:solidFill>
            <a:prstDash val="sysDot"/>
            <a:round/>
            <a:headEnd/>
            <a:tailEnd/>
          </a:ln>
          <a:effectLst/>
        </p:spPr>
        <p:txBody>
          <a:bodyPr/>
          <a:lstStyle/>
          <a:p>
            <a:endParaRPr lang="en-US"/>
          </a:p>
        </p:txBody>
      </p:sp>
      <p:sp>
        <p:nvSpPr>
          <p:cNvPr id="1028" name="Rectangle 4"/>
          <p:cNvSpPr>
            <a:spLocks noGrp="1" noChangeArrowheads="1"/>
          </p:cNvSpPr>
          <p:nvPr>
            <p:ph type="dt" sz="half" idx="2"/>
          </p:nvPr>
        </p:nvSpPr>
        <p:spPr bwMode="gray">
          <a:xfrm>
            <a:off x="457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grpSp>
        <p:nvGrpSpPr>
          <p:cNvPr id="1053" name="Group 29"/>
          <p:cNvGrpSpPr>
            <a:grpSpLocks/>
          </p:cNvGrpSpPr>
          <p:nvPr/>
        </p:nvGrpSpPr>
        <p:grpSpPr bwMode="auto">
          <a:xfrm>
            <a:off x="7010400" y="5876925"/>
            <a:ext cx="1828800" cy="533400"/>
            <a:chOff x="1296" y="2112"/>
            <a:chExt cx="3264" cy="917"/>
          </a:xfrm>
        </p:grpSpPr>
        <p:pic>
          <p:nvPicPr>
            <p:cNvPr id="1050" name="Picture 26" descr="j0315558"/>
            <p:cNvPicPr>
              <a:picLocks noChangeAspect="1" noChangeArrowheads="1"/>
            </p:cNvPicPr>
            <p:nvPr userDrawn="1"/>
          </p:nvPicPr>
          <p:blipFill>
            <a:blip r:embed="rId14" cstate="print"/>
            <a:srcRect/>
            <a:stretch>
              <a:fillRect/>
            </a:stretch>
          </p:blipFill>
          <p:spPr bwMode="gray">
            <a:xfrm>
              <a:off x="2448" y="2112"/>
              <a:ext cx="960" cy="912"/>
            </a:xfrm>
            <a:prstGeom prst="rect">
              <a:avLst/>
            </a:prstGeom>
            <a:noFill/>
          </p:spPr>
        </p:pic>
        <p:pic>
          <p:nvPicPr>
            <p:cNvPr id="1051" name="Picture 27" descr="j0315568"/>
            <p:cNvPicPr>
              <a:picLocks noChangeAspect="1" noChangeArrowheads="1"/>
            </p:cNvPicPr>
            <p:nvPr userDrawn="1"/>
          </p:nvPicPr>
          <p:blipFill>
            <a:blip r:embed="rId15" cstate="print"/>
            <a:srcRect/>
            <a:stretch>
              <a:fillRect/>
            </a:stretch>
          </p:blipFill>
          <p:spPr bwMode="gray">
            <a:xfrm>
              <a:off x="1296" y="2112"/>
              <a:ext cx="961" cy="917"/>
            </a:xfrm>
            <a:prstGeom prst="rect">
              <a:avLst/>
            </a:prstGeom>
            <a:noFill/>
          </p:spPr>
        </p:pic>
        <p:pic>
          <p:nvPicPr>
            <p:cNvPr id="1052" name="Picture 28" descr="j0315584"/>
            <p:cNvPicPr>
              <a:picLocks noChangeAspect="1" noChangeArrowheads="1"/>
            </p:cNvPicPr>
            <p:nvPr userDrawn="1"/>
          </p:nvPicPr>
          <p:blipFill>
            <a:blip r:embed="rId16" cstate="print"/>
            <a:srcRect/>
            <a:stretch>
              <a:fillRect/>
            </a:stretch>
          </p:blipFill>
          <p:spPr bwMode="gray">
            <a:xfrm>
              <a:off x="3600" y="2112"/>
              <a:ext cx="960" cy="912"/>
            </a:xfrm>
            <a:prstGeom prst="rect">
              <a:avLst/>
            </a:prstGeom>
            <a:noFill/>
          </p:spPr>
        </p:pic>
      </p:grpSp>
      <p:sp>
        <p:nvSpPr>
          <p:cNvPr id="1026" name="Rectangle 2"/>
          <p:cNvSpPr>
            <a:spLocks noGrp="1" noChangeArrowheads="1"/>
          </p:cNvSpPr>
          <p:nvPr>
            <p:ph type="title"/>
          </p:nvPr>
        </p:nvSpPr>
        <p:spPr bwMode="gray">
          <a:xfrm>
            <a:off x="457200" y="228600"/>
            <a:ext cx="8274050" cy="460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gray">
          <a:xfrm>
            <a:off x="838200" y="914400"/>
            <a:ext cx="77724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1"/>
    </p:bldLst>
  </p:timing>
  <p:txStyles>
    <p:titleStyle>
      <a:lvl1pPr algn="ctr" rtl="0" eaLnBrk="1" fontAlgn="base" hangingPunct="1">
        <a:spcBef>
          <a:spcPct val="0"/>
        </a:spcBef>
        <a:spcAft>
          <a:spcPct val="0"/>
        </a:spcAft>
        <a:defRPr sz="3600" b="1">
          <a:solidFill>
            <a:schemeClr val="tx2"/>
          </a:solidFill>
          <a:latin typeface="+mj-lt"/>
          <a:ea typeface="+mj-ea"/>
          <a:cs typeface="+mj-cs"/>
        </a:defRPr>
      </a:lvl1pPr>
      <a:lvl2pPr algn="ctr" rtl="0" eaLnBrk="1" fontAlgn="base" hangingPunct="1">
        <a:spcBef>
          <a:spcPct val="0"/>
        </a:spcBef>
        <a:spcAft>
          <a:spcPct val="0"/>
        </a:spcAft>
        <a:defRPr sz="3600" b="1">
          <a:solidFill>
            <a:schemeClr val="tx2"/>
          </a:solidFill>
          <a:latin typeface="Arial" charset="0"/>
        </a:defRPr>
      </a:lvl2pPr>
      <a:lvl3pPr algn="ctr" rtl="0" eaLnBrk="1" fontAlgn="base" hangingPunct="1">
        <a:spcBef>
          <a:spcPct val="0"/>
        </a:spcBef>
        <a:spcAft>
          <a:spcPct val="0"/>
        </a:spcAft>
        <a:defRPr sz="3600" b="1">
          <a:solidFill>
            <a:schemeClr val="tx2"/>
          </a:solidFill>
          <a:latin typeface="Arial" charset="0"/>
        </a:defRPr>
      </a:lvl3pPr>
      <a:lvl4pPr algn="ctr" rtl="0" eaLnBrk="1" fontAlgn="base" hangingPunct="1">
        <a:spcBef>
          <a:spcPct val="0"/>
        </a:spcBef>
        <a:spcAft>
          <a:spcPct val="0"/>
        </a:spcAft>
        <a:defRPr sz="3600" b="1">
          <a:solidFill>
            <a:schemeClr val="tx2"/>
          </a:solidFill>
          <a:latin typeface="Arial" charset="0"/>
        </a:defRPr>
      </a:lvl4pPr>
      <a:lvl5pPr algn="ctr" rtl="0" eaLnBrk="1" fontAlgn="base" hangingPunct="1">
        <a:spcBef>
          <a:spcPct val="0"/>
        </a:spcBef>
        <a:spcAft>
          <a:spcPct val="0"/>
        </a:spcAft>
        <a:defRPr sz="3600" b="1">
          <a:solidFill>
            <a:schemeClr val="tx2"/>
          </a:solidFill>
          <a:latin typeface="Arial" charset="0"/>
        </a:defRPr>
      </a:lvl5pPr>
      <a:lvl6pPr marL="457200" algn="ctr" rtl="0" eaLnBrk="1" fontAlgn="base" hangingPunct="1">
        <a:spcBef>
          <a:spcPct val="0"/>
        </a:spcBef>
        <a:spcAft>
          <a:spcPct val="0"/>
        </a:spcAft>
        <a:defRPr sz="3600" b="1">
          <a:solidFill>
            <a:schemeClr val="tx2"/>
          </a:solidFill>
          <a:latin typeface="Arial" charset="0"/>
        </a:defRPr>
      </a:lvl6pPr>
      <a:lvl7pPr marL="914400" algn="ctr" rtl="0" eaLnBrk="1" fontAlgn="base" hangingPunct="1">
        <a:spcBef>
          <a:spcPct val="0"/>
        </a:spcBef>
        <a:spcAft>
          <a:spcPct val="0"/>
        </a:spcAft>
        <a:defRPr sz="3600" b="1">
          <a:solidFill>
            <a:schemeClr val="tx2"/>
          </a:solidFill>
          <a:latin typeface="Arial" charset="0"/>
        </a:defRPr>
      </a:lvl7pPr>
      <a:lvl8pPr marL="1371600" algn="ctr" rtl="0" eaLnBrk="1" fontAlgn="base" hangingPunct="1">
        <a:spcBef>
          <a:spcPct val="0"/>
        </a:spcBef>
        <a:spcAft>
          <a:spcPct val="0"/>
        </a:spcAft>
        <a:defRPr sz="3600" b="1">
          <a:solidFill>
            <a:schemeClr val="tx2"/>
          </a:solidFill>
          <a:latin typeface="Arial" charset="0"/>
        </a:defRPr>
      </a:lvl8pPr>
      <a:lvl9pPr marL="1828800" algn="ctr"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Arial" charset="0"/>
        <a:buChar char="–"/>
        <a:defRPr sz="28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defRPr>
      </a:lvl3pPr>
      <a:lvl4pPr marL="1600200" indent="-228600" algn="l" rtl="0" eaLnBrk="1" fontAlgn="base" hangingPunct="1">
        <a:spcBef>
          <a:spcPct val="20000"/>
        </a:spcBef>
        <a:spcAft>
          <a:spcPct val="0"/>
        </a:spcAft>
        <a:buClr>
          <a:schemeClr val="hlink"/>
        </a:buClr>
        <a:buFont typeface="Arial" charset="0"/>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earchfinancialsecurity.techtarget.com/definition/personally-identifiable-information"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comberton.cambs.sch.uk/" TargetMode="External"/><Relationship Id="rId2" Type="http://schemas.openxmlformats.org/officeDocument/2006/relationships/hyperlink" Target="http://www.citi.umass.edu/"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Grp="1" noChangeArrowheads="1"/>
          </p:cNvSpPr>
          <p:nvPr>
            <p:ph type="subTitle" idx="1"/>
          </p:nvPr>
        </p:nvSpPr>
        <p:spPr>
          <a:xfrm>
            <a:off x="214282" y="142852"/>
            <a:ext cx="8929718" cy="533400"/>
          </a:xfrm>
        </p:spPr>
        <p:txBody>
          <a:bodyPr/>
          <a:lstStyle/>
          <a:p>
            <a:pPr>
              <a:spcBef>
                <a:spcPct val="0"/>
              </a:spcBef>
            </a:pPr>
            <a:r>
              <a:rPr lang="en-GB" dirty="0" smtClean="0">
                <a:solidFill>
                  <a:srgbClr val="0000FF"/>
                </a:solidFill>
                <a:latin typeface="Calibri" pitchFamily="34" charset="0"/>
                <a:cs typeface="Calibri" pitchFamily="34" charset="0"/>
              </a:rPr>
              <a:t>Training at Mauritius Institute of Training and Development </a:t>
            </a:r>
          </a:p>
          <a:p>
            <a:pPr>
              <a:spcBef>
                <a:spcPct val="0"/>
              </a:spcBef>
            </a:pPr>
            <a:endParaRPr lang="en-US" sz="3600" b="1" dirty="0">
              <a:solidFill>
                <a:srgbClr val="0000FF"/>
              </a:solidFill>
              <a:latin typeface="+mj-lt"/>
              <a:ea typeface="+mj-ea"/>
              <a:cs typeface="+mj-cs"/>
            </a:endParaRPr>
          </a:p>
        </p:txBody>
      </p:sp>
      <p:sp>
        <p:nvSpPr>
          <p:cNvPr id="4" name="TextBox 3"/>
          <p:cNvSpPr txBox="1"/>
          <p:nvPr/>
        </p:nvSpPr>
        <p:spPr>
          <a:xfrm>
            <a:off x="2928926" y="5000636"/>
            <a:ext cx="6215074" cy="1138773"/>
          </a:xfrm>
          <a:prstGeom prst="rect">
            <a:avLst/>
          </a:prstGeom>
          <a:noFill/>
        </p:spPr>
        <p:txBody>
          <a:bodyPr wrap="square" rtlCol="0">
            <a:spAutoFit/>
          </a:bodyPr>
          <a:lstStyle/>
          <a:p>
            <a:r>
              <a:rPr lang="en-GB" sz="2800" b="1" dirty="0" smtClean="0"/>
              <a:t>        </a:t>
            </a:r>
            <a:r>
              <a:rPr lang="en-GB" sz="2000" b="1" dirty="0" smtClean="0">
                <a:solidFill>
                  <a:srgbClr val="FFFF00"/>
                </a:solidFill>
              </a:rPr>
              <a:t>Presented By Mrs </a:t>
            </a:r>
            <a:r>
              <a:rPr lang="en-GB" sz="2000" b="1" dirty="0" err="1" smtClean="0">
                <a:solidFill>
                  <a:srgbClr val="FFFF00"/>
                </a:solidFill>
              </a:rPr>
              <a:t>Dodah</a:t>
            </a:r>
            <a:r>
              <a:rPr lang="en-GB" sz="2000" b="1" dirty="0" smtClean="0">
                <a:solidFill>
                  <a:srgbClr val="FFFF00"/>
                </a:solidFill>
              </a:rPr>
              <a:t> Pravina</a:t>
            </a:r>
          </a:p>
          <a:p>
            <a:r>
              <a:rPr lang="en-GB" sz="2000" b="1" dirty="0" smtClean="0">
                <a:solidFill>
                  <a:srgbClr val="FFFF00"/>
                </a:solidFill>
              </a:rPr>
              <a:t>		         Mr Bhugowon </a:t>
            </a:r>
            <a:r>
              <a:rPr lang="en-GB" sz="2000" b="1" dirty="0" err="1" smtClean="0">
                <a:solidFill>
                  <a:srgbClr val="FFFF00"/>
                </a:solidFill>
              </a:rPr>
              <a:t>Hemrajsingh</a:t>
            </a:r>
            <a:endParaRPr lang="en-GB" sz="2000" b="1" dirty="0" smtClean="0">
              <a:solidFill>
                <a:srgbClr val="FFFF00"/>
              </a:solidFill>
            </a:endParaRPr>
          </a:p>
          <a:p>
            <a:r>
              <a:rPr lang="en-GB" sz="2000" b="1" dirty="0" smtClean="0"/>
              <a:t>            </a:t>
            </a:r>
            <a:r>
              <a:rPr lang="en-GB" sz="2000" b="1" dirty="0" smtClean="0">
                <a:solidFill>
                  <a:srgbClr val="FFFF00"/>
                </a:solidFill>
              </a:rPr>
              <a:t>Date : 04 October 2013</a:t>
            </a:r>
            <a:endParaRPr lang="en-GB" sz="2000" b="1" dirty="0">
              <a:solidFill>
                <a:srgbClr val="FFFF00"/>
              </a:solidFill>
            </a:endParaRPr>
          </a:p>
        </p:txBody>
      </p:sp>
      <p:pic>
        <p:nvPicPr>
          <p:cNvPr id="5" name="Picture 2" descr="C:\Users\user\Documents\Logo\logo dpo gold.jpeg"/>
          <p:cNvPicPr>
            <a:picLocks noChangeAspect="1" noChangeArrowheads="1"/>
          </p:cNvPicPr>
          <p:nvPr/>
        </p:nvPicPr>
        <p:blipFill>
          <a:blip r:embed="rId2"/>
          <a:srcRect/>
          <a:stretch>
            <a:fillRect/>
          </a:stretch>
        </p:blipFill>
        <p:spPr bwMode="auto">
          <a:xfrm>
            <a:off x="6765828" y="857232"/>
            <a:ext cx="2378172" cy="1000132"/>
          </a:xfrm>
          <a:prstGeom prst="rect">
            <a:avLst/>
          </a:prstGeom>
          <a:noFill/>
          <a:ln w="9525">
            <a:noFill/>
            <a:miter lim="800000"/>
            <a:headEnd/>
            <a:tailEnd/>
          </a:ln>
        </p:spPr>
      </p:pic>
      <p:sp>
        <p:nvSpPr>
          <p:cNvPr id="7" name="Rectangle 6"/>
          <p:cNvSpPr/>
          <p:nvPr/>
        </p:nvSpPr>
        <p:spPr>
          <a:xfrm>
            <a:off x="714348" y="1071546"/>
            <a:ext cx="5929354" cy="523220"/>
          </a:xfrm>
          <a:prstGeom prst="rect">
            <a:avLst/>
          </a:prstGeom>
        </p:spPr>
        <p:txBody>
          <a:bodyPr wrap="square">
            <a:spAutoFit/>
          </a:bodyPr>
          <a:lstStyle/>
          <a:p>
            <a:r>
              <a:rPr lang="en-US" sz="2800" b="1" dirty="0" smtClean="0"/>
              <a:t>Overview on Data Protection </a:t>
            </a:r>
            <a:endParaRPr lang="en-GB"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914400"/>
            <a:ext cx="7772400" cy="3539430"/>
          </a:xfrm>
          <a:noFill/>
        </p:spPr>
        <p:txBody>
          <a:bodyPr wrap="square" rtlCol="0">
            <a:spAutoFit/>
          </a:bodyPr>
          <a:lstStyle/>
          <a:p>
            <a:pPr marL="0" indent="0">
              <a:spcBef>
                <a:spcPct val="0"/>
              </a:spcBef>
              <a:buNone/>
            </a:pPr>
            <a:r>
              <a:rPr lang="en-GB" sz="2800" b="1" u="sng" kern="1200" dirty="0" smtClean="0">
                <a:solidFill>
                  <a:srgbClr val="FFFF00"/>
                </a:solidFill>
                <a:latin typeface="+mj-lt"/>
                <a:cs typeface="Times New Roman" pitchFamily="18" charset="0"/>
              </a:rPr>
              <a:t>Second Principle</a:t>
            </a:r>
          </a:p>
          <a:p>
            <a:pPr>
              <a:spcBef>
                <a:spcPct val="0"/>
              </a:spcBef>
            </a:pPr>
            <a:endParaRPr lang="en-GB" sz="2800" kern="1200" dirty="0" smtClean="0">
              <a:latin typeface="+mj-lt"/>
              <a:cs typeface="Times New Roman" pitchFamily="18" charset="0"/>
            </a:endParaRPr>
          </a:p>
          <a:p>
            <a:pPr marL="0" indent="0" algn="ctr">
              <a:lnSpc>
                <a:spcPct val="150000"/>
              </a:lnSpc>
              <a:spcBef>
                <a:spcPct val="0"/>
              </a:spcBef>
              <a:buNone/>
            </a:pPr>
            <a:r>
              <a:rPr lang="en-GB" sz="2800" b="1" kern="1200" dirty="0" smtClean="0">
                <a:latin typeface="+mj-lt"/>
                <a:cs typeface="Times New Roman" pitchFamily="18" charset="0"/>
              </a:rPr>
              <a:t>Personal </a:t>
            </a:r>
            <a:r>
              <a:rPr lang="en-GB" sz="2800" b="1" kern="1200" dirty="0">
                <a:latin typeface="+mj-lt"/>
                <a:cs typeface="Times New Roman" pitchFamily="18" charset="0"/>
              </a:rPr>
              <a:t>data shall be obtained only for any specified and lawful purpose, and shall not be further processed in any manner incompatible with that purpose.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914400"/>
            <a:ext cx="7772400" cy="3539430"/>
          </a:xfrm>
          <a:noFill/>
        </p:spPr>
        <p:txBody>
          <a:bodyPr wrap="square" rtlCol="0">
            <a:spAutoFit/>
          </a:bodyPr>
          <a:lstStyle/>
          <a:p>
            <a:pPr marL="0" indent="0">
              <a:spcBef>
                <a:spcPct val="0"/>
              </a:spcBef>
              <a:buNone/>
            </a:pPr>
            <a:r>
              <a:rPr lang="en-US" sz="2800" b="1" i="1" kern="1200" dirty="0" smtClean="0">
                <a:solidFill>
                  <a:srgbClr val="FFFF00"/>
                </a:solidFill>
                <a:latin typeface="+mj-lt"/>
                <a:cs typeface="Times New Roman" pitchFamily="18" charset="0"/>
              </a:rPr>
              <a:t>Practical steps</a:t>
            </a:r>
          </a:p>
          <a:p>
            <a:pPr marL="0" indent="0">
              <a:spcBef>
                <a:spcPct val="0"/>
              </a:spcBef>
              <a:buNone/>
            </a:pPr>
            <a:endParaRPr lang="en-GB" sz="2800" b="1" i="1" kern="1200" dirty="0">
              <a:solidFill>
                <a:srgbClr val="FFFF00"/>
              </a:solidFill>
              <a:latin typeface="+mj-lt"/>
              <a:cs typeface="Times New Roman" pitchFamily="18" charset="0"/>
            </a:endParaRPr>
          </a:p>
          <a:p>
            <a:pPr marL="0" indent="0" algn="just">
              <a:spcBef>
                <a:spcPct val="0"/>
              </a:spcBef>
              <a:buNone/>
            </a:pPr>
            <a:r>
              <a:rPr lang="en-US" sz="2800" kern="1200" dirty="0">
                <a:latin typeface="+mj-lt"/>
                <a:cs typeface="Times New Roman" pitchFamily="18" charset="0"/>
              </a:rPr>
              <a:t>Prepare a statement of the purpose or purposes for which you hold information about others. Any individual has the right to ask you to state the purposes for which you keep such information. </a:t>
            </a:r>
            <a:endParaRPr lang="en-GB" sz="2800" kern="1200" dirty="0">
              <a:latin typeface="+mj-lt"/>
              <a:cs typeface="Times New Roman" pitchFamily="18" charset="0"/>
            </a:endParaRP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914400"/>
            <a:ext cx="7772400" cy="2893100"/>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Third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Personal data shall be adequate, relevant and not excessive in relation to the purpose for which they are processed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914400"/>
            <a:ext cx="7772400" cy="3539430"/>
          </a:xfrm>
          <a:noFill/>
        </p:spPr>
        <p:txBody>
          <a:bodyPr wrap="square" rtlCol="0">
            <a:spAutoFit/>
          </a:bodyPr>
          <a:lstStyle/>
          <a:p>
            <a:pPr marL="0" indent="0">
              <a:spcBef>
                <a:spcPct val="0"/>
              </a:spcBef>
              <a:buNone/>
            </a:pPr>
            <a:r>
              <a:rPr lang="en-US" sz="2800" b="1" i="1" kern="1200" dirty="0" smtClean="0">
                <a:solidFill>
                  <a:srgbClr val="FFFF00"/>
                </a:solidFill>
                <a:latin typeface="+mj-lt"/>
                <a:cs typeface="Times New Roman" pitchFamily="18" charset="0"/>
              </a:rPr>
              <a:t>Practical steps</a:t>
            </a:r>
          </a:p>
          <a:p>
            <a:pPr marL="0" indent="0">
              <a:spcBef>
                <a:spcPct val="0"/>
              </a:spcBef>
              <a:buNone/>
            </a:pPr>
            <a:endParaRPr lang="en-GB" sz="2800" b="1" i="1" kern="1200" dirty="0">
              <a:latin typeface="+mj-lt"/>
              <a:cs typeface="Times New Roman" pitchFamily="18" charset="0"/>
            </a:endParaRPr>
          </a:p>
          <a:p>
            <a:pPr marL="0" indent="0">
              <a:spcBef>
                <a:spcPct val="0"/>
              </a:spcBef>
              <a:buNone/>
            </a:pPr>
            <a:r>
              <a:rPr lang="en-US" sz="2800" kern="1200" dirty="0">
                <a:latin typeface="+mj-lt"/>
                <a:cs typeface="Times New Roman" pitchFamily="18" charset="0"/>
              </a:rPr>
              <a:t>Decide on specific criteria by which to decide what is adequate, relevant, and not excessive.</a:t>
            </a:r>
          </a:p>
          <a:p>
            <a:pPr>
              <a:spcBef>
                <a:spcPct val="0"/>
              </a:spcBef>
            </a:pPr>
            <a:endParaRPr lang="en-GB" sz="2800" kern="1200" dirty="0">
              <a:latin typeface="+mj-lt"/>
              <a:cs typeface="Times New Roman" pitchFamily="18" charset="0"/>
            </a:endParaRPr>
          </a:p>
          <a:p>
            <a:pPr marL="0" indent="0">
              <a:spcBef>
                <a:spcPct val="0"/>
              </a:spcBef>
              <a:buNone/>
            </a:pPr>
            <a:r>
              <a:rPr lang="en-US" sz="2800" kern="1200" dirty="0">
                <a:latin typeface="+mj-lt"/>
                <a:cs typeface="Times New Roman" pitchFamily="18" charset="0"/>
              </a:rPr>
              <a:t>Apply those criteria to each information item and the purposes for which it is held.</a:t>
            </a:r>
            <a:endParaRPr lang="en-GB" sz="2800" kern="1200" dirty="0">
              <a:latin typeface="+mj-lt"/>
              <a:cs typeface="Times New Roman" pitchFamily="18" charset="0"/>
            </a:endParaRP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1106031"/>
            <a:ext cx="7772400" cy="2246769"/>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Fourth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Personal data shall be accurate and, where necessary, kept up to </a:t>
            </a:r>
            <a:r>
              <a:rPr lang="en-GB" sz="2800" b="1" kern="1200" dirty="0" smtClean="0">
                <a:latin typeface="+mj-lt"/>
                <a:cs typeface="Times New Roman" pitchFamily="18" charset="0"/>
              </a:rPr>
              <a:t>date</a:t>
            </a:r>
            <a:endParaRPr lang="en-GB"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914400"/>
            <a:ext cx="7772400" cy="2677656"/>
          </a:xfrm>
          <a:noFill/>
        </p:spPr>
        <p:txBody>
          <a:bodyPr wrap="square" rtlCol="0">
            <a:spAutoFit/>
          </a:bodyPr>
          <a:lstStyle/>
          <a:p>
            <a:pPr marL="0" indent="0">
              <a:spcBef>
                <a:spcPct val="0"/>
              </a:spcBef>
              <a:buNone/>
            </a:pPr>
            <a:r>
              <a:rPr lang="en-US" sz="2800" b="1" i="1" kern="1200" dirty="0">
                <a:solidFill>
                  <a:srgbClr val="FFFF00"/>
                </a:solidFill>
                <a:latin typeface="+mj-lt"/>
                <a:cs typeface="Times New Roman" pitchFamily="18" charset="0"/>
              </a:rPr>
              <a:t>Practical </a:t>
            </a:r>
            <a:r>
              <a:rPr lang="en-US" sz="2800" b="1" i="1" kern="1200" dirty="0" smtClean="0">
                <a:solidFill>
                  <a:srgbClr val="FFFF00"/>
                </a:solidFill>
                <a:latin typeface="+mj-lt"/>
                <a:cs typeface="Times New Roman" pitchFamily="18" charset="0"/>
              </a:rPr>
              <a:t>steps</a:t>
            </a:r>
          </a:p>
          <a:p>
            <a:pPr marL="0" indent="0">
              <a:spcBef>
                <a:spcPct val="0"/>
              </a:spcBef>
              <a:buNone/>
            </a:pPr>
            <a:endParaRPr lang="en-GB" sz="2800" b="1" i="1" kern="1200" dirty="0">
              <a:solidFill>
                <a:srgbClr val="FFFF00"/>
              </a:solidFill>
              <a:latin typeface="+mj-lt"/>
              <a:cs typeface="Times New Roman" pitchFamily="18" charset="0"/>
            </a:endParaRPr>
          </a:p>
          <a:p>
            <a:pPr marL="0" indent="0">
              <a:spcBef>
                <a:spcPct val="0"/>
              </a:spcBef>
              <a:buNone/>
            </a:pPr>
            <a:r>
              <a:rPr lang="en-US" sz="2800" kern="1200" dirty="0" smtClean="0">
                <a:latin typeface="+mj-lt"/>
                <a:cs typeface="Times New Roman" pitchFamily="18" charset="0"/>
              </a:rPr>
              <a:t>Assign </a:t>
            </a:r>
            <a:r>
              <a:rPr lang="en-US" sz="2800" kern="1200" dirty="0">
                <a:latin typeface="+mj-lt"/>
                <a:cs typeface="Times New Roman" pitchFamily="18" charset="0"/>
              </a:rPr>
              <a:t>specific responsibility for data accuracy under the Data Protection Act and arrange periodic review and </a:t>
            </a:r>
            <a:r>
              <a:rPr lang="en-US" sz="2800" kern="1200" dirty="0" smtClean="0">
                <a:latin typeface="+mj-lt"/>
                <a:cs typeface="Times New Roman" pitchFamily="18" charset="0"/>
              </a:rPr>
              <a:t>audit. </a:t>
            </a: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914400"/>
            <a:ext cx="7772400" cy="2893100"/>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Fifth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Personal data processed for any purpose shall not be kept longer than is necessary for that purpose or those </a:t>
            </a:r>
            <a:r>
              <a:rPr lang="en-GB" sz="2800" b="1" kern="1200" dirty="0" smtClean="0">
                <a:latin typeface="+mj-lt"/>
                <a:cs typeface="Times New Roman" pitchFamily="18" charset="0"/>
              </a:rPr>
              <a:t>purposes</a:t>
            </a:r>
            <a:endParaRPr lang="en-GB"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914400"/>
            <a:ext cx="7772400" cy="3108543"/>
          </a:xfrm>
          <a:noFill/>
        </p:spPr>
        <p:txBody>
          <a:bodyPr wrap="square" rtlCol="0">
            <a:spAutoFit/>
          </a:bodyPr>
          <a:lstStyle/>
          <a:p>
            <a:pPr marL="0" indent="0">
              <a:spcBef>
                <a:spcPct val="0"/>
              </a:spcBef>
              <a:buNone/>
            </a:pPr>
            <a:r>
              <a:rPr lang="en-GB" sz="2800" b="1" i="1" kern="1200" dirty="0">
                <a:solidFill>
                  <a:srgbClr val="FFFF00"/>
                </a:solidFill>
                <a:latin typeface="+mj-lt"/>
                <a:cs typeface="Times New Roman" pitchFamily="18" charset="0"/>
              </a:rPr>
              <a:t>Practical steps</a:t>
            </a:r>
          </a:p>
          <a:p>
            <a:pPr>
              <a:spcBef>
                <a:spcPct val="0"/>
              </a:spcBef>
            </a:pPr>
            <a:endParaRPr lang="en-GB" sz="2800" kern="1200" dirty="0">
              <a:latin typeface="+mj-lt"/>
              <a:cs typeface="Times New Roman" pitchFamily="18" charset="0"/>
            </a:endParaRPr>
          </a:p>
          <a:p>
            <a:pPr marL="0" indent="0">
              <a:spcBef>
                <a:spcPct val="0"/>
              </a:spcBef>
              <a:buNone/>
            </a:pPr>
            <a:r>
              <a:rPr lang="en-GB" sz="2800" kern="1200" dirty="0">
                <a:latin typeface="+mj-lt"/>
                <a:cs typeface="Times New Roman" pitchFamily="18" charset="0"/>
              </a:rPr>
              <a:t>Assign specific responsibility to someone for ensuring that files are regularly purged and that personal information is not retained any longer than necessary.</a:t>
            </a: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914400"/>
            <a:ext cx="7772400" cy="2893100"/>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Sixth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Personal data shall be processed in accordance with the rights of the data subjects under this </a:t>
            </a:r>
            <a:r>
              <a:rPr lang="en-GB" sz="2800" b="1" kern="1200" dirty="0" smtClean="0">
                <a:latin typeface="+mj-lt"/>
                <a:cs typeface="Times New Roman" pitchFamily="18" charset="0"/>
              </a:rPr>
              <a:t>Act</a:t>
            </a:r>
            <a:endParaRPr lang="en-GB"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914400"/>
            <a:ext cx="7772400" cy="5262979"/>
          </a:xfrm>
          <a:noFill/>
        </p:spPr>
        <p:txBody>
          <a:bodyPr wrap="square" rtlCol="0">
            <a:spAutoFit/>
          </a:bodyPr>
          <a:lstStyle/>
          <a:p>
            <a:pPr marL="0" indent="0">
              <a:spcBef>
                <a:spcPct val="0"/>
              </a:spcBef>
              <a:buNone/>
            </a:pPr>
            <a:r>
              <a:rPr lang="en-GB" sz="2800" kern="1200" dirty="0">
                <a:latin typeface="+mj-lt"/>
                <a:cs typeface="Times New Roman" pitchFamily="18" charset="0"/>
              </a:rPr>
              <a:t>Under section 41 of the Data Protection Act, on making </a:t>
            </a:r>
            <a:r>
              <a:rPr lang="en-GB" sz="2800" b="1" u="sng" kern="1200" dirty="0">
                <a:latin typeface="+mj-lt"/>
                <a:cs typeface="Times New Roman" pitchFamily="18" charset="0"/>
              </a:rPr>
              <a:t>a written request</a:t>
            </a:r>
            <a:r>
              <a:rPr lang="en-GB" sz="2800" kern="1200" dirty="0">
                <a:latin typeface="+mj-lt"/>
                <a:cs typeface="Times New Roman" pitchFamily="18" charset="0"/>
              </a:rPr>
              <a:t> to a data controller, any individual about whom a data controller keeps personal information on computer or in a relevant filing system is entitled to</a:t>
            </a:r>
            <a:r>
              <a:rPr lang="en-GB" sz="2800" kern="1200" dirty="0" smtClean="0">
                <a:latin typeface="+mj-lt"/>
                <a:cs typeface="Times New Roman" pitchFamily="18" charset="0"/>
              </a:rPr>
              <a:t>:</a:t>
            </a:r>
          </a:p>
          <a:p>
            <a:pPr marL="0" indent="0">
              <a:spcBef>
                <a:spcPct val="0"/>
              </a:spcBef>
              <a:buNone/>
            </a:pPr>
            <a:endParaRPr lang="en-GB" sz="2800" kern="1200" dirty="0">
              <a:latin typeface="+mj-lt"/>
              <a:cs typeface="Times New Roman" pitchFamily="18" charset="0"/>
            </a:endParaRPr>
          </a:p>
          <a:p>
            <a:pPr>
              <a:spcBef>
                <a:spcPct val="0"/>
              </a:spcBef>
              <a:buClrTx/>
              <a:buFont typeface="Wingdings" pitchFamily="2" charset="2"/>
              <a:buChar char="v"/>
            </a:pPr>
            <a:r>
              <a:rPr lang="en-GB" sz="2800" kern="1200" dirty="0">
                <a:latin typeface="+mj-lt"/>
                <a:cs typeface="Times New Roman" pitchFamily="18" charset="0"/>
              </a:rPr>
              <a:t>a copy of the data upon payment of the prescribed fee (Rs 75),</a:t>
            </a:r>
          </a:p>
          <a:p>
            <a:pPr>
              <a:spcBef>
                <a:spcPct val="0"/>
              </a:spcBef>
              <a:buClrTx/>
              <a:buFont typeface="Wingdings" pitchFamily="2" charset="2"/>
              <a:buChar char="v"/>
            </a:pPr>
            <a:r>
              <a:rPr lang="en-GB" sz="2800" kern="1200" dirty="0">
                <a:latin typeface="+mj-lt"/>
                <a:cs typeface="Times New Roman" pitchFamily="18" charset="0"/>
              </a:rPr>
              <a:t>whether the data kept by him include personal data relating to the data subject,</a:t>
            </a:r>
          </a:p>
          <a:p>
            <a:pPr>
              <a:spcBef>
                <a:spcPct val="0"/>
              </a:spcBef>
              <a:buClrTx/>
              <a:buFont typeface="Wingdings" pitchFamily="2" charset="2"/>
              <a:buChar char="v"/>
            </a:pPr>
            <a:r>
              <a:rPr lang="en-GB" sz="2800" kern="1200" dirty="0">
                <a:latin typeface="+mj-lt"/>
                <a:cs typeface="Times New Roman" pitchFamily="18" charset="0"/>
              </a:rPr>
              <a:t>a description of the purposes for which it is held; </a:t>
            </a:r>
            <a:r>
              <a:rPr lang="en-GB" sz="2800" kern="1200" dirty="0" smtClean="0">
                <a:latin typeface="+mj-lt"/>
                <a:cs typeface="Times New Roman" pitchFamily="18" charset="0"/>
              </a:rPr>
              <a:t>and</a:t>
            </a: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dirty="0" smtClean="0">
                <a:solidFill>
                  <a:srgbClr val="0000FF"/>
                </a:solidFill>
              </a:rPr>
              <a:t>Agenda</a:t>
            </a:r>
            <a:endParaRPr lang="en-US" dirty="0">
              <a:solidFill>
                <a:srgbClr val="0000FF"/>
              </a:solidFill>
            </a:endParaRPr>
          </a:p>
        </p:txBody>
      </p:sp>
      <p:sp>
        <p:nvSpPr>
          <p:cNvPr id="13318" name="AutoShape 6"/>
          <p:cNvSpPr>
            <a:spLocks noChangeArrowheads="1"/>
          </p:cNvSpPr>
          <p:nvPr/>
        </p:nvSpPr>
        <p:spPr bwMode="gray">
          <a:xfrm>
            <a:off x="1371600" y="1066800"/>
            <a:ext cx="6858000" cy="533400"/>
          </a:xfrm>
          <a:prstGeom prst="roundRect">
            <a:avLst>
              <a:gd name="adj" fmla="val 27681"/>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38100">
            <a:solidFill>
              <a:schemeClr val="bg1"/>
            </a:solidFill>
            <a:round/>
            <a:headEnd/>
            <a:tailEnd/>
          </a:ln>
          <a:effectLst>
            <a:outerShdw dist="107763" dir="2700000" algn="ctr" rotWithShape="0">
              <a:schemeClr val="bg2">
                <a:alpha val="50000"/>
              </a:schemeClr>
            </a:outerShdw>
          </a:effectLst>
        </p:spPr>
        <p:txBody>
          <a:bodyPr wrap="none" anchor="ctr"/>
          <a:lstStyle/>
          <a:p>
            <a:r>
              <a:rPr lang="en-US" sz="2400" b="1" dirty="0" smtClean="0">
                <a:solidFill>
                  <a:srgbClr val="002060"/>
                </a:solidFill>
              </a:rPr>
              <a:t>Data Protection Act</a:t>
            </a:r>
            <a:endParaRPr lang="en-US" sz="2400" dirty="0">
              <a:solidFill>
                <a:srgbClr val="002060"/>
              </a:solidFill>
            </a:endParaRPr>
          </a:p>
        </p:txBody>
      </p:sp>
      <p:sp>
        <p:nvSpPr>
          <p:cNvPr id="13319" name="AutoShape 7"/>
          <p:cNvSpPr>
            <a:spLocks noChangeArrowheads="1"/>
          </p:cNvSpPr>
          <p:nvPr/>
        </p:nvSpPr>
        <p:spPr bwMode="gray">
          <a:xfrm>
            <a:off x="1371600" y="1650304"/>
            <a:ext cx="6858000" cy="533400"/>
          </a:xfrm>
          <a:prstGeom prst="roundRect">
            <a:avLst>
              <a:gd name="adj" fmla="val 25597"/>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38100">
            <a:solidFill>
              <a:schemeClr val="bg1"/>
            </a:solidFill>
            <a:round/>
            <a:headEnd/>
            <a:tailEnd/>
          </a:ln>
          <a:effectLst>
            <a:outerShdw dist="107763" dir="2700000" algn="ctr" rotWithShape="0">
              <a:schemeClr val="bg2">
                <a:alpha val="50000"/>
              </a:schemeClr>
            </a:outerShdw>
          </a:effectLst>
        </p:spPr>
        <p:txBody>
          <a:bodyPr wrap="none" anchor="ctr"/>
          <a:lstStyle/>
          <a:p>
            <a:r>
              <a:rPr lang="en-US" sz="2400" b="1" dirty="0" smtClean="0">
                <a:solidFill>
                  <a:schemeClr val="accent6">
                    <a:lumMod val="50000"/>
                  </a:schemeClr>
                </a:solidFill>
              </a:rPr>
              <a:t>Some useful definitions</a:t>
            </a:r>
          </a:p>
        </p:txBody>
      </p:sp>
      <p:sp>
        <p:nvSpPr>
          <p:cNvPr id="5" name="AutoShape 6"/>
          <p:cNvSpPr>
            <a:spLocks noChangeArrowheads="1"/>
          </p:cNvSpPr>
          <p:nvPr/>
        </p:nvSpPr>
        <p:spPr bwMode="gray">
          <a:xfrm>
            <a:off x="1371600" y="2209800"/>
            <a:ext cx="6858000" cy="533400"/>
          </a:xfrm>
          <a:prstGeom prst="roundRect">
            <a:avLst>
              <a:gd name="adj" fmla="val 27681"/>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38100">
            <a:solidFill>
              <a:schemeClr val="bg1"/>
            </a:solidFill>
            <a:round/>
            <a:headEnd/>
            <a:tailEnd/>
          </a:ln>
          <a:effectLst>
            <a:outerShdw dist="107763" dir="2700000" algn="ctr" rotWithShape="0">
              <a:schemeClr val="bg2">
                <a:alpha val="50000"/>
              </a:schemeClr>
            </a:outerShdw>
          </a:effectLst>
        </p:spPr>
        <p:txBody>
          <a:bodyPr wrap="none" anchor="ctr"/>
          <a:lstStyle/>
          <a:p>
            <a:r>
              <a:rPr lang="en-US" sz="2400" b="1" dirty="0" smtClean="0">
                <a:solidFill>
                  <a:srgbClr val="002060"/>
                </a:solidFill>
              </a:rPr>
              <a:t>Data Protection Principles</a:t>
            </a:r>
            <a:endParaRPr lang="en-US" sz="2400" dirty="0">
              <a:solidFill>
                <a:srgbClr val="002060"/>
              </a:solidFill>
            </a:endParaRPr>
          </a:p>
        </p:txBody>
      </p:sp>
      <p:sp>
        <p:nvSpPr>
          <p:cNvPr id="6" name="AutoShape 7"/>
          <p:cNvSpPr>
            <a:spLocks noChangeArrowheads="1"/>
          </p:cNvSpPr>
          <p:nvPr/>
        </p:nvSpPr>
        <p:spPr bwMode="gray">
          <a:xfrm>
            <a:off x="1371600" y="2819400"/>
            <a:ext cx="6858000" cy="533400"/>
          </a:xfrm>
          <a:prstGeom prst="roundRect">
            <a:avLst>
              <a:gd name="adj" fmla="val 25597"/>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38100">
            <a:solidFill>
              <a:schemeClr val="bg1"/>
            </a:solidFill>
            <a:round/>
            <a:headEnd/>
            <a:tailEnd/>
          </a:ln>
          <a:effectLst>
            <a:outerShdw dist="107763" dir="2700000" algn="ctr" rotWithShape="0">
              <a:schemeClr val="bg2">
                <a:alpha val="50000"/>
              </a:schemeClr>
            </a:outerShdw>
          </a:effectLst>
        </p:spPr>
        <p:txBody>
          <a:bodyPr wrap="none" anchor="ctr"/>
          <a:lstStyle/>
          <a:p>
            <a:r>
              <a:rPr lang="en-US" sz="2400" b="1" dirty="0" smtClean="0">
                <a:solidFill>
                  <a:srgbClr val="002060"/>
                </a:solidFill>
              </a:rPr>
              <a:t>Threats to Data Privacy</a:t>
            </a:r>
          </a:p>
        </p:txBody>
      </p:sp>
      <p:sp>
        <p:nvSpPr>
          <p:cNvPr id="8" name="AutoShape 7"/>
          <p:cNvSpPr>
            <a:spLocks noChangeArrowheads="1"/>
          </p:cNvSpPr>
          <p:nvPr/>
        </p:nvSpPr>
        <p:spPr bwMode="gray">
          <a:xfrm>
            <a:off x="1428728" y="3429000"/>
            <a:ext cx="6858000" cy="533400"/>
          </a:xfrm>
          <a:prstGeom prst="roundRect">
            <a:avLst>
              <a:gd name="adj" fmla="val 25597"/>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38100">
            <a:solidFill>
              <a:schemeClr val="bg1"/>
            </a:solidFill>
            <a:round/>
            <a:headEnd/>
            <a:tailEnd/>
          </a:ln>
          <a:effectLst>
            <a:outerShdw dist="107763" dir="2700000" algn="ctr" rotWithShape="0">
              <a:schemeClr val="bg2">
                <a:alpha val="50000"/>
              </a:schemeClr>
            </a:outerShdw>
          </a:effectLst>
        </p:spPr>
        <p:txBody>
          <a:bodyPr wrap="none" anchor="ctr"/>
          <a:lstStyle/>
          <a:p>
            <a:r>
              <a:rPr lang="en-US" sz="2400" b="1" dirty="0" smtClean="0">
                <a:solidFill>
                  <a:srgbClr val="002060"/>
                </a:solidFill>
              </a:rPr>
              <a:t>Data Security</a:t>
            </a:r>
          </a:p>
        </p:txBody>
      </p:sp>
      <p:sp>
        <p:nvSpPr>
          <p:cNvPr id="10" name="AutoShape 7"/>
          <p:cNvSpPr>
            <a:spLocks noChangeArrowheads="1"/>
          </p:cNvSpPr>
          <p:nvPr/>
        </p:nvSpPr>
        <p:spPr bwMode="gray">
          <a:xfrm>
            <a:off x="1428728" y="4714884"/>
            <a:ext cx="6858000" cy="533400"/>
          </a:xfrm>
          <a:prstGeom prst="roundRect">
            <a:avLst>
              <a:gd name="adj" fmla="val 25597"/>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38100">
            <a:solidFill>
              <a:schemeClr val="bg1"/>
            </a:solidFill>
            <a:round/>
            <a:headEnd/>
            <a:tailEnd/>
          </a:ln>
          <a:effectLst>
            <a:outerShdw dist="107763" dir="2700000" algn="ctr" rotWithShape="0">
              <a:schemeClr val="bg2">
                <a:alpha val="50000"/>
              </a:schemeClr>
            </a:outerShdw>
          </a:effectLst>
        </p:spPr>
        <p:txBody>
          <a:bodyPr wrap="none" anchor="ctr"/>
          <a:lstStyle/>
          <a:p>
            <a:r>
              <a:rPr lang="en-US" sz="2400" b="1" dirty="0" smtClean="0">
                <a:solidFill>
                  <a:srgbClr val="002060"/>
                </a:solidFill>
              </a:rPr>
              <a:t>Questions &amp; Answers</a:t>
            </a:r>
          </a:p>
        </p:txBody>
      </p:sp>
      <p:sp>
        <p:nvSpPr>
          <p:cNvPr id="12" name="AutoShape 6"/>
          <p:cNvSpPr>
            <a:spLocks noChangeArrowheads="1"/>
          </p:cNvSpPr>
          <p:nvPr/>
        </p:nvSpPr>
        <p:spPr bwMode="gray">
          <a:xfrm>
            <a:off x="1428728" y="4071942"/>
            <a:ext cx="6858000" cy="533400"/>
          </a:xfrm>
          <a:prstGeom prst="roundRect">
            <a:avLst>
              <a:gd name="adj" fmla="val 27681"/>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38100">
            <a:solidFill>
              <a:schemeClr val="bg1"/>
            </a:solidFill>
            <a:round/>
            <a:headEnd/>
            <a:tailEnd/>
          </a:ln>
          <a:effectLst>
            <a:outerShdw dist="107763" dir="2700000" algn="ctr" rotWithShape="0">
              <a:schemeClr val="bg2">
                <a:alpha val="50000"/>
              </a:schemeClr>
            </a:outerShdw>
          </a:effectLst>
        </p:spPr>
        <p:txBody>
          <a:bodyPr wrap="none" anchor="ctr"/>
          <a:lstStyle/>
          <a:p>
            <a:r>
              <a:rPr lang="en-US" sz="2400" b="1" dirty="0" smtClean="0">
                <a:solidFill>
                  <a:srgbClr val="002060"/>
                </a:solidFill>
              </a:rPr>
              <a:t>Security Policies</a:t>
            </a:r>
            <a:endParaRPr lang="en-US" sz="2400" dirty="0">
              <a:solidFill>
                <a:srgbClr val="002060"/>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914400"/>
            <a:ext cx="7772400" cy="4185761"/>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Seventh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Appropriate security and organisational measures shall be taken against unauthorised or unlawful processing of personal data and against accidental loss or destruction of, or damage to, personal </a:t>
            </a:r>
            <a:r>
              <a:rPr lang="en-GB" sz="2800" b="1" kern="1200" dirty="0" smtClean="0">
                <a:latin typeface="+mj-lt"/>
                <a:cs typeface="Times New Roman" pitchFamily="18" charset="0"/>
              </a:rPr>
              <a:t>data</a:t>
            </a:r>
            <a:endParaRPr lang="en-GB"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685800"/>
            <a:ext cx="7772400" cy="3970318"/>
          </a:xfrm>
          <a:noFill/>
        </p:spPr>
        <p:txBody>
          <a:bodyPr wrap="square" rtlCol="0">
            <a:spAutoFit/>
          </a:bodyPr>
          <a:lstStyle/>
          <a:p>
            <a:pPr marL="0" indent="0">
              <a:spcBef>
                <a:spcPct val="0"/>
              </a:spcBef>
              <a:buNone/>
            </a:pPr>
            <a:r>
              <a:rPr lang="en-GB" sz="2800" b="1" i="1" kern="1200" dirty="0">
                <a:solidFill>
                  <a:srgbClr val="FFFF00"/>
                </a:solidFill>
                <a:latin typeface="+mj-lt"/>
                <a:cs typeface="Times New Roman" pitchFamily="18" charset="0"/>
              </a:rPr>
              <a:t>Practical </a:t>
            </a:r>
            <a:r>
              <a:rPr lang="en-GB" sz="2800" b="1" i="1" kern="1200" dirty="0" smtClean="0">
                <a:solidFill>
                  <a:srgbClr val="FFFF00"/>
                </a:solidFill>
                <a:latin typeface="+mj-lt"/>
                <a:cs typeface="Times New Roman" pitchFamily="18" charset="0"/>
              </a:rPr>
              <a:t>steps</a:t>
            </a:r>
          </a:p>
          <a:p>
            <a:pPr marL="0" indent="0">
              <a:spcBef>
                <a:spcPct val="0"/>
              </a:spcBef>
              <a:buNone/>
            </a:pPr>
            <a:endParaRPr lang="en-GB" sz="2800" b="1" i="1" kern="1200" dirty="0">
              <a:solidFill>
                <a:srgbClr val="FFFF00"/>
              </a:solidFill>
              <a:latin typeface="+mj-lt"/>
              <a:cs typeface="Times New Roman" pitchFamily="18" charset="0"/>
            </a:endParaRPr>
          </a:p>
          <a:p>
            <a:pPr marL="0" indent="0">
              <a:spcBef>
                <a:spcPct val="0"/>
              </a:spcBef>
              <a:buNone/>
            </a:pPr>
            <a:r>
              <a:rPr lang="en-GB" sz="2800" kern="1200" dirty="0">
                <a:latin typeface="+mj-lt"/>
                <a:cs typeface="Times New Roman" pitchFamily="18" charset="0"/>
              </a:rPr>
              <a:t>Compile a checklist of security measures for your own systems. </a:t>
            </a:r>
          </a:p>
          <a:p>
            <a:pPr marL="0" indent="0">
              <a:spcBef>
                <a:spcPct val="0"/>
              </a:spcBef>
              <a:buNone/>
            </a:pPr>
            <a:endParaRPr lang="en-GB" sz="2800" kern="1200" dirty="0" smtClean="0">
              <a:latin typeface="+mj-lt"/>
              <a:cs typeface="Times New Roman" pitchFamily="18" charset="0"/>
            </a:endParaRPr>
          </a:p>
          <a:p>
            <a:pPr marL="0" indent="0" algn="just">
              <a:spcBef>
                <a:spcPct val="0"/>
              </a:spcBef>
              <a:buNone/>
            </a:pPr>
            <a:r>
              <a:rPr lang="en-GB" sz="2800" kern="1200" dirty="0" smtClean="0">
                <a:latin typeface="+mj-lt"/>
                <a:cs typeface="Times New Roman" pitchFamily="18" charset="0"/>
              </a:rPr>
              <a:t>In </a:t>
            </a:r>
            <a:r>
              <a:rPr lang="en-GB" sz="2800" kern="1200" dirty="0">
                <a:latin typeface="+mj-lt"/>
                <a:cs typeface="Times New Roman" pitchFamily="18" charset="0"/>
              </a:rPr>
              <a:t>addition, where an agent is being retained to process personal data, there should be a sound contractual basis for this, with appropriate security safeguards in place.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914400"/>
            <a:ext cx="7772400" cy="4185761"/>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Eighth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Personal data shall not be transferred to another country, unless that country ensures an adequate level of protection for the rights of data subjects in relation to the processing of personal </a:t>
            </a:r>
            <a:r>
              <a:rPr lang="en-GB" sz="2800" b="1" kern="1200" dirty="0" smtClean="0">
                <a:latin typeface="+mj-lt"/>
                <a:cs typeface="Times New Roman" pitchFamily="18" charset="0"/>
              </a:rPr>
              <a:t>data</a:t>
            </a:r>
            <a:endParaRPr lang="en-GB"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pPr algn="ctr"/>
            <a:r>
              <a:rPr lang="en-GB" sz="6600" b="1" dirty="0" smtClean="0"/>
              <a:t>Data Security</a:t>
            </a:r>
          </a:p>
          <a:p>
            <a:endParaRPr lang="en-GB" dirty="0"/>
          </a:p>
        </p:txBody>
      </p:sp>
      <p:pic>
        <p:nvPicPr>
          <p:cNvPr id="4" name="Picture 4" descr="screen"/>
          <p:cNvPicPr>
            <a:picLocks noChangeAspect="1" noChangeArrowheads="1"/>
          </p:cNvPicPr>
          <p:nvPr/>
        </p:nvPicPr>
        <p:blipFill>
          <a:blip r:embed="rId2"/>
          <a:srcRect/>
          <a:stretch>
            <a:fillRect/>
          </a:stretch>
        </p:blipFill>
        <p:spPr bwMode="auto">
          <a:xfrm>
            <a:off x="3643306" y="1285860"/>
            <a:ext cx="2152650" cy="25146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8926" y="6334780"/>
            <a:ext cx="3528392" cy="523220"/>
          </a:xfrm>
          <a:prstGeom prst="rect">
            <a:avLst/>
          </a:prstGeom>
          <a:noFill/>
        </p:spPr>
        <p:txBody>
          <a:bodyPr wrap="square" rtlCol="0">
            <a:spAutoFit/>
          </a:bodyPr>
          <a:lstStyle/>
          <a:p>
            <a:pPr algn="ctr"/>
            <a:r>
              <a:rPr lang="en-ZA" sz="1400" dirty="0" smtClean="0"/>
              <a:t>Image Source: Office of Privacy Commissioner (OPC)</a:t>
            </a:r>
            <a:endParaRPr lang="en-ZA" sz="1400" dirty="0"/>
          </a:p>
        </p:txBody>
      </p:sp>
      <p:pic>
        <p:nvPicPr>
          <p:cNvPr id="20482" name="Picture 2" descr="Don't worry, everything in your medical file is strickly confidential!"/>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8794" y="857232"/>
            <a:ext cx="6215106" cy="485778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itle 1"/>
          <p:cNvSpPr txBox="1">
            <a:spLocks/>
          </p:cNvSpPr>
          <p:nvPr/>
        </p:nvSpPr>
        <p:spPr>
          <a:xfrm>
            <a:off x="457200" y="228600"/>
            <a:ext cx="8274050" cy="46037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3600" b="1" i="0" u="none" strike="noStrike" kern="0" cap="none" spc="0" normalizeH="0" baseline="0" noProof="0" dirty="0" smtClean="0">
                <a:ln>
                  <a:noFill/>
                </a:ln>
                <a:solidFill>
                  <a:schemeClr val="tx2"/>
                </a:solidFill>
                <a:effectLst/>
                <a:uLnTx/>
                <a:uFillTx/>
                <a:latin typeface="+mj-lt"/>
                <a:ea typeface="+mj-ea"/>
                <a:cs typeface="+mj-cs"/>
              </a:rPr>
              <a:t>Risk</a:t>
            </a:r>
            <a:endParaRPr kumimoji="0" lang="en-GB" sz="3600" b="1" i="0" u="none" strike="noStrike" kern="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xmlns="" val="31951286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Threats to Data Privacy</a:t>
            </a:r>
            <a:endParaRPr lang="en-GB" dirty="0"/>
          </a:p>
        </p:txBody>
      </p:sp>
      <p:sp>
        <p:nvSpPr>
          <p:cNvPr id="3" name="Content Placeholder 2"/>
          <p:cNvSpPr>
            <a:spLocks noGrp="1"/>
          </p:cNvSpPr>
          <p:nvPr>
            <p:ph idx="1"/>
          </p:nvPr>
        </p:nvSpPr>
        <p:spPr/>
        <p:txBody>
          <a:bodyPr/>
          <a:lstStyle/>
          <a:p>
            <a:endParaRPr lang="en-GB" dirty="0" smtClean="0"/>
          </a:p>
          <a:p>
            <a:pPr algn="ctr"/>
            <a:endParaRPr lang="en-GB" dirty="0" smtClean="0"/>
          </a:p>
          <a:p>
            <a:pPr algn="ctr"/>
            <a:r>
              <a:rPr lang="en-GB" dirty="0" smtClean="0"/>
              <a:t>Identity Theft</a:t>
            </a:r>
          </a:p>
          <a:p>
            <a:pPr algn="ctr">
              <a:buNone/>
            </a:pPr>
            <a:r>
              <a:rPr lang="en-GB" dirty="0" smtClean="0"/>
              <a:t>	</a:t>
            </a:r>
          </a:p>
          <a:p>
            <a:pPr algn="ctr"/>
            <a:r>
              <a:rPr lang="en-GB" dirty="0" smtClean="0"/>
              <a:t>Data Breach</a:t>
            </a:r>
          </a:p>
          <a:p>
            <a:pPr algn="ctr">
              <a:buNone/>
            </a:pPr>
            <a:endParaRPr lang="en-GB" dirty="0" smtClean="0"/>
          </a:p>
        </p:txBody>
      </p:sp>
      <p:pic>
        <p:nvPicPr>
          <p:cNvPr id="4" name="Picture 2"/>
          <p:cNvPicPr>
            <a:picLocks noChangeAspect="1" noChangeArrowheads="1"/>
          </p:cNvPicPr>
          <p:nvPr/>
        </p:nvPicPr>
        <p:blipFill>
          <a:blip r:embed="rId2" cstate="print"/>
          <a:srcRect/>
          <a:stretch>
            <a:fillRect/>
          </a:stretch>
        </p:blipFill>
        <p:spPr bwMode="auto">
          <a:xfrm>
            <a:off x="0" y="0"/>
            <a:ext cx="14478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Identity Theft</a:t>
            </a:r>
            <a:endParaRPr lang="en-GB" dirty="0"/>
          </a:p>
        </p:txBody>
      </p:sp>
      <p:sp>
        <p:nvSpPr>
          <p:cNvPr id="3" name="Content Placeholder 2"/>
          <p:cNvSpPr>
            <a:spLocks noGrp="1"/>
          </p:cNvSpPr>
          <p:nvPr>
            <p:ph idx="1"/>
          </p:nvPr>
        </p:nvSpPr>
        <p:spPr/>
        <p:txBody>
          <a:bodyPr/>
          <a:lstStyle/>
          <a:p>
            <a:endParaRPr lang="en-GB" sz="2800" dirty="0" smtClean="0"/>
          </a:p>
          <a:p>
            <a:r>
              <a:rPr lang="en-GB" sz="2800" dirty="0" smtClean="0"/>
              <a:t>Identity </a:t>
            </a:r>
            <a:r>
              <a:rPr lang="en-GB" sz="2800" dirty="0" smtClean="0"/>
              <a:t>theft occurs when someone uses your personally identifying information, like your name, Social Security number, or credit card number, without your permission, to commit fraud or other crimes.</a:t>
            </a:r>
            <a:endParaRPr lang="en-GB" sz="2800" dirty="0"/>
          </a:p>
        </p:txBody>
      </p:sp>
      <p:pic>
        <p:nvPicPr>
          <p:cNvPr id="4" name="Picture 2"/>
          <p:cNvPicPr>
            <a:picLocks noChangeAspect="1" noChangeArrowheads="1"/>
          </p:cNvPicPr>
          <p:nvPr/>
        </p:nvPicPr>
        <p:blipFill>
          <a:blip r:embed="rId2" cstate="print"/>
          <a:srcRect/>
          <a:stretch>
            <a:fillRect/>
          </a:stretch>
        </p:blipFill>
        <p:spPr bwMode="auto">
          <a:xfrm>
            <a:off x="0" y="0"/>
            <a:ext cx="14478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Breach</a:t>
            </a:r>
            <a:endParaRPr lang="en-GB" dirty="0"/>
          </a:p>
        </p:txBody>
      </p:sp>
      <p:sp>
        <p:nvSpPr>
          <p:cNvPr id="3" name="Content Placeholder 2"/>
          <p:cNvSpPr>
            <a:spLocks noGrp="1"/>
          </p:cNvSpPr>
          <p:nvPr>
            <p:ph idx="1"/>
          </p:nvPr>
        </p:nvSpPr>
        <p:spPr/>
        <p:txBody>
          <a:bodyPr/>
          <a:lstStyle/>
          <a:p>
            <a:endParaRPr lang="en-GB" sz="2800" dirty="0" smtClean="0"/>
          </a:p>
          <a:p>
            <a:r>
              <a:rPr lang="en-GB" sz="2800" dirty="0" smtClean="0"/>
              <a:t>A </a:t>
            </a:r>
            <a:r>
              <a:rPr lang="en-GB" sz="2800" dirty="0" smtClean="0"/>
              <a:t>data breach is an incident in which sensitive, protected or confidential data has potentially been viewed, stolen or used by an individual unauthorized to do so. Data breaches may involve personal health information (PHI), personally identifiable information (</a:t>
            </a:r>
            <a:r>
              <a:rPr lang="en-GB" sz="2800" dirty="0" smtClean="0">
                <a:hlinkClick r:id="rId2"/>
              </a:rPr>
              <a:t>PII</a:t>
            </a:r>
            <a:r>
              <a:rPr lang="en-GB" sz="2800" dirty="0" smtClean="0"/>
              <a:t>), trade secrets or intellectual property.</a:t>
            </a:r>
            <a:endParaRPr lang="en-GB" sz="2800" dirty="0"/>
          </a:p>
        </p:txBody>
      </p:sp>
      <p:pic>
        <p:nvPicPr>
          <p:cNvPr id="4" name="Picture 2"/>
          <p:cNvPicPr>
            <a:picLocks noChangeAspect="1" noChangeArrowheads="1"/>
          </p:cNvPicPr>
          <p:nvPr/>
        </p:nvPicPr>
        <p:blipFill>
          <a:blip r:embed="rId3" cstate="print"/>
          <a:srcRect/>
          <a:stretch>
            <a:fillRect/>
          </a:stretch>
        </p:blipFill>
        <p:spPr bwMode="auto">
          <a:xfrm>
            <a:off x="0" y="0"/>
            <a:ext cx="14478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pPr eaLnBrk="1" hangingPunct="1"/>
            <a:r>
              <a:rPr lang="en-US" dirty="0" err="1" smtClean="0"/>
              <a:t>Organisational</a:t>
            </a:r>
            <a:r>
              <a:rPr lang="en-US" dirty="0" smtClean="0"/>
              <a:t> or enterprise data contains proprietary information</a:t>
            </a:r>
          </a:p>
          <a:p>
            <a:pPr lvl="1" eaLnBrk="1" hangingPunct="1"/>
            <a:r>
              <a:rPr lang="en-US" b="1" i="1" dirty="0" smtClean="0"/>
              <a:t>Personally Identifiable Data</a:t>
            </a:r>
          </a:p>
          <a:p>
            <a:pPr lvl="1" eaLnBrk="1" hangingPunct="1"/>
            <a:r>
              <a:rPr lang="en-US" b="1" i="1" dirty="0" smtClean="0"/>
              <a:t>Employee HR Data</a:t>
            </a:r>
          </a:p>
          <a:p>
            <a:pPr lvl="1" eaLnBrk="1" hangingPunct="1"/>
            <a:r>
              <a:rPr lang="en-US" dirty="0" smtClean="0"/>
              <a:t>Financial Data</a:t>
            </a:r>
          </a:p>
          <a:p>
            <a:pPr lvl="1" eaLnBrk="1" hangingPunct="1">
              <a:buFont typeface="Wingdings 2" pitchFamily="18" charset="2"/>
              <a:buNone/>
            </a:pPr>
            <a:endParaRPr lang="en-US" dirty="0" smtClean="0"/>
          </a:p>
          <a:p>
            <a:pPr eaLnBrk="1" hangingPunct="1"/>
            <a:r>
              <a:rPr lang="en-US" dirty="0" smtClean="0"/>
              <a:t>The security and confidentiality of this data is of critical importance.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239000" cy="1143000"/>
          </a:xfrm>
        </p:spPr>
        <p:txBody>
          <a:bodyPr/>
          <a:lstStyle/>
          <a:p>
            <a:pPr eaLnBrk="1" fontAlgn="auto" hangingPunct="1">
              <a:spcAft>
                <a:spcPts val="0"/>
              </a:spcAft>
              <a:defRPr/>
            </a:pPr>
            <a:r>
              <a:rPr lang="en-US" dirty="0" smtClean="0"/>
              <a:t>Data Security</a:t>
            </a:r>
            <a:endParaRPr lang="en-US" dirty="0"/>
          </a:p>
        </p:txBody>
      </p:sp>
      <p:sp>
        <p:nvSpPr>
          <p:cNvPr id="18434" name="Content Placeholder 2"/>
          <p:cNvSpPr>
            <a:spLocks noGrp="1"/>
          </p:cNvSpPr>
          <p:nvPr>
            <p:ph idx="1"/>
          </p:nvPr>
        </p:nvSpPr>
        <p:spPr/>
        <p:txBody>
          <a:bodyPr/>
          <a:lstStyle/>
          <a:p>
            <a:pPr eaLnBrk="1" hangingPunct="1"/>
            <a:endParaRPr lang="en-US" dirty="0" smtClean="0"/>
          </a:p>
          <a:p>
            <a:pPr eaLnBrk="1" hangingPunct="1"/>
            <a:r>
              <a:rPr lang="en-US" dirty="0" smtClean="0"/>
              <a:t>There are four key issues in the security </a:t>
            </a:r>
            <a:r>
              <a:rPr lang="en-US" dirty="0" smtClean="0"/>
              <a:t>of personal </a:t>
            </a:r>
            <a:r>
              <a:rPr lang="en-US" dirty="0" smtClean="0"/>
              <a:t>data associated with almost all security systems</a:t>
            </a:r>
          </a:p>
          <a:p>
            <a:pPr eaLnBrk="1" hangingPunct="1">
              <a:buFont typeface="Wingdings 2" pitchFamily="18" charset="2"/>
              <a:buNone/>
            </a:pPr>
            <a:endParaRPr lang="en-US" dirty="0" smtClean="0"/>
          </a:p>
          <a:p>
            <a:pPr lvl="1" eaLnBrk="1" hangingPunct="1"/>
            <a:r>
              <a:rPr lang="en-US" dirty="0" smtClean="0"/>
              <a:t>Availability</a:t>
            </a:r>
          </a:p>
          <a:p>
            <a:pPr lvl="1" eaLnBrk="1" hangingPunct="1"/>
            <a:r>
              <a:rPr lang="en-US" dirty="0" smtClean="0"/>
              <a:t>Authenticity</a:t>
            </a:r>
          </a:p>
          <a:p>
            <a:pPr lvl="1" eaLnBrk="1" hangingPunct="1"/>
            <a:r>
              <a:rPr lang="en-US" dirty="0" smtClean="0"/>
              <a:t>Integrity</a:t>
            </a:r>
          </a:p>
          <a:p>
            <a:pPr lvl="1" eaLnBrk="1" hangingPunct="1"/>
            <a:r>
              <a:rPr lang="en-US" dirty="0" smtClean="0"/>
              <a:t>Confidentiality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dirty="0" smtClean="0">
                <a:solidFill>
                  <a:srgbClr val="0000FF"/>
                </a:solidFill>
              </a:rPr>
              <a:t>Data Protection Act</a:t>
            </a:r>
            <a:endParaRPr lang="en-US" dirty="0">
              <a:solidFill>
                <a:srgbClr val="0000FF"/>
              </a:solidFill>
            </a:endParaRPr>
          </a:p>
        </p:txBody>
      </p:sp>
      <p:sp>
        <p:nvSpPr>
          <p:cNvPr id="7" name="TextBox 6"/>
          <p:cNvSpPr txBox="1"/>
          <p:nvPr/>
        </p:nvSpPr>
        <p:spPr>
          <a:xfrm>
            <a:off x="1066800" y="1439882"/>
            <a:ext cx="7543800" cy="4093428"/>
          </a:xfrm>
          <a:prstGeom prst="rect">
            <a:avLst/>
          </a:prstGeom>
          <a:noFill/>
        </p:spPr>
        <p:txBody>
          <a:bodyPr wrap="square" rtlCol="0">
            <a:spAutoFit/>
          </a:bodyPr>
          <a:lstStyle/>
          <a:p>
            <a:pPr lvl="6">
              <a:buNone/>
            </a:pPr>
            <a:r>
              <a:rPr lang="en-US" sz="3600" b="1" dirty="0" smtClean="0">
                <a:solidFill>
                  <a:srgbClr val="FFC000"/>
                </a:solidFill>
              </a:rPr>
              <a:t>AN ACT</a:t>
            </a:r>
          </a:p>
          <a:p>
            <a:pPr algn="ctr">
              <a:buNone/>
            </a:pPr>
            <a:endParaRPr lang="en-US" sz="3200" i="1" dirty="0" smtClean="0"/>
          </a:p>
          <a:p>
            <a:pPr algn="ctr">
              <a:buNone/>
            </a:pPr>
            <a:r>
              <a:rPr lang="en-US" sz="3200" b="1" dirty="0" smtClean="0"/>
              <a:t>To provide for the </a:t>
            </a:r>
            <a:r>
              <a:rPr lang="en-US" sz="3200" b="1" dirty="0" smtClean="0">
                <a:solidFill>
                  <a:srgbClr val="FFFF00"/>
                </a:solidFill>
              </a:rPr>
              <a:t>protection</a:t>
            </a:r>
            <a:r>
              <a:rPr lang="en-US" sz="3200" b="1" dirty="0" smtClean="0"/>
              <a:t> of the </a:t>
            </a:r>
            <a:r>
              <a:rPr lang="en-US" sz="3200" b="1" dirty="0" smtClean="0">
                <a:solidFill>
                  <a:srgbClr val="FFFF00"/>
                </a:solidFill>
              </a:rPr>
              <a:t>privacy rights of individuals </a:t>
            </a:r>
            <a:r>
              <a:rPr lang="en-US" sz="3200" b="1" dirty="0" smtClean="0"/>
              <a:t>in view of the developments in the techniques used to </a:t>
            </a:r>
            <a:r>
              <a:rPr lang="en-US" sz="3200" b="1" dirty="0" smtClean="0">
                <a:solidFill>
                  <a:srgbClr val="FFFF00"/>
                </a:solidFill>
              </a:rPr>
              <a:t>capture, transmit, manipulate, record or store data </a:t>
            </a:r>
            <a:r>
              <a:rPr lang="en-US" sz="3200" b="1" dirty="0" smtClean="0"/>
              <a:t>relating to individuals</a:t>
            </a:r>
            <a:endParaRPr lang="en-GB" sz="3200" b="1"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239000" cy="1143000"/>
          </a:xfrm>
        </p:spPr>
        <p:txBody>
          <a:bodyPr/>
          <a:lstStyle/>
          <a:p>
            <a:pPr eaLnBrk="1" fontAlgn="auto" hangingPunct="1">
              <a:spcAft>
                <a:spcPts val="0"/>
              </a:spcAft>
              <a:defRPr/>
            </a:pPr>
            <a:r>
              <a:rPr lang="en-US" dirty="0" smtClean="0"/>
              <a:t>Availability</a:t>
            </a:r>
            <a:endParaRPr lang="en-US" dirty="0"/>
          </a:p>
        </p:txBody>
      </p:sp>
      <p:sp>
        <p:nvSpPr>
          <p:cNvPr id="20482" name="Content Placeholder 2"/>
          <p:cNvSpPr>
            <a:spLocks noGrp="1"/>
          </p:cNvSpPr>
          <p:nvPr>
            <p:ph idx="1"/>
          </p:nvPr>
        </p:nvSpPr>
        <p:spPr/>
        <p:txBody>
          <a:bodyPr/>
          <a:lstStyle/>
          <a:p>
            <a:pPr eaLnBrk="1" hangingPunct="1"/>
            <a:r>
              <a:rPr lang="en-US" dirty="0" smtClean="0"/>
              <a:t>Data needs to be available at all necessary times</a:t>
            </a:r>
          </a:p>
          <a:p>
            <a:pPr eaLnBrk="1" hangingPunct="1"/>
            <a:r>
              <a:rPr lang="en-US" dirty="0" smtClean="0"/>
              <a:t>Data needs to be available to only the appropriate users</a:t>
            </a:r>
          </a:p>
          <a:p>
            <a:pPr eaLnBrk="1" hangingPunct="1"/>
            <a:r>
              <a:rPr lang="en-US" dirty="0" smtClean="0"/>
              <a:t>Need to be able to track who has access to and who has accessed what data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239000" cy="1143000"/>
          </a:xfrm>
        </p:spPr>
        <p:txBody>
          <a:bodyPr/>
          <a:lstStyle/>
          <a:p>
            <a:pPr eaLnBrk="1" fontAlgn="auto" hangingPunct="1">
              <a:spcAft>
                <a:spcPts val="0"/>
              </a:spcAft>
              <a:defRPr/>
            </a:pPr>
            <a:r>
              <a:rPr lang="en-US" dirty="0" smtClean="0"/>
              <a:t>Authenticity</a:t>
            </a:r>
            <a:endParaRPr lang="en-US" dirty="0"/>
          </a:p>
        </p:txBody>
      </p:sp>
      <p:sp>
        <p:nvSpPr>
          <p:cNvPr id="22530" name="Content Placeholder 2"/>
          <p:cNvSpPr>
            <a:spLocks noGrp="1"/>
          </p:cNvSpPr>
          <p:nvPr>
            <p:ph idx="1"/>
          </p:nvPr>
        </p:nvSpPr>
        <p:spPr/>
        <p:txBody>
          <a:bodyPr/>
          <a:lstStyle/>
          <a:p>
            <a:pPr eaLnBrk="1" hangingPunct="1"/>
            <a:r>
              <a:rPr lang="en-US" dirty="0" smtClean="0"/>
              <a:t>Need to ensure that the data has been edited by an authorized source</a:t>
            </a:r>
          </a:p>
          <a:p>
            <a:pPr eaLnBrk="1" hangingPunct="1"/>
            <a:r>
              <a:rPr lang="en-US" dirty="0" smtClean="0"/>
              <a:t>Need to confirm that users accessing the system are who they say they are</a:t>
            </a:r>
          </a:p>
          <a:p>
            <a:pPr eaLnBrk="1" hangingPunct="1"/>
            <a:r>
              <a:rPr lang="en-US" dirty="0" smtClean="0"/>
              <a:t>Need to verify that all report requests are from authorized users</a:t>
            </a:r>
          </a:p>
          <a:p>
            <a:pPr eaLnBrk="1" hangingPunct="1"/>
            <a:r>
              <a:rPr lang="en-US" dirty="0" smtClean="0"/>
              <a:t>Need to verify that any outbound data is going to the expected receiver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239000" cy="1143000"/>
          </a:xfrm>
        </p:spPr>
        <p:txBody>
          <a:bodyPr/>
          <a:lstStyle/>
          <a:p>
            <a:pPr eaLnBrk="1" fontAlgn="auto" hangingPunct="1">
              <a:spcAft>
                <a:spcPts val="0"/>
              </a:spcAft>
              <a:defRPr/>
            </a:pPr>
            <a:r>
              <a:rPr lang="en-US" dirty="0" smtClean="0"/>
              <a:t>Integrity</a:t>
            </a:r>
            <a:endParaRPr lang="en-US" dirty="0"/>
          </a:p>
        </p:txBody>
      </p:sp>
      <p:sp>
        <p:nvSpPr>
          <p:cNvPr id="24578" name="Content Placeholder 2"/>
          <p:cNvSpPr>
            <a:spLocks noGrp="1"/>
          </p:cNvSpPr>
          <p:nvPr>
            <p:ph idx="1"/>
          </p:nvPr>
        </p:nvSpPr>
        <p:spPr/>
        <p:txBody>
          <a:bodyPr/>
          <a:lstStyle/>
          <a:p>
            <a:pPr eaLnBrk="1" hangingPunct="1"/>
            <a:r>
              <a:rPr lang="en-US" dirty="0" smtClean="0"/>
              <a:t>Need to verify that all input data is accurate and verifiable</a:t>
            </a:r>
          </a:p>
          <a:p>
            <a:pPr eaLnBrk="1" hangingPunct="1"/>
            <a:r>
              <a:rPr lang="en-US" dirty="0" smtClean="0"/>
              <a:t>Need to ensure that data is following the correct work flow rules for your institution/corporation</a:t>
            </a:r>
          </a:p>
          <a:p>
            <a:pPr eaLnBrk="1" hangingPunct="1"/>
            <a:r>
              <a:rPr lang="en-US" dirty="0" smtClean="0"/>
              <a:t>Need to be able to report on all data changes and who authored them to ensure compliance with corporate rules and privacy laws.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239000" cy="1143000"/>
          </a:xfrm>
        </p:spPr>
        <p:txBody>
          <a:bodyPr/>
          <a:lstStyle/>
          <a:p>
            <a:pPr eaLnBrk="1" fontAlgn="auto" hangingPunct="1">
              <a:spcAft>
                <a:spcPts val="0"/>
              </a:spcAft>
              <a:defRPr/>
            </a:pPr>
            <a:r>
              <a:rPr lang="en-US" dirty="0" smtClean="0"/>
              <a:t>Confidentiality</a:t>
            </a:r>
            <a:endParaRPr lang="en-US" dirty="0"/>
          </a:p>
        </p:txBody>
      </p:sp>
      <p:sp>
        <p:nvSpPr>
          <p:cNvPr id="26626" name="Content Placeholder 2"/>
          <p:cNvSpPr>
            <a:spLocks noGrp="1"/>
          </p:cNvSpPr>
          <p:nvPr>
            <p:ph idx="1"/>
          </p:nvPr>
        </p:nvSpPr>
        <p:spPr/>
        <p:txBody>
          <a:bodyPr/>
          <a:lstStyle/>
          <a:p>
            <a:pPr eaLnBrk="1" hangingPunct="1"/>
            <a:r>
              <a:rPr lang="en-US" dirty="0" smtClean="0"/>
              <a:t>Need to ensure that confidential data is only available to correct people</a:t>
            </a:r>
          </a:p>
          <a:p>
            <a:pPr eaLnBrk="1" hangingPunct="1"/>
            <a:r>
              <a:rPr lang="en-US" dirty="0" smtClean="0"/>
              <a:t>Need to ensure that entire system is secured from external and internal breaches</a:t>
            </a:r>
          </a:p>
          <a:p>
            <a:pPr eaLnBrk="1" hangingPunct="1"/>
            <a:r>
              <a:rPr lang="en-US" dirty="0" smtClean="0"/>
              <a:t>Need to provide for reporting on who has accessed what data and what they have done with it</a:t>
            </a:r>
          </a:p>
          <a:p>
            <a:pPr eaLnBrk="1" hangingPunct="1"/>
            <a:r>
              <a:rPr lang="en-US" dirty="0" smtClean="0"/>
              <a:t>Mission critical and Legal sensitive data must be highly security at the potential risk of lost business and litigation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7772400" cy="641350"/>
          </a:xfrm>
        </p:spPr>
        <p:txBody>
          <a:bodyPr/>
          <a:lstStyle/>
          <a:p>
            <a:r>
              <a:rPr lang="en-ZA" dirty="0" smtClean="0"/>
              <a:t>Data Security - Key Principles</a:t>
            </a:r>
            <a:endParaRPr lang="en-ZA" dirty="0"/>
          </a:p>
        </p:txBody>
      </p:sp>
      <p:sp>
        <p:nvSpPr>
          <p:cNvPr id="3" name="Content Placeholder 2"/>
          <p:cNvSpPr>
            <a:spLocks noGrp="1"/>
          </p:cNvSpPr>
          <p:nvPr>
            <p:ph idx="1"/>
          </p:nvPr>
        </p:nvSpPr>
        <p:spPr>
          <a:xfrm>
            <a:off x="467544" y="1340768"/>
            <a:ext cx="8352928" cy="4680520"/>
          </a:xfrm>
        </p:spPr>
        <p:txBody>
          <a:bodyPr/>
          <a:lstStyle/>
          <a:p>
            <a:pPr eaLnBrk="1" fontAlgn="t" hangingPunct="1"/>
            <a:r>
              <a:rPr lang="en-US" sz="2000" dirty="0" smtClean="0"/>
              <a:t>Collection of personal information</a:t>
            </a:r>
          </a:p>
          <a:p>
            <a:pPr eaLnBrk="1" fontAlgn="t" hangingPunct="1"/>
            <a:r>
              <a:rPr lang="en-US" sz="2000" dirty="0" smtClean="0"/>
              <a:t>Source </a:t>
            </a:r>
            <a:r>
              <a:rPr lang="en-US" sz="2000" dirty="0"/>
              <a:t>of personal information</a:t>
            </a:r>
            <a:endParaRPr lang="en-ZA" sz="2000" dirty="0"/>
          </a:p>
          <a:p>
            <a:pPr eaLnBrk="1" fontAlgn="t" hangingPunct="1"/>
            <a:r>
              <a:rPr lang="en-US" sz="2000" dirty="0"/>
              <a:t>Accuracy of personal information to be checked before use</a:t>
            </a:r>
            <a:endParaRPr lang="en-ZA" sz="2000" dirty="0"/>
          </a:p>
          <a:p>
            <a:pPr eaLnBrk="1" fontAlgn="t" hangingPunct="1"/>
            <a:r>
              <a:rPr lang="en-US" sz="2000" dirty="0"/>
              <a:t>Limits on use of personal information</a:t>
            </a:r>
            <a:endParaRPr lang="en-ZA" sz="2000" dirty="0"/>
          </a:p>
          <a:p>
            <a:pPr eaLnBrk="1" fontAlgn="t" hangingPunct="1"/>
            <a:r>
              <a:rPr lang="en-US" sz="2000" dirty="0"/>
              <a:t>Limits on disclosure of personal information</a:t>
            </a:r>
            <a:endParaRPr lang="en-ZA" sz="2000" dirty="0"/>
          </a:p>
          <a:p>
            <a:pPr eaLnBrk="1" fontAlgn="t" hangingPunct="1"/>
            <a:r>
              <a:rPr lang="en-US" sz="2000" dirty="0"/>
              <a:t>Condition for use or disclosure of personal information</a:t>
            </a:r>
            <a:endParaRPr lang="en-ZA" sz="2000" dirty="0"/>
          </a:p>
          <a:p>
            <a:pPr eaLnBrk="1" fontAlgn="t" hangingPunct="1"/>
            <a:r>
              <a:rPr lang="en-US" sz="2000" dirty="0"/>
              <a:t>Storage and security of personal information</a:t>
            </a:r>
            <a:endParaRPr lang="en-ZA" sz="2000" dirty="0"/>
          </a:p>
          <a:p>
            <a:pPr eaLnBrk="1" fontAlgn="t" hangingPunct="1"/>
            <a:r>
              <a:rPr lang="en-US" sz="2000" dirty="0"/>
              <a:t>Retention and disposal of personal information</a:t>
            </a:r>
            <a:endParaRPr lang="en-ZA" sz="2000" dirty="0"/>
          </a:p>
          <a:p>
            <a:pPr eaLnBrk="1" fontAlgn="t" hangingPunct="1"/>
            <a:r>
              <a:rPr lang="en-US" sz="2000" dirty="0"/>
              <a:t>Correction of personal information</a:t>
            </a:r>
            <a:endParaRPr lang="en-ZA" sz="2000" dirty="0"/>
          </a:p>
          <a:p>
            <a:pPr marL="0" indent="0" eaLnBrk="1" fontAlgn="t" hangingPunct="1">
              <a:buNone/>
            </a:pPr>
            <a:r>
              <a:rPr lang="en-US" sz="2000" dirty="0"/>
              <a:t> </a:t>
            </a:r>
            <a:r>
              <a:rPr lang="en-US" sz="2000" dirty="0" smtClean="0"/>
              <a:t>   (</a:t>
            </a:r>
            <a:r>
              <a:rPr lang="en-US" sz="2000" dirty="0"/>
              <a:t>public authority)</a:t>
            </a:r>
            <a:endParaRPr lang="en-ZA" sz="2000" dirty="0"/>
          </a:p>
          <a:p>
            <a:pPr eaLnBrk="1" fontAlgn="t" hangingPunct="1"/>
            <a:r>
              <a:rPr lang="en-US" sz="2000" dirty="0"/>
              <a:t>Data Controller to ensure compliance</a:t>
            </a:r>
            <a:endParaRPr lang="en-ZA" sz="2000" dirty="0"/>
          </a:p>
          <a:p>
            <a:pPr eaLnBrk="1" fontAlgn="t" hangingPunct="1"/>
            <a:r>
              <a:rPr lang="en-US" sz="2000" dirty="0"/>
              <a:t>Sensitive Personal Information</a:t>
            </a:r>
            <a:endParaRPr lang="en-ZA" sz="2000" dirty="0"/>
          </a:p>
          <a:p>
            <a:pPr eaLnBrk="1" fontAlgn="t" hangingPunct="1"/>
            <a:r>
              <a:rPr lang="en-US" sz="2000" dirty="0" smtClean="0"/>
              <a:t>Limitations and Exceptions</a:t>
            </a:r>
            <a:endParaRPr lang="en-ZA" dirty="0"/>
          </a:p>
        </p:txBody>
      </p:sp>
    </p:spTree>
    <p:extLst>
      <p:ext uri="{BB962C8B-B14F-4D97-AF65-F5344CB8AC3E}">
        <p14:creationId xmlns:p14="http://schemas.microsoft.com/office/powerpoint/2010/main" xmlns="" val="229246785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757238" y="1377950"/>
            <a:ext cx="7086600" cy="4967288"/>
          </a:xfrm>
        </p:spPr>
        <p:txBody>
          <a:bodyPr/>
          <a:lstStyle/>
          <a:p>
            <a:pPr>
              <a:lnSpc>
                <a:spcPct val="80000"/>
              </a:lnSpc>
            </a:pPr>
            <a:r>
              <a:rPr lang="en-US"/>
              <a:t>Planning</a:t>
            </a:r>
          </a:p>
          <a:p>
            <a:pPr>
              <a:lnSpc>
                <a:spcPct val="80000"/>
              </a:lnSpc>
              <a:buFont typeface="Wingdings" pitchFamily="2" charset="2"/>
              <a:buNone/>
            </a:pPr>
            <a:r>
              <a:rPr lang="en-US" sz="1700"/>
              <a:t>	Develop w</a:t>
            </a:r>
            <a:r>
              <a:rPr lang="en-US" sz="1900"/>
              <a:t>ell-thought-out comprehensive IT security plan, risk assessment and IT security implementation strategy which is standards-based, flexible, mission-driven, adaptable, simple and measurable</a:t>
            </a:r>
          </a:p>
          <a:p>
            <a:pPr>
              <a:lnSpc>
                <a:spcPct val="80000"/>
              </a:lnSpc>
            </a:pPr>
            <a:r>
              <a:rPr lang="en-US"/>
              <a:t>Implementation</a:t>
            </a:r>
          </a:p>
          <a:p>
            <a:pPr>
              <a:lnSpc>
                <a:spcPct val="80000"/>
              </a:lnSpc>
              <a:buFont typeface="Wingdings" pitchFamily="2" charset="2"/>
              <a:buNone/>
            </a:pPr>
            <a:r>
              <a:rPr lang="en-US" sz="1900"/>
              <a:t>	Implement IT security plan and make it intrinsic part of day-to-day operations of the campus </a:t>
            </a:r>
          </a:p>
          <a:p>
            <a:pPr>
              <a:lnSpc>
                <a:spcPct val="80000"/>
              </a:lnSpc>
            </a:pPr>
            <a:r>
              <a:rPr lang="en-US"/>
              <a:t>Auditing</a:t>
            </a:r>
          </a:p>
          <a:p>
            <a:pPr>
              <a:lnSpc>
                <a:spcPct val="80000"/>
              </a:lnSpc>
              <a:buFont typeface="Wingdings" pitchFamily="2" charset="2"/>
              <a:buNone/>
            </a:pPr>
            <a:r>
              <a:rPr lang="en-US" sz="1900"/>
              <a:t>	Periodically examine, assess and analyze security of central and local applications, networks, and data</a:t>
            </a:r>
          </a:p>
          <a:p>
            <a:pPr>
              <a:lnSpc>
                <a:spcPct val="80000"/>
              </a:lnSpc>
            </a:pPr>
            <a:r>
              <a:rPr lang="en-US"/>
              <a:t>Policies and Procedures	</a:t>
            </a:r>
          </a:p>
          <a:p>
            <a:pPr>
              <a:lnSpc>
                <a:spcPct val="80000"/>
              </a:lnSpc>
              <a:buFont typeface="Wingdings" pitchFamily="2" charset="2"/>
              <a:buNone/>
            </a:pPr>
            <a:r>
              <a:rPr lang="en-US" sz="1900"/>
              <a:t>	Develop policies and procedures for data backup, authentication and authorization, physical security, employee responsibilities, disaster recovery, formal incident-response procedures, etc.</a:t>
            </a:r>
          </a:p>
        </p:txBody>
      </p:sp>
      <p:sp>
        <p:nvSpPr>
          <p:cNvPr id="34819" name="Rectangle 3"/>
          <p:cNvSpPr>
            <a:spLocks noChangeArrowheads="1"/>
          </p:cNvSpPr>
          <p:nvPr/>
        </p:nvSpPr>
        <p:spPr bwMode="auto">
          <a:xfrm>
            <a:off x="785786" y="0"/>
            <a:ext cx="7086600" cy="792162"/>
          </a:xfrm>
          <a:prstGeom prst="rect">
            <a:avLst/>
          </a:prstGeom>
          <a:noFill/>
          <a:ln w="9525">
            <a:noFill/>
            <a:miter lim="800000"/>
            <a:headEnd/>
            <a:tailEnd/>
          </a:ln>
          <a:effectLst/>
        </p:spPr>
        <p:txBody>
          <a:bodyPr anchor="ctr"/>
          <a:lstStyle/>
          <a:p>
            <a:r>
              <a:rPr lang="en-US" sz="3900" b="1" dirty="0" smtClean="0">
                <a:solidFill>
                  <a:schemeClr val="tx2"/>
                </a:solidFill>
              </a:rPr>
              <a:t>IT </a:t>
            </a:r>
            <a:r>
              <a:rPr lang="en-US" sz="3900" b="1" dirty="0">
                <a:solidFill>
                  <a:schemeClr val="tx2"/>
                </a:solidFill>
              </a:rPr>
              <a:t>Security Approach</a:t>
            </a:r>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14290"/>
            <a:ext cx="8274050" cy="460375"/>
          </a:xfrm>
        </p:spPr>
        <p:txBody>
          <a:bodyPr/>
          <a:lstStyle/>
          <a:p>
            <a:pPr fontAlgn="auto">
              <a:spcAft>
                <a:spcPts val="0"/>
              </a:spcAft>
              <a:defRPr/>
            </a:pPr>
            <a:r>
              <a:rPr lang="en-US" dirty="0" smtClean="0"/>
              <a:t/>
            </a:r>
            <a:br>
              <a:rPr lang="en-US" dirty="0" smtClean="0"/>
            </a:br>
            <a:r>
              <a:rPr lang="en-US" dirty="0" smtClean="0"/>
              <a:t>Security Policy</a:t>
            </a:r>
            <a:br>
              <a:rPr lang="en-US" dirty="0" smtClean="0"/>
            </a:br>
            <a:endParaRPr lang="en-US" dirty="0">
              <a:solidFill>
                <a:schemeClr val="accent1">
                  <a:satMod val="150000"/>
                </a:schemeClr>
              </a:solidFill>
              <a:ea typeface="+mj-ea"/>
              <a:cs typeface="+mj-cs"/>
            </a:endParaRPr>
          </a:p>
        </p:txBody>
      </p:sp>
      <p:sp>
        <p:nvSpPr>
          <p:cNvPr id="19459" name="Content Placeholder 2"/>
          <p:cNvSpPr>
            <a:spLocks noGrp="1"/>
          </p:cNvSpPr>
          <p:nvPr>
            <p:ph idx="1"/>
          </p:nvPr>
        </p:nvSpPr>
        <p:spPr>
          <a:xfrm>
            <a:off x="785786" y="1000108"/>
            <a:ext cx="7772400" cy="5257800"/>
          </a:xfrm>
        </p:spPr>
        <p:txBody>
          <a:bodyPr/>
          <a:lstStyle/>
          <a:p>
            <a:pPr eaLnBrk="1" hangingPunct="1"/>
            <a:r>
              <a:rPr lang="en-US" dirty="0" smtClean="0"/>
              <a:t>The security policy is the key document in effective security practices.</a:t>
            </a:r>
          </a:p>
          <a:p>
            <a:pPr eaLnBrk="1" hangingPunct="1"/>
            <a:r>
              <a:rPr lang="en-US" dirty="0" smtClean="0"/>
              <a:t>Once it has been defined it must be implemented and modified and include any exceptions that may need to be in place for business continuity.</a:t>
            </a:r>
          </a:p>
          <a:p>
            <a:pPr eaLnBrk="1" hangingPunct="1"/>
            <a:r>
              <a:rPr lang="en-US" dirty="0" smtClean="0"/>
              <a:t>All users need to be trained on these best practices with continuing education at regular intervals.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r>
            <a:br>
              <a:rPr lang="en-US" dirty="0" smtClean="0"/>
            </a:br>
            <a:r>
              <a:rPr lang="en-US" dirty="0" smtClean="0"/>
              <a:t>Employee or End User Education</a:t>
            </a:r>
            <a:br>
              <a:rPr lang="en-US" dirty="0" smtClean="0"/>
            </a:br>
            <a:endParaRPr lang="en-US" dirty="0">
              <a:solidFill>
                <a:schemeClr val="accent1">
                  <a:satMod val="150000"/>
                </a:schemeClr>
              </a:solidFill>
              <a:ea typeface="+mj-ea"/>
              <a:cs typeface="+mj-cs"/>
            </a:endParaRPr>
          </a:p>
        </p:txBody>
      </p:sp>
      <p:sp>
        <p:nvSpPr>
          <p:cNvPr id="28675" name="Content Placeholder 2"/>
          <p:cNvSpPr>
            <a:spLocks noGrp="1"/>
          </p:cNvSpPr>
          <p:nvPr>
            <p:ph idx="1"/>
          </p:nvPr>
        </p:nvSpPr>
        <p:spPr/>
        <p:txBody>
          <a:bodyPr/>
          <a:lstStyle/>
          <a:p>
            <a:pPr eaLnBrk="1" hangingPunct="1"/>
            <a:r>
              <a:rPr lang="en-US" smtClean="0"/>
              <a:t>All relevant security polices must be clearly explained to the end users.</a:t>
            </a:r>
          </a:p>
          <a:p>
            <a:pPr eaLnBrk="1" hangingPunct="1"/>
            <a:r>
              <a:rPr lang="en-US" smtClean="0"/>
              <a:t>A clear explanation of the consequences for violating these polices must also be explained.</a:t>
            </a:r>
          </a:p>
          <a:p>
            <a:pPr eaLnBrk="1" hangingPunct="1"/>
            <a:r>
              <a:rPr lang="en-US" smtClean="0"/>
              <a:t>The end user needs to sign a document acknowledging that they understand the policies and consequences for violating these policies.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Standards</a:t>
            </a:r>
            <a:endParaRPr lang="en-US" dirty="0">
              <a:solidFill>
                <a:schemeClr val="accent1">
                  <a:satMod val="150000"/>
                </a:schemeClr>
              </a:solidFill>
              <a:ea typeface="+mj-ea"/>
              <a:cs typeface="+mj-cs"/>
            </a:endParaRPr>
          </a:p>
        </p:txBody>
      </p:sp>
      <p:sp>
        <p:nvSpPr>
          <p:cNvPr id="16387" name="Content Placeholder 2"/>
          <p:cNvSpPr>
            <a:spLocks noGrp="1"/>
          </p:cNvSpPr>
          <p:nvPr>
            <p:ph idx="1"/>
          </p:nvPr>
        </p:nvSpPr>
        <p:spPr/>
        <p:txBody>
          <a:bodyPr/>
          <a:lstStyle/>
          <a:p>
            <a:pPr eaLnBrk="1" hangingPunct="1"/>
            <a:r>
              <a:rPr lang="en-US" dirty="0" smtClean="0"/>
              <a:t>Data Security is subject to several types of audit standards and verification.</a:t>
            </a:r>
          </a:p>
          <a:p>
            <a:pPr eaLnBrk="1" hangingPunct="1"/>
            <a:r>
              <a:rPr lang="en-US" dirty="0" err="1" smtClean="0"/>
              <a:t>E.g</a:t>
            </a:r>
            <a:r>
              <a:rPr lang="en-US" dirty="0" smtClean="0"/>
              <a:t> ISO 27001/27002 : ISMS</a:t>
            </a:r>
          </a:p>
          <a:p>
            <a:pPr eaLnBrk="1" hangingPunct="1"/>
            <a:r>
              <a:rPr lang="en-US" dirty="0" smtClean="0"/>
              <a:t>Security Administrators are responsible for creating and enforcing a policy that forms to the standards that apply to their organizations business.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Classification</a:t>
            </a:r>
            <a:endParaRPr lang="en-US" dirty="0"/>
          </a:p>
        </p:txBody>
      </p:sp>
      <p:sp>
        <p:nvSpPr>
          <p:cNvPr id="20483" name="Content Placeholder 2"/>
          <p:cNvSpPr>
            <a:spLocks noGrp="1"/>
          </p:cNvSpPr>
          <p:nvPr>
            <p:ph idx="1"/>
          </p:nvPr>
        </p:nvSpPr>
        <p:spPr/>
        <p:txBody>
          <a:bodyPr/>
          <a:lstStyle/>
          <a:p>
            <a:pPr eaLnBrk="1" hangingPunct="1"/>
            <a:r>
              <a:rPr lang="en-US" dirty="0" smtClean="0"/>
              <a:t>Data needs to be classified in the security policy according to its sensitivity.</a:t>
            </a:r>
          </a:p>
          <a:p>
            <a:pPr eaLnBrk="1" hangingPunct="1"/>
            <a:r>
              <a:rPr lang="en-US" dirty="0" smtClean="0"/>
              <a:t>Once this has taken place, the most sensitive data has extra measures in place to safeguard and ensure its integrity and availability.</a:t>
            </a:r>
          </a:p>
          <a:p>
            <a:pPr eaLnBrk="1" hangingPunct="1"/>
            <a:r>
              <a:rPr lang="en-US" dirty="0" smtClean="0"/>
              <a:t>All access to this sensitive data must be logged.</a:t>
            </a:r>
          </a:p>
          <a:p>
            <a:pPr eaLnBrk="1" hangingPunct="1"/>
            <a:r>
              <a:rPr lang="en-US" dirty="0" smtClean="0"/>
              <a:t>Secure data is usually isolated from other stored data.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Definitions</a:t>
            </a:r>
            <a:endParaRPr lang="en-US" dirty="0">
              <a:solidFill>
                <a:srgbClr val="0000FF"/>
              </a:solidFill>
            </a:endParaRPr>
          </a:p>
        </p:txBody>
      </p:sp>
      <p:sp>
        <p:nvSpPr>
          <p:cNvPr id="6" name="Content Placeholder 5"/>
          <p:cNvSpPr>
            <a:spLocks noGrp="1"/>
          </p:cNvSpPr>
          <p:nvPr>
            <p:ph idx="1"/>
          </p:nvPr>
        </p:nvSpPr>
        <p:spPr>
          <a:xfrm>
            <a:off x="785786" y="357166"/>
            <a:ext cx="7772400" cy="5632311"/>
          </a:xfrm>
          <a:noFill/>
        </p:spPr>
        <p:txBody>
          <a:bodyPr wrap="square" rtlCol="0">
            <a:spAutoFit/>
          </a:bodyPr>
          <a:lstStyle/>
          <a:p>
            <a:pPr>
              <a:buNone/>
            </a:pPr>
            <a:endParaRPr lang="en-US" sz="2400" b="1" dirty="0" smtClean="0">
              <a:latin typeface="Georgia" pitchFamily="18" charset="0"/>
            </a:endParaRPr>
          </a:p>
          <a:p>
            <a:pPr>
              <a:buNone/>
            </a:pPr>
            <a:r>
              <a:rPr lang="en-US" b="1" dirty="0" smtClean="0">
                <a:solidFill>
                  <a:srgbClr val="FFFF00"/>
                </a:solidFill>
              </a:rPr>
              <a:t>Data</a:t>
            </a:r>
            <a:r>
              <a:rPr lang="en-US" b="1" dirty="0" smtClean="0"/>
              <a:t> </a:t>
            </a:r>
          </a:p>
          <a:p>
            <a:pPr>
              <a:buNone/>
            </a:pPr>
            <a:r>
              <a:rPr lang="en-US" sz="2400" b="1" dirty="0" smtClean="0"/>
              <a:t>means information in a form which –</a:t>
            </a:r>
          </a:p>
          <a:p>
            <a:pPr>
              <a:buNone/>
            </a:pPr>
            <a:endParaRPr lang="en-GB" sz="2400" b="1" dirty="0" smtClean="0"/>
          </a:p>
          <a:p>
            <a:pPr marL="457200" indent="-457200" algn="just">
              <a:spcBef>
                <a:spcPct val="0"/>
              </a:spcBef>
              <a:buClrTx/>
              <a:buFont typeface="+mj-lt"/>
              <a:buAutoNum type="alphaLcParenR"/>
            </a:pPr>
            <a:r>
              <a:rPr lang="en-GB" sz="2400" b="1" kern="1200" dirty="0" smtClean="0">
                <a:latin typeface="Arial (Body)"/>
                <a:cs typeface="Arial" pitchFamily="34" charset="0"/>
              </a:rPr>
              <a:t>(</a:t>
            </a:r>
            <a:r>
              <a:rPr lang="en-GB" sz="2400" b="1" kern="1200" dirty="0" err="1" smtClean="0">
                <a:latin typeface="Arial (Body)"/>
                <a:cs typeface="Arial" pitchFamily="34" charset="0"/>
              </a:rPr>
              <a:t>i</a:t>
            </a:r>
            <a:r>
              <a:rPr lang="en-GB" sz="2400" b="1" kern="1200" dirty="0" smtClean="0">
                <a:latin typeface="Arial (Body)"/>
                <a:cs typeface="Arial" pitchFamily="34" charset="0"/>
              </a:rPr>
              <a:t>) is capable of being processed by means of 	equipment operating automatically in 	response to instructions given for that 	purpose; and</a:t>
            </a:r>
          </a:p>
          <a:p>
            <a:pPr marL="457200" indent="-457200" algn="just">
              <a:spcBef>
                <a:spcPct val="0"/>
              </a:spcBef>
              <a:buAutoNum type="alphaLcParenR"/>
            </a:pPr>
            <a:endParaRPr lang="en-GB" sz="2400" b="1" kern="1200" dirty="0" smtClean="0">
              <a:latin typeface="Arial (Body)"/>
              <a:cs typeface="Arial" pitchFamily="34" charset="0"/>
            </a:endParaRPr>
          </a:p>
          <a:p>
            <a:pPr algn="just">
              <a:spcBef>
                <a:spcPct val="0"/>
              </a:spcBef>
              <a:buNone/>
            </a:pPr>
            <a:r>
              <a:rPr lang="en-GB" sz="2400" b="1" kern="1200" dirty="0" smtClean="0">
                <a:latin typeface="Arial (Body)"/>
                <a:cs typeface="Arial" pitchFamily="34" charset="0"/>
              </a:rPr>
              <a:t>	 (ii) is recorded with the intent of it being 	processed by such equipment; or</a:t>
            </a:r>
          </a:p>
          <a:p>
            <a:pPr algn="just">
              <a:spcBef>
                <a:spcPct val="0"/>
              </a:spcBef>
              <a:buNone/>
            </a:pPr>
            <a:endParaRPr lang="en-GB" sz="2400" b="1" kern="1200" dirty="0" smtClean="0">
              <a:latin typeface="Arial (Body)"/>
              <a:cs typeface="Arial" pitchFamily="34" charset="0"/>
            </a:endParaRPr>
          </a:p>
          <a:p>
            <a:pPr algn="just">
              <a:spcBef>
                <a:spcPct val="0"/>
              </a:spcBef>
              <a:buNone/>
            </a:pPr>
            <a:r>
              <a:rPr lang="en-GB" sz="2400" b="1" kern="1200" dirty="0" smtClean="0">
                <a:latin typeface="Arial (Body)"/>
                <a:cs typeface="Arial" pitchFamily="34" charset="0"/>
              </a:rPr>
              <a:t>b) is recorded as part of a relevant filing system           or 	intended to be part of a relevant filing system</a:t>
            </a:r>
            <a:r>
              <a:rPr lang="en-GB" sz="2400" b="1" kern="1200" dirty="0" smtClean="0">
                <a:latin typeface="+mj-lt"/>
                <a:cs typeface="Times New Roman" pitchFamily="18" charset="0"/>
              </a:rPr>
              <a:t>;</a:t>
            </a:r>
            <a:endParaRPr lang="en-US" sz="24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Physical / Technical Controls</a:t>
            </a:r>
            <a:endParaRPr lang="en-US" dirty="0">
              <a:solidFill>
                <a:schemeClr val="accent1">
                  <a:satMod val="150000"/>
                </a:schemeClr>
              </a:solidFill>
              <a:ea typeface="+mj-ea"/>
              <a:cs typeface="+mj-cs"/>
            </a:endParaRPr>
          </a:p>
        </p:txBody>
      </p:sp>
      <p:sp>
        <p:nvSpPr>
          <p:cNvPr id="21507" name="Content Placeholder 2"/>
          <p:cNvSpPr>
            <a:spLocks noGrp="1"/>
          </p:cNvSpPr>
          <p:nvPr>
            <p:ph idx="1"/>
          </p:nvPr>
        </p:nvSpPr>
        <p:spPr/>
        <p:txBody>
          <a:bodyPr/>
          <a:lstStyle/>
          <a:p>
            <a:pPr eaLnBrk="1" hangingPunct="1"/>
            <a:r>
              <a:rPr lang="en-US" smtClean="0"/>
              <a:t>Controlling physical access to the data center or area where the data is stored.</a:t>
            </a:r>
          </a:p>
          <a:p>
            <a:pPr eaLnBrk="1" hangingPunct="1"/>
            <a:r>
              <a:rPr lang="en-US" smtClean="0"/>
              <a:t>Active or Open Directory is a centralized authentication management system that is available to companies to control and log access to  any data on the system.</a:t>
            </a:r>
          </a:p>
          <a:p>
            <a:pPr eaLnBrk="1" hangingPunct="1"/>
            <a:r>
              <a:rPr lang="en-US" smtClean="0"/>
              <a:t>Encryption of the sensitive data is critical before transmission across public networks.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r>
            <a:br>
              <a:rPr lang="en-US" dirty="0" smtClean="0"/>
            </a:br>
            <a:r>
              <a:rPr lang="en-US" dirty="0" smtClean="0"/>
              <a:t>System and Network Security</a:t>
            </a:r>
            <a:br>
              <a:rPr lang="en-US" dirty="0" smtClean="0"/>
            </a:br>
            <a:endParaRPr lang="en-US" dirty="0">
              <a:solidFill>
                <a:schemeClr val="accent1">
                  <a:satMod val="150000"/>
                </a:schemeClr>
              </a:solidFill>
              <a:ea typeface="+mj-ea"/>
              <a:cs typeface="+mj-cs"/>
            </a:endParaRPr>
          </a:p>
        </p:txBody>
      </p:sp>
      <p:sp>
        <p:nvSpPr>
          <p:cNvPr id="3" name="Content Placeholder 2"/>
          <p:cNvSpPr>
            <a:spLocks noGrp="1"/>
          </p:cNvSpPr>
          <p:nvPr>
            <p:ph idx="1"/>
          </p:nvPr>
        </p:nvSpPr>
        <p:spPr/>
        <p:txBody>
          <a:bodyPr>
            <a:normAutofit/>
          </a:bodyPr>
          <a:lstStyle/>
          <a:p>
            <a:pPr eaLnBrk="1" hangingPunct="1">
              <a:lnSpc>
                <a:spcPct val="90000"/>
              </a:lnSpc>
            </a:pPr>
            <a:r>
              <a:rPr lang="en-US" sz="3000" dirty="0" smtClean="0"/>
              <a:t>The use of firewalls on all publicly facing WAN connections.</a:t>
            </a:r>
          </a:p>
          <a:p>
            <a:pPr eaLnBrk="1" hangingPunct="1">
              <a:lnSpc>
                <a:spcPct val="90000"/>
              </a:lnSpc>
            </a:pPr>
            <a:r>
              <a:rPr lang="en-US" sz="3000" dirty="0" smtClean="0"/>
              <a:t>Deploying VLANs’ and ACLs’ to isolate sensitive departments from the rest of the network.</a:t>
            </a:r>
          </a:p>
          <a:p>
            <a:pPr eaLnBrk="1" hangingPunct="1">
              <a:lnSpc>
                <a:spcPct val="90000"/>
              </a:lnSpc>
            </a:pPr>
            <a:r>
              <a:rPr lang="en-US" sz="3000" dirty="0" smtClean="0"/>
              <a:t>Shutting down unused switch ports.</a:t>
            </a:r>
          </a:p>
          <a:p>
            <a:pPr eaLnBrk="1" hangingPunct="1">
              <a:lnSpc>
                <a:spcPct val="90000"/>
              </a:lnSpc>
            </a:pPr>
            <a:r>
              <a:rPr lang="en-US" sz="3000" dirty="0" smtClean="0"/>
              <a:t>If wireless is deployed, use authentication servers to verify and log the identity of those logging on.</a:t>
            </a:r>
          </a:p>
          <a:p>
            <a:pPr eaLnBrk="1" hangingPunct="1">
              <a:lnSpc>
                <a:spcPct val="90000"/>
              </a:lnSpc>
            </a:pPr>
            <a:r>
              <a:rPr lang="en-US" sz="3000" dirty="0" smtClean="0"/>
              <a:t>Anti-Virus and malicious software protection on all systems.</a:t>
            </a:r>
          </a:p>
          <a:p>
            <a:pPr eaLnBrk="1" hangingPunct="1">
              <a:lnSpc>
                <a:spcPct val="90000"/>
              </a:lnSpc>
            </a:pPr>
            <a:endParaRPr lang="en-US" sz="3000" dirty="0" smtClean="0"/>
          </a:p>
          <a:p>
            <a:pPr eaLnBrk="1" hangingPunct="1">
              <a:lnSpc>
                <a:spcPct val="90000"/>
              </a:lnSpc>
            </a:pPr>
            <a:endParaRPr lang="en-US" sz="3000" dirty="0" smtClean="0"/>
          </a:p>
          <a:p>
            <a:pPr eaLnBrk="1" hangingPunct="1">
              <a:lnSpc>
                <a:spcPct val="90000"/>
              </a:lnSpc>
            </a:pPr>
            <a:endParaRPr lang="en-US" sz="30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IT Audit Tools</a:t>
            </a:r>
            <a:endParaRPr lang="en-US" dirty="0">
              <a:solidFill>
                <a:schemeClr val="accent1">
                  <a:satMod val="150000"/>
                </a:schemeClr>
              </a:solidFill>
              <a:ea typeface="+mj-ea"/>
              <a:cs typeface="+mj-cs"/>
            </a:endParaRPr>
          </a:p>
        </p:txBody>
      </p:sp>
      <p:sp>
        <p:nvSpPr>
          <p:cNvPr id="23555" name="Content Placeholder 2"/>
          <p:cNvSpPr>
            <a:spLocks noGrp="1"/>
          </p:cNvSpPr>
          <p:nvPr>
            <p:ph idx="1"/>
          </p:nvPr>
        </p:nvSpPr>
        <p:spPr/>
        <p:txBody>
          <a:bodyPr/>
          <a:lstStyle/>
          <a:p>
            <a:pPr eaLnBrk="1" hangingPunct="1"/>
            <a:r>
              <a:rPr lang="en-US" smtClean="0"/>
              <a:t>Walk around and look for passwords in the open.</a:t>
            </a:r>
          </a:p>
          <a:p>
            <a:pPr eaLnBrk="1" hangingPunct="1"/>
            <a:r>
              <a:rPr lang="en-US" smtClean="0"/>
              <a:t> Event Viewer / Log Files</a:t>
            </a:r>
          </a:p>
          <a:p>
            <a:pPr eaLnBrk="1" hangingPunct="1"/>
            <a:r>
              <a:rPr lang="en-US" smtClean="0"/>
              <a:t>Intrusion Detection/ Protection systems (IDS/IPS) such as SNORT.</a:t>
            </a:r>
          </a:p>
          <a:p>
            <a:pPr eaLnBrk="1" hangingPunct="1"/>
            <a:r>
              <a:rPr lang="en-US" smtClean="0"/>
              <a:t>These will alert Administrators of suspicious data flows.</a:t>
            </a:r>
          </a:p>
          <a:p>
            <a:pPr eaLnBrk="1" hangingPunct="1"/>
            <a:endParaRPr lang="en-US" smtClean="0"/>
          </a:p>
          <a:p>
            <a:pPr eaLnBrk="1" hangingPunct="1"/>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r>
              <a:rPr lang="en-GB" i="1" dirty="0" smtClean="0">
                <a:hlinkClick r:id="rId2"/>
              </a:rPr>
              <a:t>http://www.citi.umass.edu</a:t>
            </a:r>
            <a:endParaRPr lang="en-GB" i="1" dirty="0" smtClean="0"/>
          </a:p>
          <a:p>
            <a:r>
              <a:rPr lang="en-GB" i="1" dirty="0" smtClean="0">
                <a:hlinkClick r:id="rId3"/>
              </a:rPr>
              <a:t>http://www.comberton.cambs.sch.uk</a:t>
            </a:r>
            <a:endParaRPr lang="en-GB" i="1" dirty="0" smtClean="0"/>
          </a:p>
          <a:p>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a:t>
            </a:r>
            <a:endParaRPr lang="en-GB" dirty="0"/>
          </a:p>
        </p:txBody>
      </p:sp>
      <p:pic>
        <p:nvPicPr>
          <p:cNvPr id="4" name="Content Placeholder 3" descr="blog_post_questions.png"/>
          <p:cNvPicPr>
            <a:picLocks noGrp="1" noChangeAspect="1"/>
          </p:cNvPicPr>
          <p:nvPr>
            <p:ph idx="1"/>
          </p:nvPr>
        </p:nvPicPr>
        <p:blipFill>
          <a:blip r:embed="rId2"/>
          <a:stretch>
            <a:fillRect/>
          </a:stretch>
        </p:blipFill>
        <p:spPr>
          <a:xfrm>
            <a:off x="3438525" y="2019300"/>
            <a:ext cx="2571750" cy="3048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Definitions - </a:t>
            </a:r>
            <a:r>
              <a:rPr lang="en-GB" dirty="0" err="1" smtClean="0">
                <a:solidFill>
                  <a:srgbClr val="0000FF"/>
                </a:solidFill>
              </a:rPr>
              <a:t>ctd</a:t>
            </a:r>
            <a:r>
              <a:rPr lang="en-GB" dirty="0" smtClean="0">
                <a:solidFill>
                  <a:srgbClr val="0000FF"/>
                </a:solidFill>
              </a:rPr>
              <a:t> </a:t>
            </a:r>
            <a:endParaRPr lang="en-GB" dirty="0">
              <a:solidFill>
                <a:srgbClr val="0000FF"/>
              </a:solidFill>
            </a:endParaRPr>
          </a:p>
        </p:txBody>
      </p:sp>
      <p:sp>
        <p:nvSpPr>
          <p:cNvPr id="3" name="Content Placeholder 2"/>
          <p:cNvSpPr>
            <a:spLocks noGrp="1"/>
          </p:cNvSpPr>
          <p:nvPr>
            <p:ph idx="1"/>
          </p:nvPr>
        </p:nvSpPr>
        <p:spPr>
          <a:xfrm>
            <a:off x="838200" y="914400"/>
            <a:ext cx="7772400" cy="4832092"/>
          </a:xfrm>
          <a:noFill/>
        </p:spPr>
        <p:txBody>
          <a:bodyPr wrap="square" rtlCol="0">
            <a:spAutoFit/>
          </a:bodyPr>
          <a:lstStyle/>
          <a:p>
            <a:pPr marL="0" indent="0">
              <a:spcBef>
                <a:spcPct val="0"/>
              </a:spcBef>
              <a:buNone/>
            </a:pPr>
            <a:r>
              <a:rPr lang="en-GB" sz="2800" b="1" kern="1200" dirty="0">
                <a:solidFill>
                  <a:srgbClr val="FFFF00"/>
                </a:solidFill>
                <a:latin typeface="+mj-lt"/>
                <a:cs typeface="Times New Roman" pitchFamily="18" charset="0"/>
              </a:rPr>
              <a:t>Personal data </a:t>
            </a:r>
            <a:r>
              <a:rPr lang="en-GB" sz="2800" b="1" kern="1200" dirty="0" smtClean="0">
                <a:latin typeface="+mj-lt"/>
                <a:cs typeface="Times New Roman" pitchFamily="18" charset="0"/>
              </a:rPr>
              <a:t>means </a:t>
            </a:r>
            <a:r>
              <a:rPr lang="en-GB" sz="2800" b="1" kern="1200" dirty="0">
                <a:latin typeface="+mj-lt"/>
                <a:cs typeface="Times New Roman" pitchFamily="18" charset="0"/>
              </a:rPr>
              <a:t>– </a:t>
            </a:r>
          </a:p>
          <a:p>
            <a:pPr>
              <a:spcBef>
                <a:spcPct val="0"/>
              </a:spcBef>
            </a:pPr>
            <a:endParaRPr lang="en-GB" sz="2800" b="1" kern="1200" dirty="0">
              <a:latin typeface="+mj-lt"/>
              <a:cs typeface="Times New Roman" pitchFamily="18" charset="0"/>
            </a:endParaRPr>
          </a:p>
          <a:p>
            <a:pPr marL="0" indent="0" algn="just">
              <a:spcBef>
                <a:spcPct val="0"/>
              </a:spcBef>
              <a:buNone/>
            </a:pPr>
            <a:r>
              <a:rPr lang="en-GB" sz="2800" b="1" kern="1200" dirty="0">
                <a:latin typeface="+mj-lt"/>
                <a:cs typeface="Times New Roman" pitchFamily="18" charset="0"/>
              </a:rPr>
              <a:t>(a) data </a:t>
            </a:r>
            <a:r>
              <a:rPr lang="en-GB" sz="2800" b="1" kern="1200" dirty="0" smtClean="0">
                <a:latin typeface="+mj-lt"/>
                <a:cs typeface="Times New Roman" pitchFamily="18" charset="0"/>
              </a:rPr>
              <a:t>which relate to an individual who can be identified from those data; or </a:t>
            </a:r>
            <a:endParaRPr lang="en-GB" sz="2800" b="1" kern="1200" dirty="0">
              <a:latin typeface="+mj-lt"/>
              <a:cs typeface="Times New Roman" pitchFamily="18" charset="0"/>
            </a:endParaRPr>
          </a:p>
          <a:p>
            <a:pPr>
              <a:spcBef>
                <a:spcPct val="0"/>
              </a:spcBef>
            </a:pPr>
            <a:endParaRPr lang="en-GB" sz="2800" b="1" kern="1200" dirty="0">
              <a:latin typeface="+mj-lt"/>
              <a:cs typeface="Times New Roman" pitchFamily="18" charset="0"/>
            </a:endParaRPr>
          </a:p>
          <a:p>
            <a:pPr marL="0" indent="0" algn="just">
              <a:spcBef>
                <a:spcPct val="0"/>
              </a:spcBef>
              <a:buNone/>
            </a:pPr>
            <a:r>
              <a:rPr lang="en-GB" sz="2800" b="1" kern="1200" dirty="0">
                <a:latin typeface="+mj-lt"/>
                <a:cs typeface="Times New Roman" pitchFamily="18" charset="0"/>
              </a:rPr>
              <a:t>(b) data or other information, including an opinion forming part of a database, whether or not recorded in a material form, about an individual whose identity is apparent or can reasonably be ascertained from the data, information or opinion</a:t>
            </a:r>
            <a:r>
              <a:rPr lang="en-GB" sz="2800" b="1" kern="1200" dirty="0" smtClean="0">
                <a:latin typeface="+mj-lt"/>
                <a:cs typeface="Times New Roman" pitchFamily="18" charset="0"/>
              </a:rPr>
              <a:t>;</a:t>
            </a:r>
            <a:endParaRPr lang="en-GB"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rgbClr val="0000FF"/>
                </a:solidFill>
              </a:rPr>
              <a:t>Definitions – </a:t>
            </a:r>
            <a:r>
              <a:rPr lang="en-GB" dirty="0" err="1" smtClean="0">
                <a:solidFill>
                  <a:srgbClr val="0000FF"/>
                </a:solidFill>
              </a:rPr>
              <a:t>ctd</a:t>
            </a:r>
            <a:r>
              <a:rPr lang="en-GB" dirty="0" smtClean="0">
                <a:solidFill>
                  <a:srgbClr val="0000FF"/>
                </a:solidFill>
              </a:rPr>
              <a:t> </a:t>
            </a:r>
            <a:endParaRPr lang="en-US" dirty="0">
              <a:solidFill>
                <a:srgbClr val="0000FF"/>
              </a:solidFill>
            </a:endParaRPr>
          </a:p>
        </p:txBody>
      </p:sp>
      <p:sp>
        <p:nvSpPr>
          <p:cNvPr id="5" name="Content Placeholder 4"/>
          <p:cNvSpPr>
            <a:spLocks noGrp="1"/>
          </p:cNvSpPr>
          <p:nvPr>
            <p:ph idx="1"/>
          </p:nvPr>
        </p:nvSpPr>
        <p:spPr>
          <a:xfrm>
            <a:off x="785786" y="733246"/>
            <a:ext cx="8358214" cy="5693866"/>
          </a:xfrm>
          <a:noFill/>
        </p:spPr>
        <p:txBody>
          <a:bodyPr wrap="square" rtlCol="0">
            <a:spAutoFit/>
          </a:bodyPr>
          <a:lstStyle/>
          <a:p>
            <a:pPr marL="0" indent="0">
              <a:spcBef>
                <a:spcPct val="0"/>
              </a:spcBef>
              <a:buNone/>
            </a:pPr>
            <a:r>
              <a:rPr lang="en-GB" sz="2800" b="1" kern="1200" dirty="0">
                <a:solidFill>
                  <a:srgbClr val="FFFF00"/>
                </a:solidFill>
                <a:latin typeface="+mj-lt"/>
                <a:cs typeface="Times New Roman" pitchFamily="18" charset="0"/>
              </a:rPr>
              <a:t>Processing</a:t>
            </a:r>
            <a:r>
              <a:rPr lang="en-GB" sz="2800" b="1" kern="1200" dirty="0">
                <a:latin typeface="+mj-lt"/>
                <a:cs typeface="Times New Roman" pitchFamily="18" charset="0"/>
              </a:rPr>
              <a:t> means any operation or set of operations which is performed on the data wholly or partly by automatic means, or otherwise than by automatic means, and includes -</a:t>
            </a:r>
            <a:endParaRPr lang="en-US" sz="2800" b="1" kern="1200" dirty="0">
              <a:latin typeface="+mj-lt"/>
              <a:cs typeface="Times New Roman" pitchFamily="18" charset="0"/>
            </a:endParaRPr>
          </a:p>
          <a:p>
            <a:pPr marL="628650" lvl="1" indent="-457200">
              <a:spcBef>
                <a:spcPct val="0"/>
              </a:spcBef>
              <a:buClrTx/>
              <a:buFont typeface="Wingdings" pitchFamily="2" charset="2"/>
              <a:buChar char="v"/>
            </a:pPr>
            <a:r>
              <a:rPr lang="en-GB" b="1" kern="1200" dirty="0">
                <a:latin typeface="Arial" charset="0"/>
                <a:ea typeface="+mn-ea"/>
                <a:cs typeface="+mn-cs"/>
              </a:rPr>
              <a:t>collecting, organising or altering the data; </a:t>
            </a:r>
            <a:endParaRPr lang="en-US" b="1" kern="1200" dirty="0">
              <a:latin typeface="Arial" charset="0"/>
              <a:ea typeface="+mn-ea"/>
              <a:cs typeface="+mn-cs"/>
            </a:endParaRPr>
          </a:p>
          <a:p>
            <a:pPr marL="628650" lvl="1" indent="-457200">
              <a:spcBef>
                <a:spcPct val="0"/>
              </a:spcBef>
              <a:buClrTx/>
              <a:buFont typeface="Wingdings" pitchFamily="2" charset="2"/>
              <a:buChar char="v"/>
            </a:pPr>
            <a:r>
              <a:rPr lang="en-GB" b="1" kern="1200" dirty="0">
                <a:latin typeface="Arial" charset="0"/>
                <a:ea typeface="+mn-ea"/>
                <a:cs typeface="+mn-cs"/>
              </a:rPr>
              <a:t>retrieving, consulting, using, storing or adapting the data;</a:t>
            </a:r>
            <a:endParaRPr lang="en-US" b="1" kern="1200" dirty="0">
              <a:latin typeface="Arial" charset="0"/>
              <a:ea typeface="+mn-ea"/>
              <a:cs typeface="+mn-cs"/>
            </a:endParaRPr>
          </a:p>
          <a:p>
            <a:pPr marL="628650" lvl="1" indent="-457200">
              <a:spcBef>
                <a:spcPct val="0"/>
              </a:spcBef>
              <a:buClrTx/>
              <a:buFont typeface="Wingdings" pitchFamily="2" charset="2"/>
              <a:buChar char="v"/>
            </a:pPr>
            <a:r>
              <a:rPr lang="en-GB" b="1" kern="1200" dirty="0">
                <a:latin typeface="Arial" charset="0"/>
                <a:ea typeface="+mn-ea"/>
                <a:cs typeface="+mn-cs"/>
              </a:rPr>
              <a:t>disclosing the data by transmitting, disseminating or otherwise making it available; or</a:t>
            </a:r>
            <a:endParaRPr lang="en-US" b="1" kern="1200" dirty="0">
              <a:latin typeface="Arial" charset="0"/>
              <a:ea typeface="+mn-ea"/>
              <a:cs typeface="+mn-cs"/>
            </a:endParaRPr>
          </a:p>
          <a:p>
            <a:pPr marL="628650" lvl="1" indent="-457200">
              <a:spcBef>
                <a:spcPct val="0"/>
              </a:spcBef>
              <a:buClrTx/>
              <a:buFont typeface="Wingdings" pitchFamily="2" charset="2"/>
              <a:buChar char="v"/>
            </a:pPr>
            <a:r>
              <a:rPr lang="en-GB" b="1" kern="1200" dirty="0">
                <a:latin typeface="Arial" charset="0"/>
                <a:ea typeface="+mn-ea"/>
                <a:cs typeface="+mn-cs"/>
              </a:rPr>
              <a:t>aligning, combining, blocking, erasing or destroying the data</a:t>
            </a:r>
            <a:r>
              <a:rPr lang="en-GB" b="1" kern="1200" dirty="0" smtClean="0">
                <a:latin typeface="Arial" charset="0"/>
                <a:ea typeface="+mn-ea"/>
                <a:cs typeface="+mn-cs"/>
              </a:rPr>
              <a:t>;</a:t>
            </a:r>
            <a:endParaRPr lang="en-US"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Definitions - </a:t>
            </a:r>
            <a:r>
              <a:rPr lang="en-GB" dirty="0" err="1" smtClean="0">
                <a:solidFill>
                  <a:srgbClr val="0000FF"/>
                </a:solidFill>
              </a:rPr>
              <a:t>ctd</a:t>
            </a:r>
            <a:endParaRPr lang="en-GB" dirty="0">
              <a:solidFill>
                <a:srgbClr val="0000FF"/>
              </a:solidFill>
            </a:endParaRPr>
          </a:p>
        </p:txBody>
      </p:sp>
      <p:sp>
        <p:nvSpPr>
          <p:cNvPr id="3" name="Content Placeholder 2"/>
          <p:cNvSpPr>
            <a:spLocks noGrp="1"/>
          </p:cNvSpPr>
          <p:nvPr>
            <p:ph idx="1"/>
          </p:nvPr>
        </p:nvSpPr>
        <p:spPr>
          <a:xfrm>
            <a:off x="838200" y="914400"/>
            <a:ext cx="8305800" cy="6063198"/>
          </a:xfrm>
          <a:noFill/>
        </p:spPr>
        <p:txBody>
          <a:bodyPr wrap="square" rtlCol="0">
            <a:spAutoFit/>
          </a:bodyPr>
          <a:lstStyle/>
          <a:p>
            <a:pPr marL="0" indent="0">
              <a:spcBef>
                <a:spcPct val="0"/>
              </a:spcBef>
              <a:buNone/>
            </a:pPr>
            <a:r>
              <a:rPr lang="en-GB" sz="2400" b="1" kern="1200" dirty="0">
                <a:solidFill>
                  <a:srgbClr val="FFFF00"/>
                </a:solidFill>
                <a:latin typeface="+mj-lt"/>
                <a:cs typeface="Times New Roman" pitchFamily="18" charset="0"/>
              </a:rPr>
              <a:t>Sensitive personal data </a:t>
            </a:r>
            <a:r>
              <a:rPr lang="en-GB" sz="2400" b="1" kern="1200" dirty="0">
                <a:latin typeface="+mj-lt"/>
                <a:cs typeface="Times New Roman" pitchFamily="18" charset="0"/>
              </a:rPr>
              <a:t>means personal information concerning a data subject and consisting of information as to – </a:t>
            </a:r>
          </a:p>
          <a:p>
            <a:pPr>
              <a:spcBef>
                <a:spcPct val="0"/>
              </a:spcBef>
              <a:buClrTx/>
              <a:buFont typeface="Wingdings" pitchFamily="2" charset="2"/>
              <a:buChar char="v"/>
            </a:pPr>
            <a:r>
              <a:rPr lang="en-GB" sz="2400" b="1" kern="1200" dirty="0" smtClean="0">
                <a:latin typeface="+mj-lt"/>
                <a:cs typeface="Times New Roman" pitchFamily="18" charset="0"/>
              </a:rPr>
              <a:t>the racial </a:t>
            </a:r>
            <a:r>
              <a:rPr lang="en-GB" sz="2400" b="1" kern="1200" dirty="0">
                <a:latin typeface="+mj-lt"/>
                <a:cs typeface="Times New Roman" pitchFamily="18" charset="0"/>
              </a:rPr>
              <a:t>or ethnic origin; </a:t>
            </a:r>
          </a:p>
          <a:p>
            <a:pPr>
              <a:spcBef>
                <a:spcPct val="0"/>
              </a:spcBef>
              <a:buClrTx/>
              <a:buFont typeface="Wingdings" pitchFamily="2" charset="2"/>
              <a:buChar char="v"/>
            </a:pPr>
            <a:r>
              <a:rPr lang="en-GB" sz="2400" b="1" kern="1200" dirty="0">
                <a:latin typeface="+mj-lt"/>
                <a:cs typeface="Times New Roman" pitchFamily="18" charset="0"/>
              </a:rPr>
              <a:t>political opinion or adherence; </a:t>
            </a:r>
          </a:p>
          <a:p>
            <a:pPr>
              <a:spcBef>
                <a:spcPct val="0"/>
              </a:spcBef>
              <a:buClrTx/>
              <a:buFont typeface="Wingdings" pitchFamily="2" charset="2"/>
              <a:buChar char="v"/>
            </a:pPr>
            <a:r>
              <a:rPr lang="en-GB" sz="2400" b="1" kern="1200" dirty="0">
                <a:latin typeface="+mj-lt"/>
                <a:cs typeface="Times New Roman" pitchFamily="18" charset="0"/>
              </a:rPr>
              <a:t>religious belief or other belief of a similar nature; </a:t>
            </a:r>
          </a:p>
          <a:p>
            <a:pPr>
              <a:spcBef>
                <a:spcPct val="0"/>
              </a:spcBef>
              <a:buClrTx/>
              <a:buFont typeface="Wingdings" pitchFamily="2" charset="2"/>
              <a:buChar char="v"/>
            </a:pPr>
            <a:r>
              <a:rPr lang="en-GB" sz="2400" b="1" kern="1200" dirty="0">
                <a:latin typeface="+mj-lt"/>
                <a:cs typeface="Times New Roman" pitchFamily="18" charset="0"/>
              </a:rPr>
              <a:t>membership to a trade union; </a:t>
            </a:r>
          </a:p>
          <a:p>
            <a:pPr>
              <a:spcBef>
                <a:spcPct val="0"/>
              </a:spcBef>
              <a:buClrTx/>
              <a:buFont typeface="Wingdings" pitchFamily="2" charset="2"/>
              <a:buChar char="v"/>
            </a:pPr>
            <a:r>
              <a:rPr lang="en-GB" sz="2400" b="1" kern="1200" dirty="0">
                <a:latin typeface="+mj-lt"/>
                <a:cs typeface="Times New Roman" pitchFamily="18" charset="0"/>
              </a:rPr>
              <a:t>physical or mental health; </a:t>
            </a:r>
          </a:p>
          <a:p>
            <a:pPr>
              <a:spcBef>
                <a:spcPct val="0"/>
              </a:spcBef>
              <a:buClrTx/>
              <a:buFont typeface="Wingdings" pitchFamily="2" charset="2"/>
              <a:buChar char="v"/>
            </a:pPr>
            <a:r>
              <a:rPr lang="en-GB" sz="2400" b="1" kern="1200" dirty="0">
                <a:latin typeface="+mj-lt"/>
                <a:cs typeface="Times New Roman" pitchFamily="18" charset="0"/>
              </a:rPr>
              <a:t>sexual preferences or practices; </a:t>
            </a:r>
          </a:p>
          <a:p>
            <a:pPr>
              <a:spcBef>
                <a:spcPct val="0"/>
              </a:spcBef>
              <a:buClrTx/>
              <a:buFont typeface="Wingdings" pitchFamily="2" charset="2"/>
              <a:buChar char="v"/>
            </a:pPr>
            <a:r>
              <a:rPr lang="en-GB" sz="2400" b="1" kern="1200" dirty="0">
                <a:latin typeface="+mj-lt"/>
                <a:cs typeface="Times New Roman" pitchFamily="18" charset="0"/>
              </a:rPr>
              <a:t>the commission or alleged commission of an offence; or </a:t>
            </a:r>
          </a:p>
          <a:p>
            <a:pPr>
              <a:spcBef>
                <a:spcPct val="0"/>
              </a:spcBef>
              <a:buClrTx/>
              <a:buFont typeface="Wingdings" pitchFamily="2" charset="2"/>
              <a:buChar char="v"/>
            </a:pPr>
            <a:r>
              <a:rPr lang="en-GB" sz="2400" b="1" kern="1200" dirty="0">
                <a:latin typeface="+mj-lt"/>
                <a:cs typeface="Times New Roman" pitchFamily="18" charset="0"/>
              </a:rPr>
              <a:t>any proceedings for an offence committed or alleged to have been  committed by him, the disposal of such proceedings or the sentence of any court in such proceedings. </a:t>
            </a: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914400"/>
            <a:ext cx="7772400" cy="3108543"/>
          </a:xfrm>
          <a:noFill/>
        </p:spPr>
        <p:txBody>
          <a:bodyPr wrap="square" rtlCol="0">
            <a:spAutoFit/>
          </a:bodyPr>
          <a:lstStyle/>
          <a:p>
            <a:pPr>
              <a:spcBef>
                <a:spcPct val="0"/>
              </a:spcBef>
            </a:pPr>
            <a:endParaRPr lang="en-GB" sz="2800" kern="1200" dirty="0">
              <a:latin typeface="+mj-lt"/>
              <a:cs typeface="Times New Roman" pitchFamily="18" charset="0"/>
            </a:endParaRPr>
          </a:p>
          <a:p>
            <a:pPr marL="0" indent="0">
              <a:spcBef>
                <a:spcPct val="0"/>
              </a:spcBef>
              <a:buNone/>
            </a:pPr>
            <a:r>
              <a:rPr lang="en-GB" sz="2800" b="1" u="sng" kern="1200" dirty="0">
                <a:solidFill>
                  <a:srgbClr val="FFFF00"/>
                </a:solidFill>
                <a:latin typeface="+mj-lt"/>
                <a:cs typeface="Times New Roman" pitchFamily="18" charset="0"/>
              </a:rPr>
              <a:t>First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Personal data shall be processed fairly and </a:t>
            </a:r>
            <a:r>
              <a:rPr lang="en-GB" sz="2800" b="1" kern="1200" dirty="0" smtClean="0">
                <a:latin typeface="+mj-lt"/>
                <a:cs typeface="Times New Roman" pitchFamily="18" charset="0"/>
              </a:rPr>
              <a:t>lawfully</a:t>
            </a:r>
            <a:endParaRPr lang="en-GB" sz="2800" b="1" kern="1200" dirty="0">
              <a:latin typeface="+mj-lt"/>
              <a:cs typeface="Times New Roman" pitchFamily="18" charset="0"/>
            </a:endParaRP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00FF"/>
                </a:solidFill>
              </a:rPr>
              <a:t>Data Protection Principles</a:t>
            </a:r>
            <a:endParaRPr lang="en-GB" dirty="0">
              <a:solidFill>
                <a:srgbClr val="0000FF"/>
              </a:solidFill>
            </a:endParaRPr>
          </a:p>
        </p:txBody>
      </p:sp>
      <p:sp>
        <p:nvSpPr>
          <p:cNvPr id="3" name="Content Placeholder 2"/>
          <p:cNvSpPr>
            <a:spLocks noGrp="1"/>
          </p:cNvSpPr>
          <p:nvPr>
            <p:ph idx="1"/>
          </p:nvPr>
        </p:nvSpPr>
        <p:spPr>
          <a:xfrm>
            <a:off x="838200" y="914400"/>
            <a:ext cx="8305800" cy="5262979"/>
          </a:xfrm>
          <a:noFill/>
        </p:spPr>
        <p:txBody>
          <a:bodyPr wrap="square" rtlCol="0">
            <a:spAutoFit/>
          </a:bodyPr>
          <a:lstStyle/>
          <a:p>
            <a:pPr marL="0" indent="0">
              <a:spcBef>
                <a:spcPct val="0"/>
              </a:spcBef>
              <a:buNone/>
            </a:pPr>
            <a:r>
              <a:rPr lang="en-US" sz="2800" b="1" i="1" kern="1200" dirty="0">
                <a:solidFill>
                  <a:srgbClr val="FFFF00"/>
                </a:solidFill>
                <a:latin typeface="+mj-lt"/>
                <a:cs typeface="Times New Roman" pitchFamily="18" charset="0"/>
              </a:rPr>
              <a:t>Practical </a:t>
            </a:r>
            <a:r>
              <a:rPr lang="en-US" sz="2800" b="1" i="1" kern="1200" dirty="0" smtClean="0">
                <a:solidFill>
                  <a:srgbClr val="FFFF00"/>
                </a:solidFill>
                <a:latin typeface="+mj-lt"/>
                <a:cs typeface="Times New Roman" pitchFamily="18" charset="0"/>
              </a:rPr>
              <a:t>steps</a:t>
            </a:r>
          </a:p>
          <a:p>
            <a:pPr marL="0" indent="0">
              <a:spcBef>
                <a:spcPct val="0"/>
              </a:spcBef>
              <a:buNone/>
            </a:pPr>
            <a:endParaRPr lang="en-GB" sz="2800" b="1" i="1" kern="1200" dirty="0">
              <a:solidFill>
                <a:srgbClr val="FFFF00"/>
              </a:solidFill>
              <a:latin typeface="+mj-lt"/>
              <a:cs typeface="Times New Roman" pitchFamily="18" charset="0"/>
            </a:endParaRPr>
          </a:p>
          <a:p>
            <a:pPr marL="0" indent="0" algn="just">
              <a:spcBef>
                <a:spcPct val="0"/>
              </a:spcBef>
              <a:buClrTx/>
              <a:buFont typeface="Wingdings" pitchFamily="2" charset="2"/>
              <a:buChar char="Ø"/>
            </a:pPr>
            <a:r>
              <a:rPr lang="en-US" sz="2800" kern="1200" dirty="0">
                <a:latin typeface="+mj-lt"/>
                <a:cs typeface="Times New Roman" pitchFamily="18" charset="0"/>
              </a:rPr>
              <a:t>Where you use application forms or standard </a:t>
            </a:r>
            <a:r>
              <a:rPr lang="en-US" sz="2800" kern="1200" dirty="0" smtClean="0">
                <a:latin typeface="+mj-lt"/>
                <a:cs typeface="Times New Roman" pitchFamily="18" charset="0"/>
              </a:rPr>
              <a:t>documentation, you </a:t>
            </a:r>
            <a:r>
              <a:rPr lang="en-US" sz="2800" kern="1200" dirty="0">
                <a:latin typeface="+mj-lt"/>
                <a:cs typeface="Times New Roman" pitchFamily="18" charset="0"/>
              </a:rPr>
              <a:t>should explain your purposes/uses etc. on such forms or documentation</a:t>
            </a:r>
            <a:r>
              <a:rPr lang="en-US" sz="2800" kern="1200" dirty="0" smtClean="0">
                <a:latin typeface="+mj-lt"/>
                <a:cs typeface="Times New Roman" pitchFamily="18" charset="0"/>
              </a:rPr>
              <a:t>.</a:t>
            </a:r>
          </a:p>
          <a:p>
            <a:pPr marL="0" indent="0" algn="just">
              <a:spcBef>
                <a:spcPct val="0"/>
              </a:spcBef>
              <a:buClrTx/>
              <a:buFont typeface="Wingdings" pitchFamily="2" charset="2"/>
              <a:buChar char="Ø"/>
            </a:pPr>
            <a:endParaRPr lang="en-US" sz="2800" kern="1200" dirty="0" smtClean="0">
              <a:latin typeface="+mj-lt"/>
              <a:cs typeface="Times New Roman" pitchFamily="18" charset="0"/>
            </a:endParaRPr>
          </a:p>
          <a:p>
            <a:pPr marL="0" indent="0" algn="just">
              <a:spcBef>
                <a:spcPct val="0"/>
              </a:spcBef>
              <a:buClrTx/>
              <a:buFont typeface="Wingdings" pitchFamily="2" charset="2"/>
              <a:buChar char="Ø"/>
            </a:pPr>
            <a:r>
              <a:rPr lang="en-US" sz="2800" kern="1200" dirty="0" smtClean="0">
                <a:latin typeface="+mj-lt"/>
                <a:cs typeface="Times New Roman" pitchFamily="18" charset="0"/>
              </a:rPr>
              <a:t>Where people mostly </a:t>
            </a:r>
            <a:r>
              <a:rPr lang="en-US" sz="2800" kern="1200" dirty="0">
                <a:latin typeface="+mj-lt"/>
                <a:cs typeface="Times New Roman" pitchFamily="18" charset="0"/>
              </a:rPr>
              <a:t>call to your premises, you might consider displaying a notice with such explanations in your reception area for their information.</a:t>
            </a:r>
            <a:endParaRPr lang="en-GB" sz="2800" kern="1200" dirty="0">
              <a:latin typeface="+mj-lt"/>
              <a:cs typeface="Times New Roman" pitchFamily="18" charset="0"/>
            </a:endParaRP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with animation">
  <a:themeElements>
    <a:clrScheme name="ms01_1 3">
      <a:dk1>
        <a:srgbClr val="000000"/>
      </a:dk1>
      <a:lt1>
        <a:srgbClr val="FFFFFF"/>
      </a:lt1>
      <a:dk2>
        <a:srgbClr val="515F7B"/>
      </a:dk2>
      <a:lt2>
        <a:srgbClr val="CACACA"/>
      </a:lt2>
      <a:accent1>
        <a:srgbClr val="9FCAD3"/>
      </a:accent1>
      <a:accent2>
        <a:srgbClr val="839EE3"/>
      </a:accent2>
      <a:accent3>
        <a:srgbClr val="FFFFFF"/>
      </a:accent3>
      <a:accent4>
        <a:srgbClr val="000000"/>
      </a:accent4>
      <a:accent5>
        <a:srgbClr val="CDE1E6"/>
      </a:accent5>
      <a:accent6>
        <a:srgbClr val="768FCE"/>
      </a:accent6>
      <a:hlink>
        <a:srgbClr val="68CCB7"/>
      </a:hlink>
      <a:folHlink>
        <a:srgbClr val="F4D17A"/>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000066"/>
        </a:dk1>
        <a:lt1>
          <a:srgbClr val="FFFFFF"/>
        </a:lt1>
        <a:dk2>
          <a:srgbClr val="425A8A"/>
        </a:dk2>
        <a:lt2>
          <a:srgbClr val="CACACA"/>
        </a:lt2>
        <a:accent1>
          <a:srgbClr val="D5CC9D"/>
        </a:accent1>
        <a:accent2>
          <a:srgbClr val="C4DA8C"/>
        </a:accent2>
        <a:accent3>
          <a:srgbClr val="FFFFFF"/>
        </a:accent3>
        <a:accent4>
          <a:srgbClr val="000056"/>
        </a:accent4>
        <a:accent5>
          <a:srgbClr val="E7E2CC"/>
        </a:accent5>
        <a:accent6>
          <a:srgbClr val="B1C57E"/>
        </a:accent6>
        <a:hlink>
          <a:srgbClr val="8DBFC3"/>
        </a:hlink>
        <a:folHlink>
          <a:srgbClr val="DBB093"/>
        </a:folHlink>
      </a:clrScheme>
      <a:clrMap bg1="lt1" tx1="dk1" bg2="lt2" tx2="dk2" accent1="accent1" accent2="accent2" accent3="accent3" accent4="accent4" accent5="accent5" accent6="accent6" hlink="hlink" folHlink="folHlink"/>
    </a:extraClrScheme>
    <a:extraClrScheme>
      <a:clrScheme name="ms01_1 2">
        <a:dk1>
          <a:srgbClr val="000066"/>
        </a:dk1>
        <a:lt1>
          <a:srgbClr val="FFFFFF"/>
        </a:lt1>
        <a:dk2>
          <a:srgbClr val="50797C"/>
        </a:dk2>
        <a:lt2>
          <a:srgbClr val="CACACA"/>
        </a:lt2>
        <a:accent1>
          <a:srgbClr val="9CD6D3"/>
        </a:accent1>
        <a:accent2>
          <a:srgbClr val="82C3E4"/>
        </a:accent2>
        <a:accent3>
          <a:srgbClr val="FFFFFF"/>
        </a:accent3>
        <a:accent4>
          <a:srgbClr val="000056"/>
        </a:accent4>
        <a:accent5>
          <a:srgbClr val="CBE8E6"/>
        </a:accent5>
        <a:accent6>
          <a:srgbClr val="75B0CF"/>
        </a:accent6>
        <a:hlink>
          <a:srgbClr val="CDC483"/>
        </a:hlink>
        <a:folHlink>
          <a:srgbClr val="9B9CD3"/>
        </a:folHlink>
      </a:clrScheme>
      <a:clrMap bg1="lt1" tx1="dk1" bg2="lt2" tx2="dk2" accent1="accent1" accent2="accent2" accent3="accent3" accent4="accent4" accent5="accent5" accent6="accent6" hlink="hlink" folHlink="folHlink"/>
    </a:extraClrScheme>
    <a:extraClrScheme>
      <a:clrScheme name="ms01_1 3">
        <a:dk1>
          <a:srgbClr val="000000"/>
        </a:dk1>
        <a:lt1>
          <a:srgbClr val="FFFFFF"/>
        </a:lt1>
        <a:dk2>
          <a:srgbClr val="515F7B"/>
        </a:dk2>
        <a:lt2>
          <a:srgbClr val="CACACA"/>
        </a:lt2>
        <a:accent1>
          <a:srgbClr val="9FCAD3"/>
        </a:accent1>
        <a:accent2>
          <a:srgbClr val="839EE3"/>
        </a:accent2>
        <a:accent3>
          <a:srgbClr val="FFFFFF"/>
        </a:accent3>
        <a:accent4>
          <a:srgbClr val="000000"/>
        </a:accent4>
        <a:accent5>
          <a:srgbClr val="CDE1E6"/>
        </a:accent5>
        <a:accent6>
          <a:srgbClr val="768FCE"/>
        </a:accent6>
        <a:hlink>
          <a:srgbClr val="68CCB7"/>
        </a:hlink>
        <a:folHlink>
          <a:srgbClr val="F4D1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055A1D-B9AA-4F27-861A-FAF9B140EDB6}"/>
</file>

<file path=customXml/itemProps2.xml><?xml version="1.0" encoding="utf-8"?>
<ds:datastoreItem xmlns:ds="http://schemas.openxmlformats.org/officeDocument/2006/customXml" ds:itemID="{70954D57-3960-4AA7-9B18-2C93B8779FCB}"/>
</file>

<file path=customXml/itemProps3.xml><?xml version="1.0" encoding="utf-8"?>
<ds:datastoreItem xmlns:ds="http://schemas.openxmlformats.org/officeDocument/2006/customXml" ds:itemID="{F8C80EB7-DAFD-475B-9FDE-41A2777FCAEC}"/>
</file>

<file path=docProps/app.xml><?xml version="1.0" encoding="utf-8"?>
<Properties xmlns="http://schemas.openxmlformats.org/officeDocument/2006/extended-properties" xmlns:vt="http://schemas.openxmlformats.org/officeDocument/2006/docPropsVTypes">
  <Template>Sample presentation slides with animation</Template>
  <TotalTime>1897</TotalTime>
  <Words>1694</Words>
  <Application>Microsoft Office PowerPoint</Application>
  <PresentationFormat>On-screen Show (4:3)</PresentationFormat>
  <Paragraphs>239</Paragraphs>
  <Slides>44</Slides>
  <Notes>8</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Sample presentation slides with animation</vt:lpstr>
      <vt:lpstr>Slide 1</vt:lpstr>
      <vt:lpstr>Agenda</vt:lpstr>
      <vt:lpstr>Data Protection Act</vt:lpstr>
      <vt:lpstr>Definitions</vt:lpstr>
      <vt:lpstr>Definitions - ctd </vt:lpstr>
      <vt:lpstr>Definitions – ctd </vt:lpstr>
      <vt:lpstr>Definitions - ctd</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Slide 23</vt:lpstr>
      <vt:lpstr>Slide 24</vt:lpstr>
      <vt:lpstr>Threats to Data Privacy</vt:lpstr>
      <vt:lpstr>Identity Theft</vt:lpstr>
      <vt:lpstr>Data Breach</vt:lpstr>
      <vt:lpstr>Slide 28</vt:lpstr>
      <vt:lpstr>Data Security</vt:lpstr>
      <vt:lpstr>Availability</vt:lpstr>
      <vt:lpstr>Authenticity</vt:lpstr>
      <vt:lpstr>Integrity</vt:lpstr>
      <vt:lpstr>Confidentiality</vt:lpstr>
      <vt:lpstr>Data Security - Key Principles</vt:lpstr>
      <vt:lpstr>Slide 35</vt:lpstr>
      <vt:lpstr> Security Policy </vt:lpstr>
      <vt:lpstr> Employee or End User Education </vt:lpstr>
      <vt:lpstr>Standards</vt:lpstr>
      <vt:lpstr>Data Classification</vt:lpstr>
      <vt:lpstr>Physical / Technical Controls</vt:lpstr>
      <vt:lpstr> System and Network Security </vt:lpstr>
      <vt:lpstr>IT Audit Tools</vt:lpstr>
      <vt:lpstr>References</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Protection</dc:title>
  <dc:creator>Sewraj Parthynaikoo</dc:creator>
  <cp:lastModifiedBy>user</cp:lastModifiedBy>
  <cp:revision>358</cp:revision>
  <dcterms:created xsi:type="dcterms:W3CDTF">2011-05-23T21:01:18Z</dcterms:created>
  <dcterms:modified xsi:type="dcterms:W3CDTF">2013-10-04T05:10:11Z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TC011368001033</vt:lpwstr>
  </property>
  <property fmtid="{D5CDD505-2E9C-101B-9397-08002B2CF9AE}" pid="3" name="ContentTypeId">
    <vt:lpwstr>0x0101002493FC4C48176D4BA39FB2B3A58FDD54</vt:lpwstr>
  </property>
</Properties>
</file>