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79" r:id="rId4"/>
    <p:sldId id="269" r:id="rId5"/>
    <p:sldId id="271" r:id="rId6"/>
    <p:sldId id="262" r:id="rId7"/>
    <p:sldId id="274" r:id="rId8"/>
    <p:sldId id="273" r:id="rId9"/>
    <p:sldId id="275" r:id="rId10"/>
    <p:sldId id="276" r:id="rId11"/>
    <p:sldId id="277" r:id="rId12"/>
    <p:sldId id="278" r:id="rId13"/>
    <p:sldId id="280" r:id="rId14"/>
    <p:sldId id="281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8000"/>
    <a:srgbClr val="0099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E4C27-92D7-4580-A520-29A312820ED1}" type="datetimeFigureOut">
              <a:rPr lang="en-US" smtClean="0"/>
              <a:t>12-Feb-15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F3872-DE34-4F26-9BCE-8CB5FC079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01B5-8E24-424D-AEB5-CCA3248A0A4D}" type="datetimeFigureOut">
              <a:rPr lang="en-US" smtClean="0"/>
              <a:pPr/>
              <a:t>12-Feb-15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886B-24BB-4C43-8855-7FECAFC01E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protection.govmu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8974" y="0"/>
            <a:ext cx="92929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3114" y="317582"/>
            <a:ext cx="9501254" cy="1559096"/>
          </a:xfrm>
        </p:spPr>
        <p:txBody>
          <a:bodyPr>
            <a:noAutofit/>
          </a:bodyPr>
          <a:lstStyle/>
          <a:p>
            <a:r>
              <a:rPr lang="en-US" sz="4200" dirty="0" smtClean="0"/>
              <a:t>Training on Data </a:t>
            </a:r>
            <a:r>
              <a:rPr lang="en-US" sz="4200" dirty="0" smtClean="0"/>
              <a:t>Protection</a:t>
            </a:r>
            <a:br>
              <a:rPr lang="en-US" sz="4200" dirty="0" smtClean="0"/>
            </a:br>
            <a:r>
              <a:rPr lang="en-US" sz="4200" dirty="0" smtClean="0"/>
              <a:t>Roles of the </a:t>
            </a:r>
            <a:r>
              <a:rPr lang="en-US" sz="4200" dirty="0"/>
              <a:t>Data Protection Office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93383"/>
            <a:ext cx="7848872" cy="250030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Presented </a:t>
            </a:r>
            <a:r>
              <a:rPr lang="en-US" dirty="0" smtClean="0"/>
              <a:t>by</a:t>
            </a:r>
            <a:r>
              <a: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DOOKEE </a:t>
            </a:r>
            <a:r>
              <a:rPr lang="en-GB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Padaruth</a:t>
            </a:r>
            <a:endParaRPr lang="en-GB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Data Protection officer/Senior 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Data Protection officer 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(Mauritius) </a:t>
            </a:r>
          </a:p>
          <a:p>
            <a:pPr algn="l"/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Email       : pdookee@govmu.org</a:t>
            </a:r>
          </a:p>
          <a:p>
            <a:pPr algn="l"/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Tel           : +230 2122225</a:t>
            </a:r>
          </a:p>
          <a:p>
            <a:pPr algn="l"/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Helpdesk : +230 203 9076</a:t>
            </a:r>
          </a:p>
          <a:p>
            <a:pPr algn="l"/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Website   :  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http://dataprotection.govmu.org</a:t>
            </a:r>
            <a:endParaRPr lang="en-GB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Date: </a:t>
            </a:r>
            <a:r>
              <a:rPr lang="en-US" sz="2000" dirty="0" smtClean="0"/>
              <a:t>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December 2014</a:t>
            </a:r>
            <a:endParaRPr lang="en-GB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GB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GB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GB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GB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pic>
        <p:nvPicPr>
          <p:cNvPr id="1026" name="Picture 2" descr="C:\Users\user\Desktop\logo dpo gold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5357826"/>
            <a:ext cx="2761631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47863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Auditing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2</a:t>
            </a:r>
            <a:r>
              <a:rPr lang="en-US" b="1" i="1" dirty="0" smtClean="0">
                <a:solidFill>
                  <a:schemeClr val="bg1"/>
                </a:solidFill>
              </a:rPr>
              <a:t>. </a:t>
            </a:r>
            <a:r>
              <a:rPr lang="en-US" b="1" i="1" dirty="0" err="1" smtClean="0">
                <a:solidFill>
                  <a:schemeClr val="bg1"/>
                </a:solidFill>
              </a:rPr>
              <a:t>Organisation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Chart</a:t>
            </a:r>
          </a:p>
          <a:p>
            <a:pPr lvl="1"/>
            <a:r>
              <a:rPr lang="en-US" b="1" i="1" dirty="0">
                <a:solidFill>
                  <a:schemeClr val="bg1"/>
                </a:solidFill>
              </a:rPr>
              <a:t>For large-scale and complex </a:t>
            </a:r>
            <a:r>
              <a:rPr lang="en-US" b="1" i="1" dirty="0" err="1">
                <a:solidFill>
                  <a:schemeClr val="bg1"/>
                </a:solidFill>
              </a:rPr>
              <a:t>organisations</a:t>
            </a:r>
            <a:r>
              <a:rPr lang="en-US" b="1" i="1" dirty="0">
                <a:solidFill>
                  <a:schemeClr val="bg1"/>
                </a:solidFill>
              </a:rPr>
              <a:t> the first stage is to obtain an </a:t>
            </a:r>
            <a:r>
              <a:rPr lang="en-US" b="1" i="1" dirty="0" smtClean="0">
                <a:solidFill>
                  <a:schemeClr val="bg1"/>
                </a:solidFill>
              </a:rPr>
              <a:t>organizational chart </a:t>
            </a:r>
            <a:r>
              <a:rPr lang="en-US" b="1" i="1" dirty="0">
                <a:solidFill>
                  <a:schemeClr val="bg1"/>
                </a:solidFill>
              </a:rPr>
              <a:t>showing </a:t>
            </a:r>
            <a:endParaRPr lang="en-US" b="1" i="1" dirty="0" smtClean="0">
              <a:solidFill>
                <a:schemeClr val="bg1"/>
              </a:solidFill>
            </a:endParaRPr>
          </a:p>
          <a:p>
            <a:pPr lvl="2"/>
            <a:r>
              <a:rPr lang="en-US" b="1" i="1" dirty="0" smtClean="0">
                <a:solidFill>
                  <a:schemeClr val="bg1"/>
                </a:solidFill>
              </a:rPr>
              <a:t>the </a:t>
            </a:r>
            <a:r>
              <a:rPr lang="en-US" b="1" i="1" dirty="0">
                <a:solidFill>
                  <a:schemeClr val="bg1"/>
                </a:solidFill>
              </a:rPr>
              <a:t>operational, </a:t>
            </a:r>
            <a:endParaRPr lang="en-US" b="1" i="1" dirty="0" smtClean="0">
              <a:solidFill>
                <a:schemeClr val="bg1"/>
              </a:solidFill>
            </a:endParaRPr>
          </a:p>
          <a:p>
            <a:pPr lvl="2"/>
            <a:r>
              <a:rPr lang="en-US" b="1" i="1" dirty="0" smtClean="0">
                <a:solidFill>
                  <a:schemeClr val="bg1"/>
                </a:solidFill>
              </a:rPr>
              <a:t>managerial </a:t>
            </a:r>
            <a:r>
              <a:rPr lang="en-US" b="1" i="1" dirty="0">
                <a:solidFill>
                  <a:schemeClr val="bg1"/>
                </a:solidFill>
              </a:rPr>
              <a:t>and </a:t>
            </a:r>
            <a:endParaRPr lang="en-US" b="1" i="1" dirty="0" smtClean="0">
              <a:solidFill>
                <a:schemeClr val="bg1"/>
              </a:solidFill>
            </a:endParaRPr>
          </a:p>
          <a:p>
            <a:pPr lvl="2"/>
            <a:r>
              <a:rPr lang="en-US" b="1" i="1" dirty="0" smtClean="0">
                <a:solidFill>
                  <a:schemeClr val="bg1"/>
                </a:solidFill>
              </a:rPr>
              <a:t>departmental </a:t>
            </a:r>
            <a:r>
              <a:rPr lang="en-US" b="1" i="1" dirty="0">
                <a:solidFill>
                  <a:schemeClr val="bg1"/>
                </a:solidFill>
              </a:rPr>
              <a:t>structure of the </a:t>
            </a:r>
            <a:r>
              <a:rPr lang="en-US" b="1" i="1" dirty="0" smtClean="0">
                <a:solidFill>
                  <a:schemeClr val="bg1"/>
                </a:solidFill>
              </a:rPr>
              <a:t>organization together </a:t>
            </a:r>
            <a:r>
              <a:rPr lang="en-US" b="1" i="1" dirty="0">
                <a:solidFill>
                  <a:schemeClr val="bg1"/>
                </a:solidFill>
              </a:rPr>
              <a:t>with </a:t>
            </a:r>
            <a:endParaRPr lang="en-US" b="1" i="1" dirty="0" smtClean="0">
              <a:solidFill>
                <a:schemeClr val="bg1"/>
              </a:solidFill>
            </a:endParaRPr>
          </a:p>
          <a:p>
            <a:pPr lvl="3"/>
            <a:r>
              <a:rPr lang="en-US" b="1" i="1" dirty="0" smtClean="0">
                <a:solidFill>
                  <a:schemeClr val="bg1"/>
                </a:solidFill>
              </a:rPr>
              <a:t>the </a:t>
            </a:r>
            <a:r>
              <a:rPr lang="en-US" b="1" i="1" dirty="0">
                <a:solidFill>
                  <a:schemeClr val="bg1"/>
                </a:solidFill>
              </a:rPr>
              <a:t>names and locations of the personnel who have managerial </a:t>
            </a:r>
            <a:r>
              <a:rPr lang="en-US" b="1" i="1" dirty="0" smtClean="0">
                <a:solidFill>
                  <a:schemeClr val="bg1"/>
                </a:solidFill>
              </a:rPr>
              <a:t>or </a:t>
            </a:r>
          </a:p>
          <a:p>
            <a:pPr lvl="3"/>
            <a:r>
              <a:rPr lang="en-US" b="1" i="1" dirty="0" smtClean="0">
                <a:solidFill>
                  <a:schemeClr val="bg1"/>
                </a:solidFill>
              </a:rPr>
              <a:t>operational </a:t>
            </a:r>
            <a:r>
              <a:rPr lang="en-US" b="1" i="1" dirty="0">
                <a:solidFill>
                  <a:schemeClr val="bg1"/>
                </a:solidFill>
              </a:rPr>
              <a:t>responsibility for information within the </a:t>
            </a:r>
            <a:r>
              <a:rPr lang="en-US" b="1" i="1" dirty="0" err="1">
                <a:solidFill>
                  <a:schemeClr val="bg1"/>
                </a:solidFill>
              </a:rPr>
              <a:t>organisation</a:t>
            </a:r>
            <a:r>
              <a:rPr lang="en-US" b="1" i="1" dirty="0" smtClean="0">
                <a:solidFill>
                  <a:schemeClr val="bg1"/>
                </a:solidFill>
              </a:rPr>
              <a:t>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47863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Auditing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bg1"/>
                </a:solidFill>
              </a:rPr>
              <a:t>3. Questionnaires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Data protection audit questionnaires should then be sent to each named individual</a:t>
            </a:r>
          </a:p>
          <a:p>
            <a:pPr lvl="1"/>
            <a:r>
              <a:rPr lang="en-US" b="1" i="1" dirty="0">
                <a:solidFill>
                  <a:schemeClr val="bg1"/>
                </a:solidFill>
              </a:rPr>
              <a:t>for completion or </a:t>
            </a:r>
            <a:endParaRPr 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b="1" i="1" dirty="0" smtClean="0">
                <a:solidFill>
                  <a:schemeClr val="bg1"/>
                </a:solidFill>
              </a:rPr>
              <a:t>may </a:t>
            </a:r>
            <a:r>
              <a:rPr lang="en-US" b="1" i="1" dirty="0">
                <a:solidFill>
                  <a:schemeClr val="bg1"/>
                </a:solidFill>
              </a:rPr>
              <a:t>be used as the basis for face to face interviews</a:t>
            </a:r>
            <a:r>
              <a:rPr lang="en-US" b="1" i="1" dirty="0"/>
              <a:t>.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47863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Auditing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bg1"/>
                </a:solidFill>
              </a:rPr>
              <a:t>4. Analysis of information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Once all the questionnaires have been completed the </a:t>
            </a:r>
            <a:r>
              <a:rPr lang="en-US" b="1" i="1" dirty="0" err="1">
                <a:solidFill>
                  <a:schemeClr val="bg1"/>
                </a:solidFill>
              </a:rPr>
              <a:t>organisation</a:t>
            </a:r>
            <a:r>
              <a:rPr lang="en-US" b="1" i="1" dirty="0">
                <a:solidFill>
                  <a:schemeClr val="bg1"/>
                </a:solidFill>
              </a:rPr>
              <a:t> is in a position</a:t>
            </a:r>
          </a:p>
          <a:p>
            <a:pPr lvl="1"/>
            <a:r>
              <a:rPr lang="en-US" b="1" i="1" dirty="0">
                <a:solidFill>
                  <a:schemeClr val="bg1"/>
                </a:solidFill>
              </a:rPr>
              <a:t>to compile a complete diagram of the use of information within the </a:t>
            </a:r>
            <a:r>
              <a:rPr lang="en-US" b="1" i="1" dirty="0" smtClean="0">
                <a:solidFill>
                  <a:schemeClr val="bg1"/>
                </a:solidFill>
              </a:rPr>
              <a:t>organization which </a:t>
            </a:r>
            <a:r>
              <a:rPr lang="en-US" b="1" i="1" dirty="0">
                <a:solidFill>
                  <a:schemeClr val="bg1"/>
                </a:solidFill>
              </a:rPr>
              <a:t>can then form the basis of a review of the </a:t>
            </a:r>
            <a:r>
              <a:rPr lang="en-US" b="1" i="1" dirty="0" err="1">
                <a:solidFill>
                  <a:schemeClr val="bg1"/>
                </a:solidFill>
              </a:rPr>
              <a:t>organisation's</a:t>
            </a:r>
            <a:r>
              <a:rPr lang="en-US" b="1" i="1" dirty="0">
                <a:solidFill>
                  <a:schemeClr val="bg1"/>
                </a:solidFill>
              </a:rPr>
              <a:t> compliance with</a:t>
            </a:r>
          </a:p>
          <a:p>
            <a:pPr lvl="2"/>
            <a:r>
              <a:rPr lang="en-US" b="1" i="1" dirty="0">
                <a:solidFill>
                  <a:schemeClr val="bg1"/>
                </a:solidFill>
              </a:rPr>
              <a:t>data protection law and other relevant law.</a:t>
            </a:r>
          </a:p>
          <a:p>
            <a:endParaRPr lang="en-US" b="1" i="1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For </a:t>
            </a:r>
            <a:r>
              <a:rPr lang="en-US" b="1" i="1" dirty="0">
                <a:solidFill>
                  <a:schemeClr val="bg1"/>
                </a:solidFill>
              </a:rPr>
              <a:t>large-scale and complex organizations, </a:t>
            </a:r>
            <a:endParaRPr 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b="1" i="1" dirty="0" smtClean="0">
                <a:solidFill>
                  <a:schemeClr val="bg1"/>
                </a:solidFill>
              </a:rPr>
              <a:t>it </a:t>
            </a:r>
            <a:r>
              <a:rPr lang="en-US" b="1" i="1" dirty="0">
                <a:solidFill>
                  <a:schemeClr val="bg1"/>
                </a:solidFill>
              </a:rPr>
              <a:t>is recommended that such audits are </a:t>
            </a:r>
            <a:r>
              <a:rPr lang="en-US" b="1" i="1" dirty="0" smtClean="0">
                <a:solidFill>
                  <a:schemeClr val="bg1"/>
                </a:solidFill>
              </a:rPr>
              <a:t>carried out </a:t>
            </a:r>
            <a:r>
              <a:rPr lang="en-US" b="1" i="1" dirty="0">
                <a:solidFill>
                  <a:schemeClr val="bg1"/>
                </a:solidFill>
              </a:rPr>
              <a:t>annually.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9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CAW8V28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3999" cy="4857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144" y="-74408"/>
            <a:ext cx="9144000" cy="1417638"/>
          </a:xfrm>
          <a:solidFill>
            <a:srgbClr val="008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Security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br>
              <a:rPr lang="en-US" dirty="0" smtClean="0">
                <a:solidFill>
                  <a:schemeClr val="bg2"/>
                </a:solidFill>
              </a:rPr>
            </a:b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00FF"/>
                </a:solidFill>
              </a:rPr>
              <a:t>Security as a core business value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A </a:t>
            </a:r>
            <a:r>
              <a:rPr lang="en-GB" b="1" dirty="0">
                <a:solidFill>
                  <a:schemeClr val="bg1"/>
                </a:solidFill>
              </a:rPr>
              <a:t>data</a:t>
            </a:r>
            <a:r>
              <a:rPr lang="en-GB" dirty="0">
                <a:solidFill>
                  <a:schemeClr val="bg1"/>
                </a:solidFill>
              </a:rPr>
              <a:t> controller shall –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(a)               take appropriate security and organisational measures for the prevention of unauthorised access to, </a:t>
            </a:r>
            <a:r>
              <a:rPr lang="en-GB" dirty="0" smtClean="0">
                <a:solidFill>
                  <a:schemeClr val="bg1"/>
                </a:solidFill>
              </a:rPr>
              <a:t> alteration </a:t>
            </a:r>
            <a:r>
              <a:rPr lang="en-GB" dirty="0">
                <a:solidFill>
                  <a:schemeClr val="bg1"/>
                </a:solidFill>
              </a:rPr>
              <a:t>of, disclosure of, accidental loss, and destruction of the </a:t>
            </a:r>
            <a:r>
              <a:rPr lang="en-GB" b="1" dirty="0">
                <a:solidFill>
                  <a:schemeClr val="bg1"/>
                </a:solidFill>
              </a:rPr>
              <a:t>data</a:t>
            </a:r>
            <a:r>
              <a:rPr lang="en-GB" dirty="0">
                <a:solidFill>
                  <a:schemeClr val="bg1"/>
                </a:solidFill>
              </a:rPr>
              <a:t> in his control; </a:t>
            </a:r>
            <a:r>
              <a:rPr lang="en-GB" dirty="0" smtClean="0">
                <a:solidFill>
                  <a:schemeClr val="bg1"/>
                </a:solidFill>
              </a:rPr>
              <a:t>and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(b) ensure that the measures provide a level of security appropriate to –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i</a:t>
            </a:r>
            <a:r>
              <a:rPr lang="en-GB" dirty="0">
                <a:solidFill>
                  <a:schemeClr val="bg1"/>
                </a:solidFill>
              </a:rPr>
              <a:t>)  </a:t>
            </a:r>
            <a:r>
              <a:rPr lang="en-GB" dirty="0" smtClean="0">
                <a:solidFill>
                  <a:schemeClr val="bg1"/>
                </a:solidFill>
              </a:rPr>
              <a:t>the </a:t>
            </a:r>
            <a:r>
              <a:rPr lang="en-GB" dirty="0">
                <a:solidFill>
                  <a:schemeClr val="bg1"/>
                </a:solidFill>
              </a:rPr>
              <a:t>harm that might result from the unauthorised access to, alteration of, disclosure of, destruction of the </a:t>
            </a:r>
            <a:r>
              <a:rPr lang="en-GB" b="1" dirty="0">
                <a:solidFill>
                  <a:schemeClr val="bg1"/>
                </a:solidFill>
              </a:rPr>
              <a:t>data</a:t>
            </a:r>
            <a:r>
              <a:rPr lang="en-GB" dirty="0">
                <a:solidFill>
                  <a:schemeClr val="bg1"/>
                </a:solidFill>
              </a:rPr>
              <a:t> and its accidental loss; and 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(ii)  </a:t>
            </a:r>
            <a:r>
              <a:rPr lang="en-GB" dirty="0" smtClean="0">
                <a:solidFill>
                  <a:schemeClr val="bg1"/>
                </a:solidFill>
              </a:rPr>
              <a:t>the </a:t>
            </a:r>
            <a:r>
              <a:rPr lang="en-GB" dirty="0">
                <a:solidFill>
                  <a:schemeClr val="bg1"/>
                </a:solidFill>
              </a:rPr>
              <a:t>nature of the </a:t>
            </a:r>
            <a:r>
              <a:rPr lang="en-GB" b="1" dirty="0">
                <a:solidFill>
                  <a:schemeClr val="bg1"/>
                </a:solidFill>
              </a:rPr>
              <a:t>data</a:t>
            </a:r>
            <a:r>
              <a:rPr lang="en-GB" dirty="0">
                <a:solidFill>
                  <a:schemeClr val="bg1"/>
                </a:solidFill>
              </a:rPr>
              <a:t> concerned.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09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Publications &amp; ICT Laws </a:t>
            </a:r>
          </a:p>
          <a:p>
            <a:pPr marL="0" indent="0">
              <a:buNone/>
            </a:pPr>
            <a:r>
              <a:rPr lang="en-US" dirty="0"/>
              <a:t>ICTA News Releases </a:t>
            </a:r>
          </a:p>
          <a:p>
            <a:pPr marL="0" indent="0">
              <a:buNone/>
            </a:pPr>
            <a:r>
              <a:rPr lang="en-US" dirty="0"/>
              <a:t>Public Notices </a:t>
            </a:r>
          </a:p>
          <a:p>
            <a:pPr marL="0" indent="0">
              <a:buNone/>
            </a:pPr>
            <a:r>
              <a:rPr lang="en-US" dirty="0"/>
              <a:t>Tender Notices </a:t>
            </a:r>
          </a:p>
          <a:p>
            <a:pPr marL="0" indent="0">
              <a:buNone/>
            </a:pPr>
            <a:r>
              <a:rPr lang="en-US" dirty="0"/>
              <a:t>Events </a:t>
            </a:r>
          </a:p>
          <a:p>
            <a:pPr marL="0" indent="0">
              <a:buNone/>
            </a:pPr>
            <a:r>
              <a:rPr lang="en-US" dirty="0"/>
              <a:t>Publications &amp; Reports </a:t>
            </a:r>
          </a:p>
          <a:p>
            <a:pPr marL="0" indent="0">
              <a:buNone/>
            </a:pPr>
            <a:r>
              <a:rPr lang="en-US" dirty="0"/>
              <a:t>Guidelines &amp; Decisions </a:t>
            </a:r>
          </a:p>
          <a:p>
            <a:pPr marL="0" indent="0">
              <a:buNone/>
            </a:pPr>
            <a:r>
              <a:rPr lang="en-US" dirty="0"/>
              <a:t>Public Consultations  </a:t>
            </a:r>
          </a:p>
          <a:p>
            <a:pPr marL="0" indent="0">
              <a:buNone/>
            </a:pPr>
            <a:r>
              <a:rPr lang="en-US" dirty="0"/>
              <a:t>ICT Laws  </a:t>
            </a:r>
          </a:p>
          <a:p>
            <a:pPr marL="0" indent="0">
              <a:buNone/>
            </a:pPr>
            <a:r>
              <a:rPr lang="en-US" dirty="0"/>
              <a:t>Telecommunication Directives  </a:t>
            </a:r>
          </a:p>
          <a:p>
            <a:pPr marL="0" indent="0">
              <a:buNone/>
            </a:pPr>
            <a:r>
              <a:rPr lang="en-US" dirty="0"/>
              <a:t>Memorandum of Understanding (MOU) </a:t>
            </a:r>
          </a:p>
          <a:p>
            <a:pPr marL="0" indent="0">
              <a:buNone/>
            </a:pPr>
            <a:r>
              <a:rPr lang="en-US" dirty="0"/>
              <a:t>Regulations </a:t>
            </a:r>
          </a:p>
          <a:p>
            <a:pPr marL="0" indent="0">
              <a:buNone/>
            </a:pPr>
            <a:r>
              <a:rPr lang="en-US" dirty="0"/>
              <a:t>Regulations on ICT Appeal Tribunal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8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the digital ecosystem evolves, regulators and organisations need to open the lines of communication.</a:t>
            </a:r>
          </a:p>
          <a:p>
            <a:endParaRPr lang="en-GB" dirty="0" smtClean="0"/>
          </a:p>
          <a:p>
            <a:r>
              <a:rPr lang="en-GB" dirty="0" smtClean="0"/>
              <a:t>Together, regulators and organisations need to serve as the stewards of privacy protection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5"/>
            <a:ext cx="9144000" cy="5857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858000"/>
            <a:ext cx="9144000" cy="646331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sz="3600" dirty="0" smtClean="0">
              <a:solidFill>
                <a:schemeClr val="bg2"/>
              </a:solidFill>
            </a:endParaRPr>
          </a:p>
          <a:p>
            <a:pPr algn="just"/>
            <a:r>
              <a:rPr lang="en-US" sz="3600" dirty="0" smtClean="0">
                <a:solidFill>
                  <a:schemeClr val="bg2"/>
                </a:solidFill>
              </a:rPr>
              <a:t>Registration/Renewal</a:t>
            </a:r>
          </a:p>
          <a:p>
            <a:pPr algn="just"/>
            <a:r>
              <a:rPr lang="en-US" sz="3600" dirty="0">
                <a:solidFill>
                  <a:schemeClr val="bg2"/>
                </a:solidFill>
              </a:rPr>
              <a:t>Data Protection Compliance </a:t>
            </a:r>
            <a:r>
              <a:rPr lang="en-US" sz="3600" dirty="0" smtClean="0">
                <a:solidFill>
                  <a:schemeClr val="bg2"/>
                </a:solidFill>
              </a:rPr>
              <a:t> </a:t>
            </a:r>
          </a:p>
          <a:p>
            <a:pPr algn="just"/>
            <a:r>
              <a:rPr lang="en-US" sz="3600" dirty="0" smtClean="0">
                <a:solidFill>
                  <a:schemeClr val="bg2"/>
                </a:solidFill>
              </a:rPr>
              <a:t>Overall </a:t>
            </a:r>
            <a:r>
              <a:rPr lang="en-US" sz="3600" dirty="0">
                <a:solidFill>
                  <a:schemeClr val="bg2"/>
                </a:solidFill>
              </a:rPr>
              <a:t>Administration of </a:t>
            </a:r>
            <a:r>
              <a:rPr lang="en-US" sz="3600" dirty="0" smtClean="0">
                <a:solidFill>
                  <a:schemeClr val="bg2"/>
                </a:solidFill>
              </a:rPr>
              <a:t>DPO</a:t>
            </a:r>
          </a:p>
          <a:p>
            <a:pPr algn="just"/>
            <a:r>
              <a:rPr lang="en-US" sz="3600" dirty="0" smtClean="0">
                <a:solidFill>
                  <a:schemeClr val="bg2"/>
                </a:solidFill>
              </a:rPr>
              <a:t>Audit</a:t>
            </a:r>
          </a:p>
          <a:p>
            <a:pPr algn="just"/>
            <a:r>
              <a:rPr lang="en-US" sz="3600" dirty="0">
                <a:solidFill>
                  <a:schemeClr val="bg2"/>
                </a:solidFill>
              </a:rPr>
              <a:t>Security </a:t>
            </a:r>
          </a:p>
          <a:p>
            <a:pPr marL="0" indent="0" algn="just">
              <a:buNone/>
            </a:pPr>
            <a:r>
              <a:rPr lang="en-US" sz="3600" dirty="0" smtClean="0">
                <a:solidFill>
                  <a:schemeClr val="bg2"/>
                </a:solidFill>
              </a:rPr>
              <a:t> </a:t>
            </a:r>
            <a:endParaRPr lang="en-GB" sz="36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CAW8V28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3999" cy="4857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Registration/Renewal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4400" b="1" dirty="0" smtClean="0">
                <a:solidFill>
                  <a:srgbClr val="C00000"/>
                </a:solidFill>
              </a:rPr>
              <a:t>Assist DC in filling application form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400" b="1" dirty="0" smtClean="0">
                <a:solidFill>
                  <a:srgbClr val="C00000"/>
                </a:solidFill>
              </a:rPr>
              <a:t>Verify all necessary documents submitted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400" b="1" dirty="0" smtClean="0">
                <a:solidFill>
                  <a:srgbClr val="C00000"/>
                </a:solidFill>
              </a:rPr>
              <a:t>Ensure that all required personal </a:t>
            </a:r>
            <a:r>
              <a:rPr lang="en-GB" sz="4400" b="1" dirty="0" err="1" smtClean="0">
                <a:solidFill>
                  <a:srgbClr val="C00000"/>
                </a:solidFill>
              </a:rPr>
              <a:t>infortion</a:t>
            </a:r>
            <a:r>
              <a:rPr lang="en-GB" sz="4400" b="1" dirty="0" smtClean="0">
                <a:solidFill>
                  <a:srgbClr val="C00000"/>
                </a:solidFill>
              </a:rPr>
              <a:t> are declared on application form</a:t>
            </a:r>
          </a:p>
          <a:p>
            <a:pPr>
              <a:buFontTx/>
              <a:buChar char="-"/>
            </a:pP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5"/>
            <a:ext cx="9144000" cy="5857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/>
          <a:lstStyle/>
          <a:p>
            <a:r>
              <a:rPr lang="en-US" dirty="0"/>
              <a:t>Data Protection Compliance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858000"/>
            <a:ext cx="9144000" cy="646331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US" sz="3600" dirty="0" smtClean="0">
              <a:solidFill>
                <a:schemeClr val="bg2"/>
              </a:solidFill>
            </a:endParaRPr>
          </a:p>
          <a:p>
            <a:r>
              <a:rPr lang="en-US" sz="3600" dirty="0" smtClean="0">
                <a:solidFill>
                  <a:schemeClr val="bg2"/>
                </a:solidFill>
              </a:rPr>
              <a:t>Provide assistance and advice to DCs on the issues of DPA compliance</a:t>
            </a:r>
          </a:p>
          <a:p>
            <a:pPr algn="just"/>
            <a:r>
              <a:rPr lang="en-US" sz="3600" dirty="0" smtClean="0">
                <a:solidFill>
                  <a:schemeClr val="bg2"/>
                </a:solidFill>
              </a:rPr>
              <a:t>Attends meeting with the DCs on data protection issues</a:t>
            </a:r>
          </a:p>
          <a:p>
            <a:pPr algn="just"/>
            <a:r>
              <a:rPr lang="en-US" sz="3600" dirty="0" smtClean="0">
                <a:solidFill>
                  <a:schemeClr val="bg2"/>
                </a:solidFill>
              </a:rPr>
              <a:t>Issue enforcement Notices </a:t>
            </a:r>
          </a:p>
          <a:p>
            <a:pPr algn="just"/>
            <a:r>
              <a:rPr lang="en-US" sz="3600" dirty="0" smtClean="0">
                <a:solidFill>
                  <a:schemeClr val="bg2"/>
                </a:solidFill>
              </a:rPr>
              <a:t>Carry out Security check &amp; audit</a:t>
            </a:r>
          </a:p>
          <a:p>
            <a:pPr>
              <a:buNone/>
            </a:pPr>
            <a:endParaRPr lang="en-GB" sz="36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GB" sz="3600" b="1" dirty="0" smtClean="0">
                <a:solidFill>
                  <a:srgbClr val="0000FF"/>
                </a:solidFill>
              </a:rPr>
              <a:t>Role of DPO From </a:t>
            </a:r>
            <a:r>
              <a:rPr lang="en-GB" sz="3600" b="1" dirty="0">
                <a:solidFill>
                  <a:srgbClr val="0000FF"/>
                </a:solidFill>
              </a:rPr>
              <a:t>enforcer to strategic advisor</a:t>
            </a:r>
          </a:p>
          <a:p>
            <a:pPr algn="just"/>
            <a:r>
              <a:rPr lang="en-GB" sz="3600" b="1" dirty="0">
                <a:solidFill>
                  <a:schemeClr val="bg1"/>
                </a:solidFill>
              </a:rPr>
              <a:t>The role of the regulators towards compliance monitors, educators, liaisons between business and government, and active participants in privacy debates</a:t>
            </a:r>
          </a:p>
          <a:p>
            <a:pPr algn="just"/>
            <a:endParaRPr lang="en-GB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5"/>
            <a:ext cx="9144000" cy="5857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/>
          <a:lstStyle/>
          <a:p>
            <a:r>
              <a:rPr lang="en-US" dirty="0"/>
              <a:t>Data Protection Compliance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858000"/>
            <a:ext cx="9144000" cy="646331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dirty="0" smtClean="0">
              <a:solidFill>
                <a:schemeClr val="bg2"/>
              </a:solidFill>
            </a:endParaRPr>
          </a:p>
          <a:p>
            <a:pPr algn="just"/>
            <a:r>
              <a:rPr lang="en-US" sz="3600" dirty="0" smtClean="0">
                <a:solidFill>
                  <a:schemeClr val="bg2"/>
                </a:solidFill>
              </a:rPr>
              <a:t>Provide assistance/advice to </a:t>
            </a:r>
            <a:r>
              <a:rPr lang="en-US" sz="3600" dirty="0" err="1" smtClean="0">
                <a:solidFill>
                  <a:schemeClr val="bg2"/>
                </a:solidFill>
              </a:rPr>
              <a:t>organisations</a:t>
            </a:r>
            <a:endParaRPr lang="en-US" sz="3600" dirty="0" smtClean="0">
              <a:solidFill>
                <a:schemeClr val="bg2"/>
              </a:solidFill>
            </a:endParaRPr>
          </a:p>
          <a:p>
            <a:pPr algn="just"/>
            <a:r>
              <a:rPr lang="en-US" sz="3600" dirty="0" smtClean="0">
                <a:solidFill>
                  <a:schemeClr val="bg2"/>
                </a:solidFill>
              </a:rPr>
              <a:t>Attends meeting with the DC on data protection issues</a:t>
            </a:r>
          </a:p>
          <a:p>
            <a:pPr algn="just"/>
            <a:r>
              <a:rPr lang="en-US" sz="3600" dirty="0" smtClean="0">
                <a:solidFill>
                  <a:schemeClr val="bg2"/>
                </a:solidFill>
              </a:rPr>
              <a:t>Issue enforcement Notices </a:t>
            </a:r>
          </a:p>
          <a:p>
            <a:pPr algn="just"/>
            <a:r>
              <a:rPr lang="en-US" sz="3600" dirty="0" smtClean="0">
                <a:solidFill>
                  <a:schemeClr val="bg2"/>
                </a:solidFill>
              </a:rPr>
              <a:t>Carry out Security check &amp; audit</a:t>
            </a:r>
            <a:endParaRPr lang="en-GB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47863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Overall Administration of DPO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GB" sz="3500" b="1" dirty="0" smtClean="0">
                <a:solidFill>
                  <a:schemeClr val="accent2">
                    <a:lumMod val="50000"/>
                  </a:schemeClr>
                </a:solidFill>
              </a:rPr>
              <a:t>Keep in touch with </a:t>
            </a:r>
          </a:p>
          <a:p>
            <a:pPr lvl="1">
              <a:buFontTx/>
              <a:buChar char="-"/>
            </a:pPr>
            <a:r>
              <a:rPr lang="en-GB" sz="3100" b="1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GB" sz="3100" b="1" dirty="0" smtClean="0">
                <a:solidFill>
                  <a:schemeClr val="accent2">
                    <a:lumMod val="50000"/>
                  </a:schemeClr>
                </a:solidFill>
              </a:rPr>
              <a:t>esearch &amp; </a:t>
            </a:r>
          </a:p>
          <a:p>
            <a:pPr lvl="1">
              <a:buFontTx/>
              <a:buChar char="-"/>
            </a:pPr>
            <a:r>
              <a:rPr lang="en-GB" sz="3100" b="1" dirty="0" smtClean="0">
                <a:solidFill>
                  <a:schemeClr val="accent2">
                    <a:lumMod val="50000"/>
                  </a:schemeClr>
                </a:solidFill>
              </a:rPr>
              <a:t>Technology</a:t>
            </a:r>
          </a:p>
          <a:p>
            <a:pPr algn="just"/>
            <a:r>
              <a:rPr lang="en-GB" b="1" dirty="0" smtClean="0">
                <a:solidFill>
                  <a:schemeClr val="bg1"/>
                </a:solidFill>
              </a:rPr>
              <a:t>Process files for certificates.</a:t>
            </a:r>
          </a:p>
          <a:p>
            <a:pPr algn="just"/>
            <a:r>
              <a:rPr lang="en-GB" b="1" dirty="0" smtClean="0">
                <a:solidFill>
                  <a:schemeClr val="bg1"/>
                </a:solidFill>
              </a:rPr>
              <a:t>Attend queries of the Data Controllers</a:t>
            </a:r>
          </a:p>
          <a:p>
            <a:pPr algn="just"/>
            <a:r>
              <a:rPr lang="en-GB" b="1" dirty="0" smtClean="0">
                <a:solidFill>
                  <a:schemeClr val="bg1"/>
                </a:solidFill>
              </a:rPr>
              <a:t>Providing adequate training to staff and Data Controllers regularly</a:t>
            </a:r>
          </a:p>
          <a:p>
            <a:pPr>
              <a:buFontTx/>
              <a:buChar char="-"/>
            </a:pPr>
            <a:r>
              <a:rPr lang="en-GB" b="1" dirty="0">
                <a:solidFill>
                  <a:schemeClr val="bg1"/>
                </a:solidFill>
              </a:rPr>
              <a:t>Sensitization</a:t>
            </a:r>
          </a:p>
          <a:p>
            <a:pPr>
              <a:buFontTx/>
              <a:buChar char="-"/>
            </a:pPr>
            <a:r>
              <a:rPr lang="en-GB" b="1" dirty="0">
                <a:solidFill>
                  <a:schemeClr val="bg1"/>
                </a:solidFill>
              </a:rPr>
              <a:t>Investigation to complaint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GB" b="1" dirty="0" smtClean="0">
              <a:solidFill>
                <a:schemeClr val="bg1"/>
              </a:solidFill>
            </a:endParaRPr>
          </a:p>
          <a:p>
            <a:endParaRPr lang="en-GB" sz="4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47863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Research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4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GB" sz="3500" b="1" dirty="0" smtClean="0">
                <a:solidFill>
                  <a:schemeClr val="accent2">
                    <a:lumMod val="50000"/>
                  </a:schemeClr>
                </a:solidFill>
              </a:rPr>
              <a:t>Keep in touch with research &amp; emerging Technologies</a:t>
            </a:r>
          </a:p>
          <a:p>
            <a:pPr algn="just"/>
            <a:r>
              <a:rPr lang="en-GB" b="1" dirty="0" smtClean="0">
                <a:solidFill>
                  <a:schemeClr val="bg1"/>
                </a:solidFill>
              </a:rPr>
              <a:t>Produce guidelines to help DCs.</a:t>
            </a:r>
          </a:p>
          <a:p>
            <a:pPr algn="just"/>
            <a:r>
              <a:rPr lang="en-GB" b="1" dirty="0" smtClean="0">
                <a:solidFill>
                  <a:schemeClr val="bg1"/>
                </a:solidFill>
              </a:rPr>
              <a:t>Project Management &amp; Data Protection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Data Security &amp; IT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Setting up of a forensic Lab</a:t>
            </a:r>
          </a:p>
          <a:p>
            <a:endParaRPr lang="en-GB" b="1" dirty="0" smtClean="0">
              <a:solidFill>
                <a:schemeClr val="bg1"/>
              </a:solidFill>
            </a:endParaRPr>
          </a:p>
          <a:p>
            <a:endParaRPr lang="en-GB" sz="4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47863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Technology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b="1" dirty="0" smtClean="0">
                <a:solidFill>
                  <a:schemeClr val="bg1"/>
                </a:solidFill>
              </a:rPr>
              <a:t>Technology opens the doors to a world of opportunities. </a:t>
            </a:r>
          </a:p>
          <a:p>
            <a:pPr lvl="1" algn="just"/>
            <a:r>
              <a:rPr lang="en-GB" b="1" dirty="0" smtClean="0">
                <a:solidFill>
                  <a:schemeClr val="bg1"/>
                </a:solidFill>
              </a:rPr>
              <a:t>But there are serious privacy risks considerations.   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Technology developers will need to enshrine privacy in the standards development process using privacy by design approach</a:t>
            </a:r>
          </a:p>
          <a:p>
            <a:endParaRPr lang="en-GB" sz="4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7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47863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Auditing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1. Purpose</a:t>
            </a:r>
            <a:endParaRPr lang="en-US" b="1" i="1" dirty="0">
              <a:solidFill>
                <a:srgbClr val="C00000"/>
              </a:solidFill>
            </a:endParaRP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to obtain </a:t>
            </a:r>
            <a:r>
              <a:rPr lang="en-US" b="1" i="1" dirty="0">
                <a:solidFill>
                  <a:schemeClr val="bg1"/>
                </a:solidFill>
              </a:rPr>
              <a:t>a complete picture, as far </a:t>
            </a:r>
            <a:r>
              <a:rPr lang="en-US" b="1" i="1" dirty="0" smtClean="0">
                <a:solidFill>
                  <a:schemeClr val="bg1"/>
                </a:solidFill>
              </a:rPr>
              <a:t>as possible,</a:t>
            </a:r>
          </a:p>
          <a:p>
            <a:pPr lvl="2"/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of the structure of personal information flows within an </a:t>
            </a:r>
            <a:r>
              <a:rPr lang="en-US" b="1" i="1" dirty="0" err="1">
                <a:solidFill>
                  <a:schemeClr val="bg1"/>
                </a:solidFill>
              </a:rPr>
              <a:t>organisation</a:t>
            </a:r>
            <a:r>
              <a:rPr lang="en-US" b="1" i="1" dirty="0">
                <a:solidFill>
                  <a:schemeClr val="bg1"/>
                </a:solidFill>
              </a:rPr>
              <a:t> so that </a:t>
            </a:r>
            <a:r>
              <a:rPr lang="en-US" b="1" i="1" dirty="0" smtClean="0">
                <a:solidFill>
                  <a:schemeClr val="bg1"/>
                </a:solidFill>
              </a:rPr>
              <a:t>the appropriate </a:t>
            </a:r>
            <a:r>
              <a:rPr lang="en-US" b="1" i="1" dirty="0">
                <a:solidFill>
                  <a:schemeClr val="bg1"/>
                </a:solidFill>
              </a:rPr>
              <a:t>compliance procedures can be put in place to ensure that the </a:t>
            </a:r>
            <a:r>
              <a:rPr lang="en-US" b="1" i="1" dirty="0" smtClean="0">
                <a:solidFill>
                  <a:schemeClr val="bg1"/>
                </a:solidFill>
              </a:rPr>
              <a:t>organization deals </a:t>
            </a:r>
            <a:r>
              <a:rPr lang="en-US" b="1" i="1" dirty="0">
                <a:solidFill>
                  <a:schemeClr val="bg1"/>
                </a:solidFill>
              </a:rPr>
              <a:t>with personal data in accordance with </a:t>
            </a:r>
            <a:endParaRPr lang="en-US" b="1" i="1" dirty="0" smtClean="0">
              <a:solidFill>
                <a:schemeClr val="bg1"/>
              </a:solidFill>
            </a:endParaRPr>
          </a:p>
          <a:p>
            <a:pPr lvl="3"/>
            <a:r>
              <a:rPr lang="en-US" b="1" i="1" dirty="0" smtClean="0">
                <a:solidFill>
                  <a:schemeClr val="bg1"/>
                </a:solidFill>
              </a:rPr>
              <a:t>data </a:t>
            </a:r>
            <a:r>
              <a:rPr lang="en-US" b="1" i="1" dirty="0">
                <a:solidFill>
                  <a:schemeClr val="bg1"/>
                </a:solidFill>
              </a:rPr>
              <a:t>protection law, </a:t>
            </a:r>
            <a:endParaRPr lang="en-US" b="1" i="1" dirty="0" smtClean="0">
              <a:solidFill>
                <a:schemeClr val="bg1"/>
              </a:solidFill>
            </a:endParaRPr>
          </a:p>
          <a:p>
            <a:pPr lvl="3"/>
            <a:r>
              <a:rPr lang="en-US" b="1" i="1" dirty="0" smtClean="0">
                <a:solidFill>
                  <a:schemeClr val="bg1"/>
                </a:solidFill>
              </a:rPr>
              <a:t>the </a:t>
            </a:r>
            <a:r>
              <a:rPr lang="en-US" b="1" i="1" dirty="0">
                <a:solidFill>
                  <a:schemeClr val="bg1"/>
                </a:solidFill>
              </a:rPr>
              <a:t>general </a:t>
            </a:r>
            <a:r>
              <a:rPr lang="en-US" b="1" i="1" dirty="0" smtClean="0">
                <a:solidFill>
                  <a:schemeClr val="bg1"/>
                </a:solidFill>
              </a:rPr>
              <a:t>law and </a:t>
            </a:r>
          </a:p>
          <a:p>
            <a:pPr lvl="3"/>
            <a:r>
              <a:rPr lang="en-US" b="1" i="1" dirty="0" smtClean="0">
                <a:solidFill>
                  <a:schemeClr val="bg1"/>
                </a:solidFill>
              </a:rPr>
              <a:t>best </a:t>
            </a:r>
            <a:r>
              <a:rPr lang="en-US" b="1" i="1" dirty="0">
                <a:solidFill>
                  <a:schemeClr val="bg1"/>
                </a:solidFill>
              </a:rPr>
              <a:t>practices</a:t>
            </a:r>
            <a:r>
              <a:rPr lang="en-US" b="1" i="1" dirty="0">
                <a:solidFill>
                  <a:srgbClr val="C00000"/>
                </a:solidFill>
              </a:rPr>
              <a:t>.</a:t>
            </a:r>
            <a:endParaRPr lang="en-GB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3FC4C48176D4BA39FB2B3A58FDD54" ma:contentTypeVersion="1" ma:contentTypeDescription="Create a new document." ma:contentTypeScope="" ma:versionID="7350b534a8aa33a7f4abf92fcd5ca3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24A67AB-E177-466F-A4B7-5FCA4DD0CF6D}"/>
</file>

<file path=customXml/itemProps2.xml><?xml version="1.0" encoding="utf-8"?>
<ds:datastoreItem xmlns:ds="http://schemas.openxmlformats.org/officeDocument/2006/customXml" ds:itemID="{63D06877-BB2C-43DB-9214-E76DD6E0349B}"/>
</file>

<file path=customXml/itemProps3.xml><?xml version="1.0" encoding="utf-8"?>
<ds:datastoreItem xmlns:ds="http://schemas.openxmlformats.org/officeDocument/2006/customXml" ds:itemID="{4AFC5789-254C-447D-8E05-D103DE16A997}"/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566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Training on Data Protection Roles of the Data Protection Office</vt:lpstr>
      <vt:lpstr>Contents</vt:lpstr>
      <vt:lpstr>Registration/Renewal</vt:lpstr>
      <vt:lpstr>Data Protection Compliance </vt:lpstr>
      <vt:lpstr>Data Protection Compliance </vt:lpstr>
      <vt:lpstr>Overall Administration of DPO </vt:lpstr>
      <vt:lpstr>Research</vt:lpstr>
      <vt:lpstr>Technology</vt:lpstr>
      <vt:lpstr>Auditing</vt:lpstr>
      <vt:lpstr>Auditing</vt:lpstr>
      <vt:lpstr>Auditing</vt:lpstr>
      <vt:lpstr>Auditing</vt:lpstr>
      <vt:lpstr>Security  </vt:lpstr>
      <vt:lpstr>Other related issues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and Data Protection in the Developing World</dc:title>
  <dc:creator>user</dc:creator>
  <cp:lastModifiedBy>Admin1</cp:lastModifiedBy>
  <cp:revision>130</cp:revision>
  <cp:lastPrinted>2014-12-17T07:18:30Z</cp:lastPrinted>
  <dcterms:created xsi:type="dcterms:W3CDTF">2014-07-30T10:14:32Z</dcterms:created>
  <dcterms:modified xsi:type="dcterms:W3CDTF">2015-02-12T06:56:41Z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0x0101002493FC4C48176D4BA39FB2B3A58FDD54</vt:lpwstr>
  </property>
</Properties>
</file>