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1.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0.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5.xml" ContentType="application/vnd.openxmlformats-officedocument.presentationml.slide+xml"/>
  <Override PartName="/ppt/slides/slide12.xml" ContentType="application/vnd.openxmlformats-officedocument.presentationml.slide+xml"/>
  <Override PartName="/ppt/slides/slide55.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1.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s/slide16.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handoutMasterIdLst>
    <p:handoutMasterId r:id="rId58"/>
  </p:handoutMasterIdLst>
  <p:sldIdLst>
    <p:sldId id="256" r:id="rId2"/>
    <p:sldId id="417" r:id="rId3"/>
    <p:sldId id="404" r:id="rId4"/>
    <p:sldId id="405" r:id="rId5"/>
    <p:sldId id="406" r:id="rId6"/>
    <p:sldId id="407" r:id="rId7"/>
    <p:sldId id="408" r:id="rId8"/>
    <p:sldId id="409" r:id="rId9"/>
    <p:sldId id="410" r:id="rId10"/>
    <p:sldId id="413" r:id="rId11"/>
    <p:sldId id="411" r:id="rId12"/>
    <p:sldId id="412" r:id="rId13"/>
    <p:sldId id="416" r:id="rId14"/>
    <p:sldId id="365" r:id="rId15"/>
    <p:sldId id="403" r:id="rId16"/>
    <p:sldId id="356" r:id="rId17"/>
    <p:sldId id="390" r:id="rId18"/>
    <p:sldId id="418" r:id="rId19"/>
    <p:sldId id="391" r:id="rId20"/>
    <p:sldId id="392" r:id="rId21"/>
    <p:sldId id="393" r:id="rId22"/>
    <p:sldId id="421" r:id="rId23"/>
    <p:sldId id="422" r:id="rId24"/>
    <p:sldId id="395" r:id="rId25"/>
    <p:sldId id="431" r:id="rId26"/>
    <p:sldId id="396" r:id="rId27"/>
    <p:sldId id="423" r:id="rId28"/>
    <p:sldId id="397" r:id="rId29"/>
    <p:sldId id="424" r:id="rId30"/>
    <p:sldId id="398" r:id="rId31"/>
    <p:sldId id="425" r:id="rId32"/>
    <p:sldId id="399" r:id="rId33"/>
    <p:sldId id="433" r:id="rId34"/>
    <p:sldId id="400" r:id="rId35"/>
    <p:sldId id="401" r:id="rId36"/>
    <p:sldId id="402" r:id="rId37"/>
    <p:sldId id="358" r:id="rId38"/>
    <p:sldId id="359" r:id="rId39"/>
    <p:sldId id="427" r:id="rId40"/>
    <p:sldId id="360" r:id="rId41"/>
    <p:sldId id="361" r:id="rId42"/>
    <p:sldId id="380" r:id="rId43"/>
    <p:sldId id="381" r:id="rId44"/>
    <p:sldId id="376" r:id="rId45"/>
    <p:sldId id="374" r:id="rId46"/>
    <p:sldId id="428" r:id="rId47"/>
    <p:sldId id="375" r:id="rId48"/>
    <p:sldId id="429" r:id="rId49"/>
    <p:sldId id="378" r:id="rId50"/>
    <p:sldId id="430" r:id="rId51"/>
    <p:sldId id="387" r:id="rId52"/>
    <p:sldId id="388" r:id="rId53"/>
    <p:sldId id="386" r:id="rId54"/>
    <p:sldId id="389" r:id="rId55"/>
    <p:sldId id="329" r:id="rId56"/>
  </p:sldIdLst>
  <p:sldSz cx="9144000" cy="6858000" type="screen4x3"/>
  <p:notesSz cx="6797675" cy="9928225"/>
  <p:defaultTextStyle>
    <a:defPPr>
      <a:defRPr lang="en-GB"/>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0066"/>
    <a:srgbClr val="99FF33"/>
    <a:srgbClr val="FF3300"/>
    <a:srgbClr val="FF66CC"/>
    <a:srgbClr val="BCF571"/>
    <a:srgbClr val="FF9900"/>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4" autoAdjust="0"/>
    <p:restoredTop sz="94737" autoAdjust="0"/>
  </p:normalViewPr>
  <p:slideViewPr>
    <p:cSldViewPr>
      <p:cViewPr>
        <p:scale>
          <a:sx n="58" d="100"/>
          <a:sy n="58" d="100"/>
        </p:scale>
        <p:origin x="-900"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ustomXml" Target="../customXml/item2.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65"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2" y="1"/>
            <a:ext cx="2945659" cy="496411"/>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sz="1200"/>
            </a:lvl1pPr>
          </a:lstStyle>
          <a:p>
            <a:endParaRPr lang="en-GB"/>
          </a:p>
        </p:txBody>
      </p:sp>
      <p:sp>
        <p:nvSpPr>
          <p:cNvPr id="20483" name="Rectangle 3"/>
          <p:cNvSpPr>
            <a:spLocks noGrp="1" noChangeArrowheads="1"/>
          </p:cNvSpPr>
          <p:nvPr>
            <p:ph type="dt" sz="quarter" idx="1"/>
          </p:nvPr>
        </p:nvSpPr>
        <p:spPr bwMode="auto">
          <a:xfrm>
            <a:off x="3852018" y="1"/>
            <a:ext cx="2945659" cy="496411"/>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sz="1200"/>
            </a:lvl1pPr>
          </a:lstStyle>
          <a:p>
            <a:endParaRPr lang="en-GB"/>
          </a:p>
        </p:txBody>
      </p:sp>
      <p:sp>
        <p:nvSpPr>
          <p:cNvPr id="20484" name="Rectangle 4"/>
          <p:cNvSpPr>
            <a:spLocks noGrp="1" noChangeArrowheads="1"/>
          </p:cNvSpPr>
          <p:nvPr>
            <p:ph type="ftr" sz="quarter" idx="2"/>
          </p:nvPr>
        </p:nvSpPr>
        <p:spPr bwMode="auto">
          <a:xfrm>
            <a:off x="2" y="9431814"/>
            <a:ext cx="2945659" cy="496411"/>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sz="1200"/>
            </a:lvl1pPr>
          </a:lstStyle>
          <a:p>
            <a:endParaRPr lang="en-GB"/>
          </a:p>
        </p:txBody>
      </p:sp>
      <p:sp>
        <p:nvSpPr>
          <p:cNvPr id="20485" name="Rectangle 5"/>
          <p:cNvSpPr>
            <a:spLocks noGrp="1" noChangeArrowheads="1"/>
          </p:cNvSpPr>
          <p:nvPr>
            <p:ph type="sldNum" sz="quarter" idx="3"/>
          </p:nvPr>
        </p:nvSpPr>
        <p:spPr bwMode="auto">
          <a:xfrm>
            <a:off x="3852018" y="9431814"/>
            <a:ext cx="2945659" cy="496411"/>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5326940A-0949-465D-8C18-19CEDC782C9B}" type="slidenum">
              <a:rPr lang="en-GB"/>
              <a:pPr/>
              <a:t>‹#›</a:t>
            </a:fld>
            <a:endParaRPr lang="en-GB"/>
          </a:p>
        </p:txBody>
      </p:sp>
    </p:spTree>
    <p:extLst>
      <p:ext uri="{BB962C8B-B14F-4D97-AF65-F5344CB8AC3E}">
        <p14:creationId xmlns:p14="http://schemas.microsoft.com/office/powerpoint/2010/main" val="39638043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2" y="1"/>
            <a:ext cx="2945659" cy="496411"/>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sz="1200"/>
            </a:lvl1pPr>
          </a:lstStyle>
          <a:p>
            <a:endParaRPr lang="en-GB"/>
          </a:p>
        </p:txBody>
      </p:sp>
      <p:sp>
        <p:nvSpPr>
          <p:cNvPr id="2051" name="Rectangle 3"/>
          <p:cNvSpPr>
            <a:spLocks noGrp="1" noRot="1" noChangeAspect="1" noChangeArrowheads="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2052" name="Rectangle 4"/>
          <p:cNvSpPr>
            <a:spLocks noGrp="1" noChangeArrowheads="1"/>
          </p:cNvSpPr>
          <p:nvPr>
            <p:ph type="body" sz="quarter" idx="3"/>
          </p:nvPr>
        </p:nvSpPr>
        <p:spPr bwMode="auto">
          <a:xfrm>
            <a:off x="906357" y="4715907"/>
            <a:ext cx="4984962" cy="4467701"/>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053" name="Rectangle 5"/>
          <p:cNvSpPr>
            <a:spLocks noGrp="1" noChangeArrowheads="1"/>
          </p:cNvSpPr>
          <p:nvPr>
            <p:ph type="dt" idx="1"/>
          </p:nvPr>
        </p:nvSpPr>
        <p:spPr bwMode="auto">
          <a:xfrm>
            <a:off x="3852018" y="1"/>
            <a:ext cx="2945659" cy="496411"/>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sz="1200"/>
            </a:lvl1pPr>
          </a:lstStyle>
          <a:p>
            <a:endParaRPr lang="en-GB"/>
          </a:p>
        </p:txBody>
      </p:sp>
      <p:sp>
        <p:nvSpPr>
          <p:cNvPr id="2054" name="Rectangle 6"/>
          <p:cNvSpPr>
            <a:spLocks noGrp="1" noChangeArrowheads="1"/>
          </p:cNvSpPr>
          <p:nvPr>
            <p:ph type="ftr" sz="quarter" idx="4"/>
          </p:nvPr>
        </p:nvSpPr>
        <p:spPr bwMode="auto">
          <a:xfrm>
            <a:off x="2" y="9431814"/>
            <a:ext cx="2945659" cy="496411"/>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sz="1200"/>
            </a:lvl1pPr>
          </a:lstStyle>
          <a:p>
            <a:endParaRPr lang="en-GB"/>
          </a:p>
        </p:txBody>
      </p:sp>
      <p:sp>
        <p:nvSpPr>
          <p:cNvPr id="2055" name="Rectangle 7"/>
          <p:cNvSpPr>
            <a:spLocks noGrp="1" noChangeArrowheads="1"/>
          </p:cNvSpPr>
          <p:nvPr>
            <p:ph type="sldNum" sz="quarter" idx="5"/>
          </p:nvPr>
        </p:nvSpPr>
        <p:spPr bwMode="auto">
          <a:xfrm>
            <a:off x="3852018" y="9431814"/>
            <a:ext cx="2945659" cy="496411"/>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6AD67533-01B1-4716-A1F4-C45338558434}" type="slidenum">
              <a:rPr lang="en-GB"/>
              <a:pPr/>
              <a:t>‹#›</a:t>
            </a:fld>
            <a:endParaRPr lang="en-GB"/>
          </a:p>
        </p:txBody>
      </p:sp>
    </p:spTree>
    <p:extLst>
      <p:ext uri="{BB962C8B-B14F-4D97-AF65-F5344CB8AC3E}">
        <p14:creationId xmlns:p14="http://schemas.microsoft.com/office/powerpoint/2010/main" val="21786228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1">
                <a:gamma/>
                <a:shade val="46275"/>
                <a:invGamma/>
              </a:schemeClr>
            </a:gs>
            <a:gs pos="50000">
              <a:schemeClr val="bg1"/>
            </a:gs>
            <a:gs pos="100000">
              <a:schemeClr val="bg1">
                <a:gamma/>
                <a:shade val="46275"/>
                <a:invGamma/>
              </a:schemeClr>
            </a:gs>
          </a:gsLst>
          <a:lin ang="5400000" scaled="1"/>
        </a:gra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381000" y="0"/>
            <a:ext cx="1447800" cy="6856413"/>
          </a:xfrm>
          <a:prstGeom prst="rect">
            <a:avLst/>
          </a:prstGeom>
          <a:gradFill rotWithShape="0">
            <a:gsLst>
              <a:gs pos="0">
                <a:schemeClr val="bg1">
                  <a:gamma/>
                  <a:shade val="61961"/>
                  <a:invGamma/>
                </a:schemeClr>
              </a:gs>
              <a:gs pos="50000">
                <a:schemeClr val="bg1">
                  <a:alpha val="50000"/>
                </a:schemeClr>
              </a:gs>
              <a:gs pos="100000">
                <a:schemeClr val="bg1">
                  <a:gamma/>
                  <a:shade val="61961"/>
                  <a:invGamma/>
                </a:schemeClr>
              </a:gs>
            </a:gsLst>
            <a:lin ang="5400000" scaled="1"/>
          </a:gradFill>
          <a:ln w="9525">
            <a:noFill/>
            <a:miter lim="800000"/>
            <a:headEnd/>
            <a:tailEnd/>
          </a:ln>
          <a:effectLst/>
        </p:spPr>
        <p:txBody>
          <a:bodyPr/>
          <a:lstStyle/>
          <a:p>
            <a:endParaRPr kumimoji="1" lang="en-US"/>
          </a:p>
        </p:txBody>
      </p:sp>
      <p:sp>
        <p:nvSpPr>
          <p:cNvPr id="3075" name="Rectangle 3"/>
          <p:cNvSpPr>
            <a:spLocks noChangeArrowheads="1"/>
          </p:cNvSpPr>
          <p:nvPr/>
        </p:nvSpPr>
        <p:spPr bwMode="auto">
          <a:xfrm>
            <a:off x="685800" y="2438400"/>
            <a:ext cx="8456613"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a:effectLst/>
        </p:spPr>
        <p:txBody>
          <a:bodyPr/>
          <a:lstStyle/>
          <a:p>
            <a:endParaRPr kumimoji="1" lang="en-US"/>
          </a:p>
        </p:txBody>
      </p:sp>
      <p:sp>
        <p:nvSpPr>
          <p:cNvPr id="3076" name="Rectangle 4"/>
          <p:cNvSpPr>
            <a:spLocks noGrp="1" noChangeArrowheads="1"/>
          </p:cNvSpPr>
          <p:nvPr>
            <p:ph type="ctrTitle" sz="quarter"/>
          </p:nvPr>
        </p:nvSpPr>
        <p:spPr>
          <a:xfrm>
            <a:off x="685800" y="2286000"/>
            <a:ext cx="7772400" cy="1143000"/>
          </a:xfrm>
        </p:spPr>
        <p:txBody>
          <a:bodyPr/>
          <a:lstStyle>
            <a:lvl1pPr>
              <a:defRPr/>
            </a:lvl1pPr>
          </a:lstStyle>
          <a:p>
            <a:r>
              <a:rPr lang="en-US" smtClean="0"/>
              <a:t>Click to edit Master title style</a:t>
            </a:r>
            <a:endParaRPr lang="en-GB"/>
          </a:p>
        </p:txBody>
      </p:sp>
      <p:sp>
        <p:nvSpPr>
          <p:cNvPr id="3077" name="Rectangle 5"/>
          <p:cNvSpPr>
            <a:spLocks noGrp="1" noChangeArrowheads="1"/>
          </p:cNvSpPr>
          <p:nvPr>
            <p:ph type="subTitle" sz="quarter" idx="1"/>
          </p:nvPr>
        </p:nvSpPr>
        <p:spPr>
          <a:xfrm>
            <a:off x="2057400" y="4114800"/>
            <a:ext cx="6400800" cy="1752600"/>
          </a:xfrm>
        </p:spPr>
        <p:txBody>
          <a:bodyPr/>
          <a:lstStyle>
            <a:lvl1pPr marL="0" indent="0" algn="ctr">
              <a:buFont typeface="Wingdings" pitchFamily="2" charset="2"/>
              <a:buNone/>
              <a:defRPr b="0">
                <a:latin typeface="Times New Roman" pitchFamily="18" charset="0"/>
              </a:defRPr>
            </a:lvl1pPr>
          </a:lstStyle>
          <a:p>
            <a:r>
              <a:rPr lang="en-US" smtClean="0"/>
              <a:t>Click to edit Master subtitle style</a:t>
            </a:r>
            <a:endParaRPr lang="en-GB"/>
          </a:p>
        </p:txBody>
      </p:sp>
      <p:sp>
        <p:nvSpPr>
          <p:cNvPr id="3078" name="Rectangle 6"/>
          <p:cNvSpPr>
            <a:spLocks noGrp="1" noChangeArrowheads="1"/>
          </p:cNvSpPr>
          <p:nvPr>
            <p:ph type="dt" sz="quarter" idx="2"/>
          </p:nvPr>
        </p:nvSpPr>
        <p:spPr/>
        <p:txBody>
          <a:bodyPr/>
          <a:lstStyle>
            <a:lvl1pPr>
              <a:defRPr/>
            </a:lvl1pPr>
          </a:lstStyle>
          <a:p>
            <a:endParaRPr lang="en-GB"/>
          </a:p>
        </p:txBody>
      </p:sp>
      <p:sp>
        <p:nvSpPr>
          <p:cNvPr id="3079" name="Rectangle 7"/>
          <p:cNvSpPr>
            <a:spLocks noGrp="1" noChangeArrowheads="1"/>
          </p:cNvSpPr>
          <p:nvPr>
            <p:ph type="ftr" sz="quarter" idx="3"/>
          </p:nvPr>
        </p:nvSpPr>
        <p:spPr/>
        <p:txBody>
          <a:bodyPr/>
          <a:lstStyle>
            <a:lvl1pPr>
              <a:defRPr/>
            </a:lvl1pPr>
          </a:lstStyle>
          <a:p>
            <a:endParaRPr lang="en-GB"/>
          </a:p>
        </p:txBody>
      </p:sp>
      <p:sp>
        <p:nvSpPr>
          <p:cNvPr id="3080" name="Rectangle 8"/>
          <p:cNvSpPr>
            <a:spLocks noGrp="1" noChangeArrowheads="1"/>
          </p:cNvSpPr>
          <p:nvPr>
            <p:ph type="sldNum" sz="quarter" idx="4"/>
          </p:nvPr>
        </p:nvSpPr>
        <p:spPr/>
        <p:txBody>
          <a:bodyPr/>
          <a:lstStyle>
            <a:lvl1pPr>
              <a:defRPr/>
            </a:lvl1pPr>
          </a:lstStyle>
          <a:p>
            <a:fld id="{6BA86D4E-C4D7-44BB-8AAF-3BF1D16E7843}" type="slidenum">
              <a:rPr lang="en-GB"/>
              <a:pPr/>
              <a:t>‹#›</a:t>
            </a:fld>
            <a:endParaRPr lang="en-GB"/>
          </a:p>
        </p:txBody>
      </p:sp>
      <p:sp>
        <p:nvSpPr>
          <p:cNvPr id="3081" name="Rectangle 9"/>
          <p:cNvSpPr>
            <a:spLocks noChangeArrowheads="1"/>
          </p:cNvSpPr>
          <p:nvPr/>
        </p:nvSpPr>
        <p:spPr bwMode="auto">
          <a:xfrm>
            <a:off x="0" y="3505200"/>
            <a:ext cx="4724400" cy="152400"/>
          </a:xfrm>
          <a:prstGeom prst="rect">
            <a:avLst/>
          </a:prstGeom>
          <a:solidFill>
            <a:schemeClr val="accent1">
              <a:alpha val="50000"/>
            </a:schemeClr>
          </a:solidFill>
          <a:ln w="9525">
            <a:noFill/>
            <a:miter lim="800000"/>
            <a:headEnd/>
            <a:tailEnd/>
          </a:ln>
          <a:effectLst/>
        </p:spPr>
        <p:txBody>
          <a:bodyPr/>
          <a:lstStyle/>
          <a:p>
            <a:endParaRPr kumimoji="1"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EF7A7783-BDB8-45A4-97B5-4BA4C58C2A27}" type="slidenum">
              <a:rPr lang="en-GB"/>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5BBC57D4-F9A3-4A3D-AFFE-BD36E7088A8A}"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D4103D64-DA86-408D-949A-A23AC0B57510}" type="slidenum">
              <a:rPr lang="en-GB"/>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8EB3B2CB-D0E0-4272-9C32-2A890B4B9F98}"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6F60A607-A74D-4CB6-984A-F1AC3713E852}"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B1A5CD9B-1D8F-4D67-93E7-AB049064A90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F8A5471E-6558-4BC2-936D-3606BA529313}"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D2526006-7E41-4F50-80C3-BF97AEA9CAFF}"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1A6E3BC2-2BCF-4B02-90DE-1C94F08FC950}"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7D8D79E8-1353-4C39-A272-1B35F2A4C7AA}"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5400000" scaled="1"/>
        </a:gra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381000" y="0"/>
            <a:ext cx="1447800" cy="6856413"/>
          </a:xfrm>
          <a:prstGeom prst="rect">
            <a:avLst/>
          </a:prstGeom>
          <a:gradFill rotWithShape="0">
            <a:gsLst>
              <a:gs pos="0">
                <a:schemeClr val="bg1">
                  <a:alpha val="50000"/>
                </a:schemeClr>
              </a:gs>
              <a:gs pos="100000">
                <a:schemeClr val="bg1">
                  <a:gamma/>
                  <a:shade val="61961"/>
                  <a:invGamma/>
                </a:schemeClr>
              </a:gs>
            </a:gsLst>
            <a:lin ang="5400000" scaled="1"/>
          </a:gradFill>
          <a:ln w="9525">
            <a:noFill/>
            <a:miter lim="800000"/>
            <a:headEnd/>
            <a:tailEnd/>
          </a:ln>
          <a:effectLst/>
        </p:spPr>
        <p:txBody>
          <a:bodyPr/>
          <a:lstStyle/>
          <a:p>
            <a:endParaRPr kumimoji="1" lang="en-US"/>
          </a:p>
        </p:txBody>
      </p:sp>
      <p:sp>
        <p:nvSpPr>
          <p:cNvPr id="1027" name="Rectangle 3"/>
          <p:cNvSpPr>
            <a:spLocks noChangeArrowheads="1"/>
          </p:cNvSpPr>
          <p:nvPr/>
        </p:nvSpPr>
        <p:spPr bwMode="auto">
          <a:xfrm>
            <a:off x="152400" y="1752600"/>
            <a:ext cx="4724400" cy="152400"/>
          </a:xfrm>
          <a:prstGeom prst="rect">
            <a:avLst/>
          </a:prstGeom>
          <a:solidFill>
            <a:schemeClr val="accent1">
              <a:alpha val="50000"/>
            </a:schemeClr>
          </a:solidFill>
          <a:ln w="9525">
            <a:noFill/>
            <a:miter lim="800000"/>
            <a:headEnd/>
            <a:tailEnd/>
          </a:ln>
          <a:effectLst/>
        </p:spPr>
        <p:txBody>
          <a:bodyPr/>
          <a:lstStyle/>
          <a:p>
            <a:endParaRPr kumimoji="1" lang="en-US"/>
          </a:p>
        </p:txBody>
      </p:sp>
      <p:sp>
        <p:nvSpPr>
          <p:cNvPr id="1028" name="Rectangle 4"/>
          <p:cNvSpPr>
            <a:spLocks noChangeArrowheads="1"/>
          </p:cNvSpPr>
          <p:nvPr/>
        </p:nvSpPr>
        <p:spPr bwMode="auto">
          <a:xfrm>
            <a:off x="685800" y="6629400"/>
            <a:ext cx="3505200" cy="227013"/>
          </a:xfrm>
          <a:prstGeom prst="rect">
            <a:avLst/>
          </a:prstGeom>
          <a:gradFill rotWithShape="0">
            <a:gsLst>
              <a:gs pos="0">
                <a:schemeClr val="hlink">
                  <a:gamma/>
                  <a:shade val="46275"/>
                  <a:invGamma/>
                </a:schemeClr>
              </a:gs>
              <a:gs pos="50000">
                <a:schemeClr val="hlink"/>
              </a:gs>
              <a:gs pos="100000">
                <a:schemeClr val="hlink">
                  <a:gamma/>
                  <a:shade val="46275"/>
                  <a:invGamma/>
                </a:schemeClr>
              </a:gs>
            </a:gsLst>
            <a:lin ang="0" scaled="1"/>
          </a:gradFill>
          <a:ln w="9525">
            <a:noFill/>
            <a:miter lim="800000"/>
            <a:headEnd/>
            <a:tailEnd/>
          </a:ln>
          <a:effectLst/>
        </p:spPr>
        <p:txBody>
          <a:bodyPr/>
          <a:lstStyle/>
          <a:p>
            <a:endParaRPr kumimoji="1" lang="en-US"/>
          </a:p>
        </p:txBody>
      </p:sp>
      <p:sp>
        <p:nvSpPr>
          <p:cNvPr id="1029" name="Rectangle 5"/>
          <p:cNvSpPr>
            <a:spLocks noChangeArrowheads="1"/>
          </p:cNvSpPr>
          <p:nvPr/>
        </p:nvSpPr>
        <p:spPr bwMode="auto">
          <a:xfrm>
            <a:off x="762000" y="762000"/>
            <a:ext cx="8380413"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a:effectLst/>
        </p:spPr>
        <p:txBody>
          <a:bodyPr/>
          <a:lstStyle/>
          <a:p>
            <a:endParaRPr kumimoji="1" lang="en-US"/>
          </a:p>
        </p:txBody>
      </p:sp>
      <p:sp>
        <p:nvSpPr>
          <p:cNvPr id="1030" name="Rectangle 6"/>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endParaRPr lang="en-GB" smtClean="0"/>
          </a:p>
        </p:txBody>
      </p:sp>
      <p:sp>
        <p:nvSpPr>
          <p:cNvPr id="1031" name="Rectangle 7"/>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032" name="Rectangle 8"/>
          <p:cNvSpPr>
            <a:spLocks noGrp="1" noChangeArrowheads="1"/>
          </p:cNvSpPr>
          <p:nvPr>
            <p:ph type="dt" sz="half" idx="2"/>
          </p:nvPr>
        </p:nvSpPr>
        <p:spPr bwMode="auto">
          <a:xfrm>
            <a:off x="685800" y="61722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vl1pPr>
          </a:lstStyle>
          <a:p>
            <a:endParaRPr lang="en-GB"/>
          </a:p>
        </p:txBody>
      </p:sp>
      <p:sp>
        <p:nvSpPr>
          <p:cNvPr id="1033" name="Rectangle 9"/>
          <p:cNvSpPr>
            <a:spLocks noGrp="1" noChangeArrowheads="1"/>
          </p:cNvSpPr>
          <p:nvPr>
            <p:ph type="ftr" sz="quarter" idx="3"/>
          </p:nvPr>
        </p:nvSpPr>
        <p:spPr bwMode="auto">
          <a:xfrm>
            <a:off x="3124200" y="61722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vl1pPr>
          </a:lstStyle>
          <a:p>
            <a:endParaRPr lang="en-GB"/>
          </a:p>
        </p:txBody>
      </p:sp>
      <p:sp>
        <p:nvSpPr>
          <p:cNvPr id="1034" name="Rectangle 10"/>
          <p:cNvSpPr>
            <a:spLocks noGrp="1" noChangeArrowheads="1"/>
          </p:cNvSpPr>
          <p:nvPr>
            <p:ph type="sldNum" sz="quarter" idx="4"/>
          </p:nvPr>
        </p:nvSpPr>
        <p:spPr bwMode="auto">
          <a:xfrm>
            <a:off x="6553200" y="61722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vl1pPr>
          </a:lstStyle>
          <a:p>
            <a:fld id="{A2AE8400-39CF-41EB-B02F-39D8A97BBD25}" type="slidenum">
              <a:rPr lang="en-GB"/>
              <a:pPr/>
              <a:t>‹#›</a:t>
            </a:fld>
            <a:endParaRPr lang="en-GB"/>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1" fontAlgn="base" hangingPunct="1">
        <a:spcBef>
          <a:spcPct val="20000"/>
        </a:spcBef>
        <a:spcAft>
          <a:spcPct val="0"/>
        </a:spcAft>
        <a:buClr>
          <a:schemeClr val="accent2"/>
        </a:buClr>
        <a:buSzPct val="80000"/>
        <a:buFont typeface="Wingdings" pitchFamily="2" charset="2"/>
        <a:buChar char="l"/>
        <a:defRPr sz="32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b="1">
          <a:solidFill>
            <a:schemeClr val="tx1"/>
          </a:solidFill>
          <a:latin typeface="+mn-lt"/>
        </a:defRPr>
      </a:lvl2pPr>
      <a:lvl3pPr marL="1143000" indent="-228600" algn="l" rtl="0" eaLnBrk="1" fontAlgn="base" hangingPunct="1">
        <a:spcBef>
          <a:spcPct val="20000"/>
        </a:spcBef>
        <a:spcAft>
          <a:spcPct val="0"/>
        </a:spcAft>
        <a:buClr>
          <a:schemeClr val="accent2"/>
        </a:buClr>
        <a:buChar char="•"/>
        <a:defRPr sz="2400" b="1">
          <a:solidFill>
            <a:schemeClr val="tx1"/>
          </a:solidFill>
          <a:latin typeface="+mn-lt"/>
        </a:defRPr>
      </a:lvl3pPr>
      <a:lvl4pPr marL="1600200" indent="-228600" algn="l" rtl="0" eaLnBrk="1" fontAlgn="base" hangingPunct="1">
        <a:spcBef>
          <a:spcPct val="20000"/>
        </a:spcBef>
        <a:spcAft>
          <a:spcPct val="0"/>
        </a:spcAft>
        <a:buChar char="–"/>
        <a:defRPr sz="2000" b="1">
          <a:solidFill>
            <a:schemeClr val="tx1"/>
          </a:solidFill>
          <a:latin typeface="+mn-lt"/>
        </a:defRPr>
      </a:lvl4pPr>
      <a:lvl5pPr marL="2057400" indent="-228600" algn="l" rtl="0" eaLnBrk="1" fontAlgn="base" hangingPunct="1">
        <a:spcBef>
          <a:spcPct val="20000"/>
        </a:spcBef>
        <a:spcAft>
          <a:spcPct val="0"/>
        </a:spcAft>
        <a:buClr>
          <a:schemeClr val="accent2"/>
        </a:buClr>
        <a:buChar char="•"/>
        <a:defRPr sz="2000" b="1">
          <a:solidFill>
            <a:schemeClr val="tx1"/>
          </a:solidFill>
          <a:latin typeface="+mn-lt"/>
        </a:defRPr>
      </a:lvl5pPr>
      <a:lvl6pPr marL="2514600" indent="-228600" algn="l" rtl="0" eaLnBrk="1" fontAlgn="base" hangingPunct="1">
        <a:spcBef>
          <a:spcPct val="20000"/>
        </a:spcBef>
        <a:spcAft>
          <a:spcPct val="0"/>
        </a:spcAft>
        <a:buClr>
          <a:schemeClr val="accent2"/>
        </a:buClr>
        <a:buChar char="•"/>
        <a:defRPr sz="2000" b="1">
          <a:solidFill>
            <a:schemeClr val="tx1"/>
          </a:solidFill>
          <a:latin typeface="+mn-lt"/>
        </a:defRPr>
      </a:lvl6pPr>
      <a:lvl7pPr marL="2971800" indent="-228600" algn="l" rtl="0" eaLnBrk="1" fontAlgn="base" hangingPunct="1">
        <a:spcBef>
          <a:spcPct val="20000"/>
        </a:spcBef>
        <a:spcAft>
          <a:spcPct val="0"/>
        </a:spcAft>
        <a:buClr>
          <a:schemeClr val="accent2"/>
        </a:buClr>
        <a:buChar char="•"/>
        <a:defRPr sz="2000" b="1">
          <a:solidFill>
            <a:schemeClr val="tx1"/>
          </a:solidFill>
          <a:latin typeface="+mn-lt"/>
        </a:defRPr>
      </a:lvl7pPr>
      <a:lvl8pPr marL="3429000" indent="-228600" algn="l" rtl="0" eaLnBrk="1" fontAlgn="base" hangingPunct="1">
        <a:spcBef>
          <a:spcPct val="20000"/>
        </a:spcBef>
        <a:spcAft>
          <a:spcPct val="0"/>
        </a:spcAft>
        <a:buClr>
          <a:schemeClr val="accent2"/>
        </a:buClr>
        <a:buChar char="•"/>
        <a:defRPr sz="2000" b="1">
          <a:solidFill>
            <a:schemeClr val="tx1"/>
          </a:solidFill>
          <a:latin typeface="+mn-lt"/>
        </a:defRPr>
      </a:lvl8pPr>
      <a:lvl9pPr marL="3886200" indent="-228600" algn="l" rtl="0" eaLnBrk="1" fontAlgn="base" hangingPunct="1">
        <a:spcBef>
          <a:spcPct val="20000"/>
        </a:spcBef>
        <a:spcAft>
          <a:spcPct val="0"/>
        </a:spcAft>
        <a:buClr>
          <a:schemeClr val="accent2"/>
        </a:buClr>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3" descr="C:\Users\user\Documents\36 ANNUAL CONFERENCE\POWERPOINT PRESENTATIONS\untitled4.png"/>
          <p:cNvPicPr>
            <a:picLocks noChangeAspect="1" noChangeArrowheads="1"/>
          </p:cNvPicPr>
          <p:nvPr/>
        </p:nvPicPr>
        <p:blipFill>
          <a:blip r:embed="rId2" cstate="print"/>
          <a:srcRect/>
          <a:stretch>
            <a:fillRect/>
          </a:stretch>
        </p:blipFill>
        <p:spPr bwMode="auto">
          <a:xfrm>
            <a:off x="0" y="2420889"/>
            <a:ext cx="9144000" cy="4437112"/>
          </a:xfrm>
          <a:prstGeom prst="rect">
            <a:avLst/>
          </a:prstGeom>
          <a:noFill/>
        </p:spPr>
      </p:pic>
      <p:sp>
        <p:nvSpPr>
          <p:cNvPr id="4100" name="Rectangle 4"/>
          <p:cNvSpPr>
            <a:spLocks noGrp="1" noChangeArrowheads="1"/>
          </p:cNvSpPr>
          <p:nvPr>
            <p:ph type="ctrTitle"/>
          </p:nvPr>
        </p:nvSpPr>
        <p:spPr>
          <a:xfrm>
            <a:off x="-180528" y="692696"/>
            <a:ext cx="9972600" cy="1224136"/>
          </a:xfrm>
        </p:spPr>
        <p:txBody>
          <a:bodyPr/>
          <a:lstStyle/>
          <a:p>
            <a:r>
              <a:rPr lang="en-GB" dirty="0" smtClean="0">
                <a:solidFill>
                  <a:srgbClr val="FFC000"/>
                </a:solidFill>
              </a:rPr>
              <a:t/>
            </a:r>
            <a:br>
              <a:rPr lang="en-GB" dirty="0" smtClean="0">
                <a:solidFill>
                  <a:srgbClr val="FFC000"/>
                </a:solidFill>
              </a:rPr>
            </a:br>
            <a:r>
              <a:rPr lang="en-GB" dirty="0" smtClean="0"/>
              <a:t/>
            </a:r>
            <a:br>
              <a:rPr lang="en-GB" dirty="0" smtClean="0"/>
            </a:br>
            <a:r>
              <a:rPr lang="en-GB" dirty="0" smtClean="0"/>
              <a:t/>
            </a:r>
            <a:br>
              <a:rPr lang="en-GB" dirty="0" smtClean="0"/>
            </a:br>
            <a:r>
              <a:rPr lang="en-GB" dirty="0" smtClean="0"/>
              <a:t>  </a:t>
            </a:r>
            <a:r>
              <a:rPr lang="en-GB" sz="3400" b="1" dirty="0" smtClean="0">
                <a:solidFill>
                  <a:srgbClr val="FFFF00"/>
                </a:solidFill>
              </a:rPr>
              <a:t>Les instruments internationaux de coopération </a:t>
            </a:r>
            <a:r>
              <a:rPr lang="en-GB" dirty="0"/>
              <a:t/>
            </a:r>
            <a:br>
              <a:rPr lang="en-GB" dirty="0"/>
            </a:br>
            <a:endParaRPr lang="en-GB" dirty="0"/>
          </a:p>
        </p:txBody>
      </p:sp>
      <p:sp>
        <p:nvSpPr>
          <p:cNvPr id="6" name="TextBox 5"/>
          <p:cNvSpPr txBox="1"/>
          <p:nvPr/>
        </p:nvSpPr>
        <p:spPr>
          <a:xfrm>
            <a:off x="1785886" y="2714620"/>
            <a:ext cx="7358114" cy="461665"/>
          </a:xfrm>
          <a:prstGeom prst="rect">
            <a:avLst/>
          </a:prstGeom>
          <a:noFill/>
        </p:spPr>
        <p:txBody>
          <a:bodyPr wrap="square" rtlCol="0">
            <a:spAutoFit/>
          </a:bodyPr>
          <a:lstStyle/>
          <a:p>
            <a:r>
              <a:rPr lang="en-GB" dirty="0" smtClean="0">
                <a:solidFill>
                  <a:srgbClr val="FF9900"/>
                </a:solidFill>
              </a:rPr>
              <a:t>	</a:t>
            </a:r>
            <a:endParaRPr lang="en-GB" sz="2800" dirty="0">
              <a:solidFill>
                <a:srgbClr val="FF9900"/>
              </a:solidFill>
            </a:endParaRPr>
          </a:p>
        </p:txBody>
      </p:sp>
      <p:sp>
        <p:nvSpPr>
          <p:cNvPr id="8" name="TextBox 7"/>
          <p:cNvSpPr txBox="1"/>
          <p:nvPr/>
        </p:nvSpPr>
        <p:spPr>
          <a:xfrm>
            <a:off x="2843808" y="3140968"/>
            <a:ext cx="6300192" cy="3797963"/>
          </a:xfrm>
          <a:prstGeom prst="rect">
            <a:avLst/>
          </a:prstGeom>
          <a:noFill/>
        </p:spPr>
        <p:txBody>
          <a:bodyPr wrap="square" rtlCol="0">
            <a:spAutoFit/>
          </a:bodyPr>
          <a:lstStyle/>
          <a:p>
            <a:pPr marL="26988" indent="0" eaLnBrk="1" hangingPunct="1">
              <a:lnSpc>
                <a:spcPct val="70000"/>
              </a:lnSpc>
              <a:buFont typeface="Wingdings 2" pitchFamily="18" charset="2"/>
              <a:buNone/>
            </a:pPr>
            <a:r>
              <a:rPr lang="fr-FR" altLang="en-US" sz="2800" b="1" i="1" dirty="0" smtClean="0">
                <a:solidFill>
                  <a:schemeClr val="bg2"/>
                </a:solidFill>
                <a:cs typeface="Times New Roman" pitchFamily="18" charset="0"/>
              </a:rPr>
              <a:t>Présenté par Mme Drudeisha Madhub </a:t>
            </a:r>
          </a:p>
          <a:p>
            <a:pPr marL="26988" indent="0" eaLnBrk="1" hangingPunct="1">
              <a:lnSpc>
                <a:spcPct val="70000"/>
              </a:lnSpc>
              <a:buFont typeface="Wingdings 2" pitchFamily="18" charset="2"/>
              <a:buNone/>
            </a:pPr>
            <a:r>
              <a:rPr lang="fr-FR" altLang="en-US" sz="2800" b="1" i="1" dirty="0" smtClean="0">
                <a:solidFill>
                  <a:schemeClr val="bg2"/>
                </a:solidFill>
                <a:cs typeface="Times New Roman" pitchFamily="18" charset="0"/>
              </a:rPr>
              <a:t>                      (Commissaire)</a:t>
            </a:r>
          </a:p>
          <a:p>
            <a:pPr marL="26988" indent="0" eaLnBrk="1" hangingPunct="1">
              <a:lnSpc>
                <a:spcPct val="70000"/>
              </a:lnSpc>
              <a:buFont typeface="Wingdings 2" pitchFamily="18" charset="2"/>
              <a:buNone/>
            </a:pPr>
            <a:endParaRPr lang="fr-FR" altLang="en-US" sz="2800" b="1" i="1" dirty="0" smtClean="0">
              <a:solidFill>
                <a:schemeClr val="bg2"/>
              </a:solidFill>
              <a:cs typeface="Times New Roman" pitchFamily="18" charset="0"/>
            </a:endParaRPr>
          </a:p>
          <a:p>
            <a:pPr marL="26988" indent="0" eaLnBrk="1" hangingPunct="1">
              <a:lnSpc>
                <a:spcPct val="70000"/>
              </a:lnSpc>
              <a:buFont typeface="Wingdings 2" pitchFamily="18" charset="2"/>
              <a:buNone/>
            </a:pPr>
            <a:r>
              <a:rPr lang="fr-FR" altLang="en-US" b="1" dirty="0" smtClean="0">
                <a:solidFill>
                  <a:schemeClr val="bg2"/>
                </a:solidFill>
              </a:rPr>
              <a:t>Email		: pmo-dpo@govmu.org</a:t>
            </a:r>
            <a:endParaRPr lang="fr-FR" altLang="en-US" b="1" dirty="0" smtClean="0">
              <a:solidFill>
                <a:schemeClr val="bg2"/>
              </a:solidFill>
              <a:cs typeface="Times New Roman" pitchFamily="18" charset="0"/>
            </a:endParaRPr>
          </a:p>
          <a:p>
            <a:pPr marL="26988" indent="0" eaLnBrk="1" hangingPunct="1">
              <a:lnSpc>
                <a:spcPct val="70000"/>
              </a:lnSpc>
              <a:buFont typeface="Wingdings 2" pitchFamily="18" charset="2"/>
              <a:buNone/>
            </a:pPr>
            <a:endParaRPr lang="fr-FR" altLang="en-US" b="1" dirty="0" smtClean="0">
              <a:solidFill>
                <a:schemeClr val="bg2"/>
              </a:solidFill>
              <a:cs typeface="Times New Roman" pitchFamily="18" charset="0"/>
            </a:endParaRPr>
          </a:p>
          <a:p>
            <a:pPr marL="26988" indent="0" eaLnBrk="1" hangingPunct="1">
              <a:lnSpc>
                <a:spcPct val="70000"/>
              </a:lnSpc>
              <a:buFont typeface="Wingdings 2" pitchFamily="18" charset="2"/>
              <a:buNone/>
            </a:pPr>
            <a:r>
              <a:rPr lang="fr-FR" altLang="en-US" b="1" dirty="0" smtClean="0">
                <a:solidFill>
                  <a:schemeClr val="bg2"/>
                </a:solidFill>
                <a:cs typeface="Times New Roman" pitchFamily="18" charset="0"/>
              </a:rPr>
              <a:t>Tel		: +230 212 2218</a:t>
            </a:r>
          </a:p>
          <a:p>
            <a:pPr marL="26988" indent="0" eaLnBrk="1" hangingPunct="1">
              <a:lnSpc>
                <a:spcPct val="70000"/>
              </a:lnSpc>
              <a:buFont typeface="Wingdings 2" pitchFamily="18" charset="2"/>
              <a:buNone/>
            </a:pPr>
            <a:endParaRPr lang="fr-FR" altLang="en-US" b="1" dirty="0" smtClean="0">
              <a:solidFill>
                <a:schemeClr val="bg2"/>
              </a:solidFill>
              <a:cs typeface="Times New Roman" pitchFamily="18" charset="0"/>
            </a:endParaRPr>
          </a:p>
          <a:p>
            <a:pPr marL="26988" indent="0" eaLnBrk="1" hangingPunct="1">
              <a:lnSpc>
                <a:spcPct val="70000"/>
              </a:lnSpc>
              <a:buFont typeface="Wingdings 2" pitchFamily="18" charset="2"/>
              <a:buNone/>
            </a:pPr>
            <a:r>
              <a:rPr lang="fr-FR" altLang="en-US" b="1" dirty="0" smtClean="0">
                <a:solidFill>
                  <a:schemeClr val="bg2"/>
                </a:solidFill>
                <a:cs typeface="Times New Roman" pitchFamily="18" charset="0"/>
              </a:rPr>
              <a:t>Helpdesk	: +230 203 9076</a:t>
            </a:r>
          </a:p>
          <a:p>
            <a:pPr marL="26988" indent="0" eaLnBrk="1" hangingPunct="1">
              <a:lnSpc>
                <a:spcPct val="70000"/>
              </a:lnSpc>
              <a:buFont typeface="Wingdings 2" pitchFamily="18" charset="2"/>
              <a:buNone/>
            </a:pPr>
            <a:endParaRPr lang="fr-FR" altLang="en-US" b="1" dirty="0" smtClean="0">
              <a:solidFill>
                <a:schemeClr val="bg2"/>
              </a:solidFill>
              <a:cs typeface="Times New Roman" pitchFamily="18" charset="0"/>
            </a:endParaRPr>
          </a:p>
          <a:p>
            <a:pPr marL="26988" indent="0" eaLnBrk="1" hangingPunct="1">
              <a:lnSpc>
                <a:spcPct val="70000"/>
              </a:lnSpc>
              <a:buFont typeface="Wingdings 2" pitchFamily="18" charset="2"/>
              <a:buNone/>
            </a:pPr>
            <a:r>
              <a:rPr lang="fr-FR" altLang="en-US" b="1" dirty="0" smtClean="0">
                <a:solidFill>
                  <a:schemeClr val="bg2"/>
                </a:solidFill>
                <a:cs typeface="Times New Roman" pitchFamily="18" charset="0"/>
              </a:rPr>
              <a:t>Site Web	: </a:t>
            </a:r>
            <a:r>
              <a:rPr lang="fr-FR" altLang="en-US" sz="2200" b="1" dirty="0" smtClean="0">
                <a:solidFill>
                  <a:schemeClr val="bg2"/>
                </a:solidFill>
                <a:cs typeface="Times New Roman" pitchFamily="18" charset="0"/>
              </a:rPr>
              <a:t>http://dataprotection.govmu.org  </a:t>
            </a:r>
          </a:p>
          <a:p>
            <a:pPr marL="26988" indent="0" eaLnBrk="1" hangingPunct="1">
              <a:lnSpc>
                <a:spcPct val="70000"/>
              </a:lnSpc>
              <a:buFont typeface="Wingdings 2" pitchFamily="18" charset="2"/>
              <a:buNone/>
            </a:pPr>
            <a:endParaRPr lang="fr-FR" altLang="en-US" sz="2000" b="1" dirty="0" smtClean="0">
              <a:solidFill>
                <a:schemeClr val="bg2"/>
              </a:solidFill>
              <a:cs typeface="Times New Roman" pitchFamily="18" charset="0"/>
            </a:endParaRPr>
          </a:p>
          <a:p>
            <a:pPr marL="26988">
              <a:lnSpc>
                <a:spcPct val="70000"/>
              </a:lnSpc>
            </a:pPr>
            <a:r>
              <a:rPr lang="fr-FR" altLang="en-US" b="1" dirty="0" smtClean="0">
                <a:solidFill>
                  <a:schemeClr val="bg2"/>
                </a:solidFill>
                <a:cs typeface="Times New Roman" pitchFamily="18" charset="0"/>
              </a:rPr>
              <a:t>Adresse 	: </a:t>
            </a:r>
            <a:r>
              <a:rPr lang="fr-FR" b="1" dirty="0" smtClean="0">
                <a:solidFill>
                  <a:schemeClr val="bg2"/>
                </a:solidFill>
              </a:rPr>
              <a:t>5ème étage</a:t>
            </a:r>
            <a:r>
              <a:rPr lang="fr-FR" altLang="en-US" b="1" dirty="0" smtClean="0">
                <a:solidFill>
                  <a:schemeClr val="bg2"/>
                </a:solidFill>
                <a:cs typeface="Times New Roman" pitchFamily="18" charset="0"/>
              </a:rPr>
              <a:t>, Happy World 		              House, Port Louis, Maurice	</a:t>
            </a:r>
          </a:p>
        </p:txBody>
      </p:sp>
      <p:pic>
        <p:nvPicPr>
          <p:cNvPr id="1026" name="Picture 2" descr="C:\Users\user\Desktop\logo dpo gold.jpeg"/>
          <p:cNvPicPr>
            <a:picLocks noChangeAspect="1" noChangeArrowheads="1"/>
          </p:cNvPicPr>
          <p:nvPr/>
        </p:nvPicPr>
        <p:blipFill>
          <a:blip r:embed="rId3" cstate="print"/>
          <a:srcRect/>
          <a:stretch>
            <a:fillRect/>
          </a:stretch>
        </p:blipFill>
        <p:spPr bwMode="auto">
          <a:xfrm>
            <a:off x="0" y="5869139"/>
            <a:ext cx="2123728" cy="988861"/>
          </a:xfrm>
          <a:prstGeom prst="rect">
            <a:avLst/>
          </a:prstGeom>
          <a:noFill/>
        </p:spPr>
      </p:pic>
      <p:pic>
        <p:nvPicPr>
          <p:cNvPr id="7" name="Picture 2" descr="http://ts1.mm.bing.net/th?&amp;id=JN.4eLefZjt%2bTyBeEbqGc%2bdvA&amp;w=300&amp;h=300&amp;c=0&amp;pid=1.9&amp;rs=0&amp;p=0"/>
          <p:cNvPicPr>
            <a:picLocks noChangeAspect="1" noChangeArrowheads="1"/>
          </p:cNvPicPr>
          <p:nvPr/>
        </p:nvPicPr>
        <p:blipFill>
          <a:blip r:embed="rId4" cstate="print"/>
          <a:srcRect/>
          <a:stretch>
            <a:fillRect/>
          </a:stretch>
        </p:blipFill>
        <p:spPr bwMode="auto">
          <a:xfrm>
            <a:off x="0" y="0"/>
            <a:ext cx="9144000" cy="155679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55a7869-0bbc-448e-a52f-2e4992898f07" descr="453076CD-4748-45D5-8E73-16004EDFE4E4"/>
          <p:cNvPicPr>
            <a:picLocks noChangeAspect="1" noChangeArrowheads="1"/>
          </p:cNvPicPr>
          <p:nvPr/>
        </p:nvPicPr>
        <p:blipFill>
          <a:blip r:embed="rId2" cstate="print"/>
          <a:srcRect/>
          <a:stretch>
            <a:fillRect/>
          </a:stretch>
        </p:blipFill>
        <p:spPr bwMode="auto">
          <a:xfrm>
            <a:off x="0" y="0"/>
            <a:ext cx="9144000" cy="6861357"/>
          </a:xfrm>
          <a:prstGeom prst="rect">
            <a:avLst/>
          </a:prstGeom>
          <a:noFill/>
          <a:ln w="9525">
            <a:noFill/>
            <a:miter lim="800000"/>
            <a:headEnd/>
            <a:tailEnd/>
          </a:ln>
        </p:spPr>
      </p:pic>
      <p:sp>
        <p:nvSpPr>
          <p:cNvPr id="2" name="Title 1"/>
          <p:cNvSpPr>
            <a:spLocks noGrp="1"/>
          </p:cNvSpPr>
          <p:nvPr>
            <p:ph type="title"/>
          </p:nvPr>
        </p:nvSpPr>
        <p:spPr>
          <a:xfrm>
            <a:off x="251520" y="476672"/>
            <a:ext cx="9358378" cy="1143000"/>
          </a:xfrm>
        </p:spPr>
        <p:txBody>
          <a:bodyPr/>
          <a:lstStyle/>
          <a:p>
            <a:r>
              <a:rPr lang="fr-FR" sz="3600" b="1" dirty="0" err="1" smtClean="0">
                <a:solidFill>
                  <a:srgbClr val="FFFF00"/>
                </a:solidFill>
              </a:rPr>
              <a:t>Inter-opérabilité</a:t>
            </a:r>
            <a:endParaRPr lang="en-GB" sz="3600" dirty="0">
              <a:solidFill>
                <a:srgbClr val="FFFF00"/>
              </a:solidFill>
            </a:endParaRPr>
          </a:p>
        </p:txBody>
      </p:sp>
      <p:sp>
        <p:nvSpPr>
          <p:cNvPr id="3" name="Content Placeholder 2"/>
          <p:cNvSpPr>
            <a:spLocks noGrp="1"/>
          </p:cNvSpPr>
          <p:nvPr>
            <p:ph idx="1"/>
          </p:nvPr>
        </p:nvSpPr>
        <p:spPr>
          <a:xfrm>
            <a:off x="323528" y="1484784"/>
            <a:ext cx="8820472" cy="4536504"/>
          </a:xfrm>
        </p:spPr>
        <p:txBody>
          <a:bodyPr/>
          <a:lstStyle/>
          <a:p>
            <a:pPr>
              <a:buNone/>
            </a:pPr>
            <a:r>
              <a:rPr lang="fr-FR" sz="2800" dirty="0" smtClean="0">
                <a:solidFill>
                  <a:schemeClr val="bg2"/>
                </a:solidFill>
              </a:rPr>
              <a:t>   Toutes mes décisions sont disponibles sur le site en respectant bien évidemment les éléments confidentiels de l’enquête entreprise.  Le International Law Library publie aussi mes décisions. </a:t>
            </a:r>
            <a:endParaRPr lang="en-GB" sz="2800" dirty="0" smtClean="0">
              <a:solidFill>
                <a:schemeClr val="bg2"/>
              </a:solidFill>
            </a:endParaRPr>
          </a:p>
          <a:p>
            <a:pPr>
              <a:buNone/>
            </a:pPr>
            <a:endParaRPr lang="en-GB" sz="2800" dirty="0" smtClean="0">
              <a:solidFill>
                <a:schemeClr val="bg2"/>
              </a:solidFill>
            </a:endParaRPr>
          </a:p>
          <a:p>
            <a:pPr>
              <a:buNone/>
            </a:pPr>
            <a:endParaRPr lang="en-GB" sz="2800" dirty="0" smtClean="0">
              <a:solidFill>
                <a:schemeClr val="bg2"/>
              </a:solidFill>
            </a:endParaRPr>
          </a:p>
          <a:p>
            <a:pPr>
              <a:buFont typeface="Wingdings" pitchFamily="2" charset="2"/>
              <a:buChar char="Ø"/>
            </a:pPr>
            <a:endParaRPr lang="fr-FR" dirty="0" smtClean="0">
              <a:solidFill>
                <a:schemeClr val="bg2"/>
              </a:solidFill>
            </a:endParaRPr>
          </a:p>
          <a:p>
            <a:pPr>
              <a:buNone/>
            </a:pPr>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55a7869-0bbc-448e-a52f-2e4992898f07" descr="453076CD-4748-45D5-8E73-16004EDFE4E4"/>
          <p:cNvPicPr>
            <a:picLocks noChangeAspect="1" noChangeArrowheads="1"/>
          </p:cNvPicPr>
          <p:nvPr/>
        </p:nvPicPr>
        <p:blipFill>
          <a:blip r:embed="rId2" cstate="print"/>
          <a:srcRect/>
          <a:stretch>
            <a:fillRect/>
          </a:stretch>
        </p:blipFill>
        <p:spPr bwMode="auto">
          <a:xfrm>
            <a:off x="0" y="0"/>
            <a:ext cx="9144000" cy="6861357"/>
          </a:xfrm>
          <a:prstGeom prst="rect">
            <a:avLst/>
          </a:prstGeom>
          <a:noFill/>
          <a:ln w="9525">
            <a:noFill/>
            <a:miter lim="800000"/>
            <a:headEnd/>
            <a:tailEnd/>
          </a:ln>
        </p:spPr>
      </p:pic>
      <p:sp>
        <p:nvSpPr>
          <p:cNvPr id="2" name="Title 1"/>
          <p:cNvSpPr>
            <a:spLocks noGrp="1"/>
          </p:cNvSpPr>
          <p:nvPr>
            <p:ph type="title"/>
          </p:nvPr>
        </p:nvSpPr>
        <p:spPr>
          <a:xfrm>
            <a:off x="251520" y="476672"/>
            <a:ext cx="9358378" cy="1143000"/>
          </a:xfrm>
        </p:spPr>
        <p:txBody>
          <a:bodyPr/>
          <a:lstStyle/>
          <a:p>
            <a:r>
              <a:rPr lang="fr-FR" sz="3600" b="1" dirty="0" err="1" smtClean="0">
                <a:solidFill>
                  <a:srgbClr val="FFFF00"/>
                </a:solidFill>
              </a:rPr>
              <a:t>Inter-opérabilité</a:t>
            </a:r>
            <a:endParaRPr lang="en-GB" sz="3600" dirty="0">
              <a:solidFill>
                <a:srgbClr val="FFFF00"/>
              </a:solidFill>
            </a:endParaRPr>
          </a:p>
        </p:txBody>
      </p:sp>
      <p:sp>
        <p:nvSpPr>
          <p:cNvPr id="3" name="Content Placeholder 2"/>
          <p:cNvSpPr>
            <a:spLocks noGrp="1"/>
          </p:cNvSpPr>
          <p:nvPr>
            <p:ph idx="1"/>
          </p:nvPr>
        </p:nvSpPr>
        <p:spPr>
          <a:xfrm>
            <a:off x="323528" y="1484784"/>
            <a:ext cx="8820472" cy="4536504"/>
          </a:xfrm>
        </p:spPr>
        <p:txBody>
          <a:bodyPr/>
          <a:lstStyle/>
          <a:p>
            <a:pPr>
              <a:buNone/>
            </a:pPr>
            <a:r>
              <a:rPr lang="fr-FR" sz="2800" dirty="0" smtClean="0">
                <a:solidFill>
                  <a:schemeClr val="bg2"/>
                </a:solidFill>
              </a:rPr>
              <a:t>   Un projet d’amendement de notre DPA est imminent pour cette année parce que la Cour </a:t>
            </a:r>
            <a:r>
              <a:rPr lang="fr-FR" sz="2800" dirty="0" err="1" smtClean="0">
                <a:solidFill>
                  <a:schemeClr val="bg2"/>
                </a:solidFill>
              </a:rPr>
              <a:t>Supreme</a:t>
            </a:r>
            <a:r>
              <a:rPr lang="fr-FR" sz="2800" dirty="0" smtClean="0">
                <a:solidFill>
                  <a:schemeClr val="bg2"/>
                </a:solidFill>
              </a:rPr>
              <a:t> a jugé que le système d’exemptions limitant l’application de la DPA dans des contextes spécifiques est anticonstitutionnel.  Une autre victoire pour toutes les démarches entreprises par notre bureau pour amender et rendre plus efficace la protection.</a:t>
            </a:r>
            <a:endParaRPr lang="en-GB" sz="2800" dirty="0" smtClean="0">
              <a:solidFill>
                <a:schemeClr val="bg2"/>
              </a:solidFill>
            </a:endParaRPr>
          </a:p>
          <a:p>
            <a:pPr>
              <a:buNone/>
            </a:pPr>
            <a:endParaRPr lang="en-GB" sz="2800" dirty="0" smtClean="0">
              <a:solidFill>
                <a:schemeClr val="bg2"/>
              </a:solidFill>
            </a:endParaRPr>
          </a:p>
          <a:p>
            <a:pPr>
              <a:buFont typeface="Wingdings" pitchFamily="2" charset="2"/>
              <a:buChar char="Ø"/>
            </a:pPr>
            <a:endParaRPr lang="fr-FR" dirty="0" smtClean="0">
              <a:solidFill>
                <a:schemeClr val="bg2"/>
              </a:solidFill>
            </a:endParaRPr>
          </a:p>
          <a:p>
            <a:pPr>
              <a:buNone/>
            </a:pPr>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55a7869-0bbc-448e-a52f-2e4992898f07" descr="453076CD-4748-45D5-8E73-16004EDFE4E4"/>
          <p:cNvPicPr>
            <a:picLocks noChangeAspect="1" noChangeArrowheads="1"/>
          </p:cNvPicPr>
          <p:nvPr/>
        </p:nvPicPr>
        <p:blipFill>
          <a:blip r:embed="rId2" cstate="print"/>
          <a:srcRect/>
          <a:stretch>
            <a:fillRect/>
          </a:stretch>
        </p:blipFill>
        <p:spPr bwMode="auto">
          <a:xfrm>
            <a:off x="0" y="0"/>
            <a:ext cx="9144000" cy="6861357"/>
          </a:xfrm>
          <a:prstGeom prst="rect">
            <a:avLst/>
          </a:prstGeom>
          <a:noFill/>
          <a:ln w="9525">
            <a:noFill/>
            <a:miter lim="800000"/>
            <a:headEnd/>
            <a:tailEnd/>
          </a:ln>
        </p:spPr>
      </p:pic>
      <p:sp>
        <p:nvSpPr>
          <p:cNvPr id="2" name="Title 1"/>
          <p:cNvSpPr>
            <a:spLocks noGrp="1"/>
          </p:cNvSpPr>
          <p:nvPr>
            <p:ph type="title"/>
          </p:nvPr>
        </p:nvSpPr>
        <p:spPr>
          <a:xfrm>
            <a:off x="251520" y="476672"/>
            <a:ext cx="9358378" cy="1143000"/>
          </a:xfrm>
        </p:spPr>
        <p:txBody>
          <a:bodyPr/>
          <a:lstStyle/>
          <a:p>
            <a:r>
              <a:rPr lang="fr-FR" sz="3600" b="1" dirty="0" err="1" smtClean="0">
                <a:solidFill>
                  <a:srgbClr val="FFFF00"/>
                </a:solidFill>
              </a:rPr>
              <a:t>Inter-opérabilité</a:t>
            </a:r>
            <a:endParaRPr lang="en-GB" sz="3600" dirty="0">
              <a:solidFill>
                <a:srgbClr val="FFFF00"/>
              </a:solidFill>
            </a:endParaRPr>
          </a:p>
        </p:txBody>
      </p:sp>
      <p:sp>
        <p:nvSpPr>
          <p:cNvPr id="3" name="Content Placeholder 2"/>
          <p:cNvSpPr>
            <a:spLocks noGrp="1"/>
          </p:cNvSpPr>
          <p:nvPr>
            <p:ph idx="1"/>
          </p:nvPr>
        </p:nvSpPr>
        <p:spPr>
          <a:xfrm>
            <a:off x="323528" y="1412776"/>
            <a:ext cx="8820472" cy="4536504"/>
          </a:xfrm>
        </p:spPr>
        <p:txBody>
          <a:bodyPr/>
          <a:lstStyle/>
          <a:p>
            <a:pPr>
              <a:buNone/>
            </a:pPr>
            <a:r>
              <a:rPr lang="fr-FR" sz="2800" dirty="0" smtClean="0">
                <a:solidFill>
                  <a:schemeClr val="bg2"/>
                </a:solidFill>
              </a:rPr>
              <a:t>   Je pense que c’est réellement une grande victoire pour notre démocratie et une lutte acharnée depuis 7 ans que notre loi a été promulguée entièrement en 2009.</a:t>
            </a:r>
          </a:p>
          <a:p>
            <a:pPr>
              <a:buNone/>
            </a:pPr>
            <a:endParaRPr lang="en-GB" sz="2800" dirty="0" smtClean="0">
              <a:solidFill>
                <a:schemeClr val="bg2"/>
              </a:solidFill>
            </a:endParaRPr>
          </a:p>
          <a:p>
            <a:pPr>
              <a:buNone/>
            </a:pPr>
            <a:r>
              <a:rPr lang="fr-FR" sz="2800" dirty="0" smtClean="0">
                <a:solidFill>
                  <a:schemeClr val="bg2"/>
                </a:solidFill>
              </a:rPr>
              <a:t>    Dans le programme électoral du nouveau gouvernement qui existe depuis décembre 2014 est la promulgation d’un </a:t>
            </a:r>
            <a:r>
              <a:rPr lang="fr-FR" sz="2800" dirty="0" err="1" smtClean="0">
                <a:solidFill>
                  <a:schemeClr val="bg2"/>
                </a:solidFill>
              </a:rPr>
              <a:t>Freedom</a:t>
            </a:r>
            <a:r>
              <a:rPr lang="fr-FR" sz="2800" dirty="0" smtClean="0">
                <a:solidFill>
                  <a:schemeClr val="bg2"/>
                </a:solidFill>
              </a:rPr>
              <a:t> of Information </a:t>
            </a:r>
            <a:r>
              <a:rPr lang="fr-FR" sz="2800" dirty="0" err="1" smtClean="0">
                <a:solidFill>
                  <a:schemeClr val="bg2"/>
                </a:solidFill>
              </a:rPr>
              <a:t>Act</a:t>
            </a:r>
            <a:r>
              <a:rPr lang="fr-FR" sz="2800" dirty="0" smtClean="0">
                <a:solidFill>
                  <a:schemeClr val="bg2"/>
                </a:solidFill>
              </a:rPr>
              <a:t> qui apporterait énormément de transparence dans le traitement des informations conservées par l’Etat, personnelles ou non qui engloberait la machinerie étatique d’information.</a:t>
            </a:r>
            <a:endParaRPr lang="en-GB" sz="2800" dirty="0" smtClean="0">
              <a:solidFill>
                <a:schemeClr val="bg2"/>
              </a:solidFill>
            </a:endParaRPr>
          </a:p>
          <a:p>
            <a:pPr>
              <a:buNone/>
            </a:pPr>
            <a:endParaRPr lang="en-GB" sz="2800" dirty="0" smtClean="0">
              <a:solidFill>
                <a:schemeClr val="bg2"/>
              </a:solidFill>
            </a:endParaRPr>
          </a:p>
          <a:p>
            <a:pPr>
              <a:buNone/>
            </a:pPr>
            <a:endParaRPr lang="en-GB" sz="2800" dirty="0" smtClean="0">
              <a:solidFill>
                <a:schemeClr val="bg2"/>
              </a:solidFill>
            </a:endParaRPr>
          </a:p>
          <a:p>
            <a:pPr>
              <a:buNone/>
            </a:pPr>
            <a:endParaRPr lang="en-GB" sz="2800" dirty="0" smtClean="0">
              <a:solidFill>
                <a:schemeClr val="bg2"/>
              </a:solidFill>
            </a:endParaRPr>
          </a:p>
          <a:p>
            <a:pPr>
              <a:buFont typeface="Wingdings" pitchFamily="2" charset="2"/>
              <a:buChar char="Ø"/>
            </a:pPr>
            <a:endParaRPr lang="fr-FR" dirty="0" smtClean="0">
              <a:solidFill>
                <a:schemeClr val="bg2"/>
              </a:solidFill>
            </a:endParaRPr>
          </a:p>
          <a:p>
            <a:pPr>
              <a:buNone/>
            </a:pPr>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55a7869-0bbc-448e-a52f-2e4992898f07" descr="453076CD-4748-45D5-8E73-16004EDFE4E4"/>
          <p:cNvPicPr>
            <a:picLocks noChangeAspect="1" noChangeArrowheads="1"/>
          </p:cNvPicPr>
          <p:nvPr/>
        </p:nvPicPr>
        <p:blipFill>
          <a:blip r:embed="rId2" cstate="print"/>
          <a:srcRect/>
          <a:stretch>
            <a:fillRect/>
          </a:stretch>
        </p:blipFill>
        <p:spPr bwMode="auto">
          <a:xfrm>
            <a:off x="0" y="0"/>
            <a:ext cx="9144000" cy="6861357"/>
          </a:xfrm>
          <a:prstGeom prst="rect">
            <a:avLst/>
          </a:prstGeom>
          <a:noFill/>
          <a:ln w="9525">
            <a:noFill/>
            <a:miter lim="800000"/>
            <a:headEnd/>
            <a:tailEnd/>
          </a:ln>
        </p:spPr>
      </p:pic>
      <p:sp>
        <p:nvSpPr>
          <p:cNvPr id="2" name="Title 1"/>
          <p:cNvSpPr>
            <a:spLocks noGrp="1"/>
          </p:cNvSpPr>
          <p:nvPr>
            <p:ph type="title"/>
          </p:nvPr>
        </p:nvSpPr>
        <p:spPr>
          <a:xfrm>
            <a:off x="251520" y="476672"/>
            <a:ext cx="9358378" cy="1143000"/>
          </a:xfrm>
        </p:spPr>
        <p:txBody>
          <a:bodyPr/>
          <a:lstStyle/>
          <a:p>
            <a:r>
              <a:rPr lang="fr-FR" sz="3600" b="1" dirty="0" err="1" smtClean="0">
                <a:solidFill>
                  <a:srgbClr val="FFFF00"/>
                </a:solidFill>
              </a:rPr>
              <a:t>Inter-opérabilité</a:t>
            </a:r>
            <a:endParaRPr lang="en-GB" sz="3600" dirty="0">
              <a:solidFill>
                <a:srgbClr val="FFFF00"/>
              </a:solidFill>
            </a:endParaRPr>
          </a:p>
        </p:txBody>
      </p:sp>
      <p:sp>
        <p:nvSpPr>
          <p:cNvPr id="3" name="Content Placeholder 2"/>
          <p:cNvSpPr>
            <a:spLocks noGrp="1"/>
          </p:cNvSpPr>
          <p:nvPr>
            <p:ph idx="1"/>
          </p:nvPr>
        </p:nvSpPr>
        <p:spPr>
          <a:xfrm>
            <a:off x="323528" y="1628800"/>
            <a:ext cx="8820472" cy="4536504"/>
          </a:xfrm>
        </p:spPr>
        <p:txBody>
          <a:bodyPr/>
          <a:lstStyle/>
          <a:p>
            <a:pPr>
              <a:buNone/>
            </a:pPr>
            <a:r>
              <a:rPr lang="fr-FR" sz="2800" dirty="0" smtClean="0">
                <a:solidFill>
                  <a:schemeClr val="bg2"/>
                </a:solidFill>
              </a:rPr>
              <a:t>    Le DPA prévoit aussi un article spécifique sur la coopération internationale qui implique donc la possibilité de coopérer avec les autres autorités de protection mais nous ne pouvons pas partager des éléments confidentiels d’une enquête à moins que nous transférions l’intégralité d’une enquête à une autre juridiction.</a:t>
            </a:r>
            <a:endParaRPr lang="en-GB" sz="2800" dirty="0" smtClean="0">
              <a:solidFill>
                <a:schemeClr val="bg2"/>
              </a:solidFill>
            </a:endParaRPr>
          </a:p>
          <a:p>
            <a:pPr>
              <a:buNone/>
            </a:pPr>
            <a:endParaRPr lang="en-GB" sz="2800" dirty="0" smtClean="0">
              <a:solidFill>
                <a:schemeClr val="bg2"/>
              </a:solidFill>
            </a:endParaRPr>
          </a:p>
          <a:p>
            <a:pPr>
              <a:buNone/>
            </a:pPr>
            <a:endParaRPr lang="en-GB" sz="2800" dirty="0" smtClean="0">
              <a:solidFill>
                <a:schemeClr val="bg2"/>
              </a:solidFill>
            </a:endParaRPr>
          </a:p>
          <a:p>
            <a:pPr>
              <a:buNone/>
            </a:pPr>
            <a:endParaRPr lang="en-GB" sz="2800" dirty="0" smtClean="0">
              <a:solidFill>
                <a:schemeClr val="bg2"/>
              </a:solidFill>
            </a:endParaRPr>
          </a:p>
          <a:p>
            <a:pPr>
              <a:buNone/>
            </a:pPr>
            <a:endParaRPr lang="en-GB" sz="2800" dirty="0" smtClean="0">
              <a:solidFill>
                <a:schemeClr val="bg2"/>
              </a:solidFill>
            </a:endParaRPr>
          </a:p>
          <a:p>
            <a:pPr>
              <a:buFont typeface="Wingdings" pitchFamily="2" charset="2"/>
              <a:buChar char="Ø"/>
            </a:pPr>
            <a:endParaRPr lang="fr-FR" dirty="0" smtClean="0">
              <a:solidFill>
                <a:schemeClr val="bg2"/>
              </a:solidFill>
            </a:endParaRPr>
          </a:p>
          <a:p>
            <a:pPr>
              <a:buNone/>
            </a:pPr>
            <a:endParaRPr lang="en-GB"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55a7869-0bbc-448e-a52f-2e4992898f07" descr="453076CD-4748-45D5-8E73-16004EDFE4E4"/>
          <p:cNvPicPr>
            <a:picLocks noChangeAspect="1" noChangeArrowheads="1"/>
          </p:cNvPicPr>
          <p:nvPr/>
        </p:nvPicPr>
        <p:blipFill>
          <a:blip r:embed="rId2" cstate="print"/>
          <a:srcRect/>
          <a:stretch>
            <a:fillRect/>
          </a:stretch>
        </p:blipFill>
        <p:spPr bwMode="auto">
          <a:xfrm>
            <a:off x="0" y="0"/>
            <a:ext cx="9144000" cy="6861357"/>
          </a:xfrm>
          <a:prstGeom prst="rect">
            <a:avLst/>
          </a:prstGeom>
          <a:noFill/>
          <a:ln w="9525">
            <a:noFill/>
            <a:miter lim="800000"/>
            <a:headEnd/>
            <a:tailEnd/>
          </a:ln>
        </p:spPr>
      </p:pic>
      <p:sp>
        <p:nvSpPr>
          <p:cNvPr id="2" name="Title 1"/>
          <p:cNvSpPr>
            <a:spLocks noGrp="1"/>
          </p:cNvSpPr>
          <p:nvPr>
            <p:ph type="title"/>
          </p:nvPr>
        </p:nvSpPr>
        <p:spPr>
          <a:xfrm>
            <a:off x="0" y="188640"/>
            <a:ext cx="9358378" cy="1143000"/>
          </a:xfrm>
        </p:spPr>
        <p:txBody>
          <a:bodyPr/>
          <a:lstStyle/>
          <a:p>
            <a:r>
              <a:rPr lang="fr-FR" sz="3200" dirty="0" smtClean="0">
                <a:solidFill>
                  <a:srgbClr val="FFFF00"/>
                </a:solidFill>
              </a:rPr>
              <a:t>COOPÉRATION INTERNATIONALE</a:t>
            </a:r>
            <a:endParaRPr lang="en-GB" sz="3200" dirty="0">
              <a:solidFill>
                <a:srgbClr val="FFFF00"/>
              </a:solidFill>
            </a:endParaRPr>
          </a:p>
        </p:txBody>
      </p:sp>
      <p:sp>
        <p:nvSpPr>
          <p:cNvPr id="3" name="Content Placeholder 2"/>
          <p:cNvSpPr>
            <a:spLocks noGrp="1"/>
          </p:cNvSpPr>
          <p:nvPr>
            <p:ph idx="1"/>
          </p:nvPr>
        </p:nvSpPr>
        <p:spPr>
          <a:xfrm>
            <a:off x="0" y="1124744"/>
            <a:ext cx="9144000" cy="7848872"/>
          </a:xfrm>
        </p:spPr>
        <p:txBody>
          <a:bodyPr/>
          <a:lstStyle/>
          <a:p>
            <a:pPr>
              <a:buNone/>
            </a:pPr>
            <a:r>
              <a:rPr lang="fr-FR" dirty="0" smtClean="0">
                <a:solidFill>
                  <a:schemeClr val="bg2"/>
                </a:solidFill>
              </a:rPr>
              <a:t>La loi sur la protection de la vie privée:</a:t>
            </a:r>
          </a:p>
          <a:p>
            <a:r>
              <a:rPr lang="fr-FR" dirty="0" smtClean="0">
                <a:solidFill>
                  <a:schemeClr val="bg2"/>
                </a:solidFill>
              </a:rPr>
              <a:t>Exige une action collective en raison de la nature globale et fondamentale de cette loi.</a:t>
            </a:r>
          </a:p>
          <a:p>
            <a:r>
              <a:rPr lang="fr-FR" dirty="0" smtClean="0">
                <a:solidFill>
                  <a:schemeClr val="bg2"/>
                </a:solidFill>
              </a:rPr>
              <a:t>Est reconnu internationalement dans des instruments internationaux .</a:t>
            </a:r>
          </a:p>
          <a:p>
            <a:r>
              <a:rPr lang="fr-FR" dirty="0" smtClean="0">
                <a:solidFill>
                  <a:schemeClr val="bg2"/>
                </a:solidFill>
              </a:rPr>
              <a:t>Est de plus en plus importante avec l'augmentation des transmissions de données d'une juridiction à une autre et la tendance croissante vers le système ‘</a:t>
            </a:r>
            <a:r>
              <a:rPr lang="fr-FR" dirty="0" err="1" smtClean="0">
                <a:solidFill>
                  <a:schemeClr val="bg2"/>
                </a:solidFill>
              </a:rPr>
              <a:t>cloud</a:t>
            </a:r>
            <a:r>
              <a:rPr lang="fr-FR" dirty="0" smtClean="0">
                <a:solidFill>
                  <a:schemeClr val="bg2"/>
                </a:solidFill>
              </a:rPr>
              <a:t>’ par exemple.</a:t>
            </a:r>
            <a:endParaRPr lang="en-GB" dirty="0">
              <a:solidFill>
                <a:schemeClr val="bg2"/>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Documents\Presentations for Commissioner\INTERNATIONAL COOPERATION\test pic\imagesSCJ6FKNY.jpg"/>
          <p:cNvPicPr>
            <a:picLocks noChangeAspect="1" noChangeArrowheads="1"/>
          </p:cNvPicPr>
          <p:nvPr/>
        </p:nvPicPr>
        <p:blipFill>
          <a:blip r:embed="rId2" cstate="print"/>
          <a:srcRect/>
          <a:stretch>
            <a:fillRect/>
          </a:stretch>
        </p:blipFill>
        <p:spPr bwMode="auto">
          <a:xfrm>
            <a:off x="0" y="-60158"/>
            <a:ext cx="9144000" cy="6978316"/>
          </a:xfrm>
          <a:prstGeom prst="rect">
            <a:avLst/>
          </a:prstGeom>
          <a:noFill/>
        </p:spPr>
      </p:pic>
      <p:sp>
        <p:nvSpPr>
          <p:cNvPr id="2" name="Title 1"/>
          <p:cNvSpPr>
            <a:spLocks noGrp="1"/>
          </p:cNvSpPr>
          <p:nvPr>
            <p:ph type="title"/>
          </p:nvPr>
        </p:nvSpPr>
        <p:spPr>
          <a:xfrm>
            <a:off x="0" y="332656"/>
            <a:ext cx="9358378" cy="1143000"/>
          </a:xfrm>
        </p:spPr>
        <p:txBody>
          <a:bodyPr/>
          <a:lstStyle/>
          <a:p>
            <a:r>
              <a:rPr lang="fr-FR" sz="3200" dirty="0" smtClean="0">
                <a:solidFill>
                  <a:srgbClr val="FFFF00"/>
                </a:solidFill>
              </a:rPr>
              <a:t>LES EXEMPLES D’INSTRUMENTS DE COOPÉRATION INTERNATIONALE</a:t>
            </a:r>
            <a:endParaRPr lang="en-GB" sz="3200" dirty="0">
              <a:solidFill>
                <a:srgbClr val="FFFF00"/>
              </a:solidFill>
            </a:endParaRPr>
          </a:p>
        </p:txBody>
      </p:sp>
      <p:sp>
        <p:nvSpPr>
          <p:cNvPr id="3" name="Content Placeholder 2"/>
          <p:cNvSpPr>
            <a:spLocks noGrp="1"/>
          </p:cNvSpPr>
          <p:nvPr>
            <p:ph idx="1"/>
          </p:nvPr>
        </p:nvSpPr>
        <p:spPr>
          <a:xfrm>
            <a:off x="0" y="1124744"/>
            <a:ext cx="9217024" cy="5544616"/>
          </a:xfrm>
        </p:spPr>
        <p:txBody>
          <a:bodyPr/>
          <a:lstStyle/>
          <a:p>
            <a:endParaRPr lang="en-GB" sz="2800" dirty="0" smtClean="0">
              <a:solidFill>
                <a:schemeClr val="bg2"/>
              </a:solidFill>
            </a:endParaRPr>
          </a:p>
          <a:p>
            <a:endParaRPr lang="en-GB" sz="2800" dirty="0" smtClean="0">
              <a:solidFill>
                <a:schemeClr val="bg2"/>
              </a:solidFill>
            </a:endParaRPr>
          </a:p>
          <a:p>
            <a:r>
              <a:rPr lang="fr-FR" sz="2400" dirty="0" smtClean="0">
                <a:solidFill>
                  <a:schemeClr val="bg2"/>
                </a:solidFill>
              </a:rPr>
              <a:t>Les conventions et protocoles</a:t>
            </a:r>
          </a:p>
          <a:p>
            <a:endParaRPr lang="fr-FR" sz="2400" dirty="0" smtClean="0">
              <a:solidFill>
                <a:schemeClr val="bg2"/>
              </a:solidFill>
            </a:endParaRPr>
          </a:p>
          <a:p>
            <a:r>
              <a:rPr lang="fr-FR" sz="2400" dirty="0" smtClean="0">
                <a:solidFill>
                  <a:schemeClr val="bg2"/>
                </a:solidFill>
              </a:rPr>
              <a:t>Les recommandations et résolutions</a:t>
            </a:r>
          </a:p>
          <a:p>
            <a:endParaRPr lang="fr-FR" sz="2400" dirty="0" smtClean="0">
              <a:solidFill>
                <a:schemeClr val="bg2"/>
              </a:solidFill>
            </a:endParaRPr>
          </a:p>
          <a:p>
            <a:r>
              <a:rPr lang="fr-FR" sz="2400" dirty="0" smtClean="0">
                <a:solidFill>
                  <a:schemeClr val="bg2"/>
                </a:solidFill>
              </a:rPr>
              <a:t>Les articles de loi</a:t>
            </a:r>
          </a:p>
          <a:p>
            <a:endParaRPr lang="fr-FR" sz="2400" dirty="0" smtClean="0">
              <a:solidFill>
                <a:schemeClr val="bg2"/>
              </a:solidFill>
            </a:endParaRPr>
          </a:p>
          <a:p>
            <a:r>
              <a:rPr lang="fr-FR" sz="2400" dirty="0" smtClean="0">
                <a:solidFill>
                  <a:schemeClr val="bg2"/>
                </a:solidFill>
              </a:rPr>
              <a:t>Les lignes directrices</a:t>
            </a:r>
          </a:p>
          <a:p>
            <a:endParaRPr lang="fr-FR" sz="2400" dirty="0" smtClean="0">
              <a:solidFill>
                <a:schemeClr val="bg2"/>
              </a:solidFill>
            </a:endParaRPr>
          </a:p>
          <a:p>
            <a:r>
              <a:rPr lang="fr-FR" sz="2400" dirty="0" smtClean="0">
                <a:solidFill>
                  <a:schemeClr val="bg2"/>
                </a:solidFill>
              </a:rPr>
              <a:t>Les normes</a:t>
            </a:r>
          </a:p>
          <a:p>
            <a:endParaRPr lang="fr-FR" sz="2400" dirty="0" smtClean="0">
              <a:solidFill>
                <a:schemeClr val="bg2"/>
              </a:solidFill>
            </a:endParaRPr>
          </a:p>
          <a:p>
            <a:endParaRPr lang="fr-FR" sz="2400" dirty="0" smtClean="0">
              <a:solidFill>
                <a:schemeClr val="bg2"/>
              </a:solidFill>
            </a:endParaRPr>
          </a:p>
        </p:txBody>
      </p:sp>
      <p:sp>
        <p:nvSpPr>
          <p:cNvPr id="21508" name="AutoShape 4" descr="Image result for ICONS OF INTERCONNECTED CONTINENTS"/>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1510" name="AutoShape 6" descr="Image result for ICONS OF INTERCONNECTED CONTINENTS"/>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1512" name="AutoShape 8" descr="Image result for ICONS OF INTERCONNECTED CONTINENTS"/>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Documents\Presentations for Commissioner\INTERNATIONAL COOPERATION\test pic\imagesSCJ6FKNY.jpg"/>
          <p:cNvPicPr>
            <a:picLocks noChangeAspect="1" noChangeArrowheads="1"/>
          </p:cNvPicPr>
          <p:nvPr/>
        </p:nvPicPr>
        <p:blipFill>
          <a:blip r:embed="rId2" cstate="print"/>
          <a:srcRect/>
          <a:stretch>
            <a:fillRect/>
          </a:stretch>
        </p:blipFill>
        <p:spPr bwMode="auto">
          <a:xfrm>
            <a:off x="0" y="-60158"/>
            <a:ext cx="9144000" cy="6978316"/>
          </a:xfrm>
          <a:prstGeom prst="rect">
            <a:avLst/>
          </a:prstGeom>
          <a:noFill/>
        </p:spPr>
      </p:pic>
      <p:sp>
        <p:nvSpPr>
          <p:cNvPr id="2" name="Title 1"/>
          <p:cNvSpPr>
            <a:spLocks noGrp="1"/>
          </p:cNvSpPr>
          <p:nvPr>
            <p:ph type="title"/>
          </p:nvPr>
        </p:nvSpPr>
        <p:spPr>
          <a:xfrm>
            <a:off x="0" y="332656"/>
            <a:ext cx="9358378" cy="1143000"/>
          </a:xfrm>
        </p:spPr>
        <p:txBody>
          <a:bodyPr/>
          <a:lstStyle/>
          <a:p>
            <a:r>
              <a:rPr lang="fr-FR" sz="3200" dirty="0" smtClean="0">
                <a:solidFill>
                  <a:srgbClr val="FFFF00"/>
                </a:solidFill>
              </a:rPr>
              <a:t>LES INSTRUMENTS DE COOPÉRATION INTERNATIONALE</a:t>
            </a:r>
            <a:endParaRPr lang="en-GB" sz="3200" dirty="0">
              <a:solidFill>
                <a:srgbClr val="FFFF00"/>
              </a:solidFill>
            </a:endParaRPr>
          </a:p>
        </p:txBody>
      </p:sp>
      <p:sp>
        <p:nvSpPr>
          <p:cNvPr id="3" name="Content Placeholder 2"/>
          <p:cNvSpPr>
            <a:spLocks noGrp="1"/>
          </p:cNvSpPr>
          <p:nvPr>
            <p:ph idx="1"/>
          </p:nvPr>
        </p:nvSpPr>
        <p:spPr>
          <a:xfrm>
            <a:off x="0" y="1124744"/>
            <a:ext cx="9217024" cy="5544616"/>
          </a:xfrm>
        </p:spPr>
        <p:txBody>
          <a:bodyPr/>
          <a:lstStyle/>
          <a:p>
            <a:endParaRPr lang="en-GB" sz="2800" dirty="0" smtClean="0">
              <a:solidFill>
                <a:schemeClr val="bg2"/>
              </a:solidFill>
            </a:endParaRPr>
          </a:p>
          <a:p>
            <a:pPr marL="457200" indent="-457200">
              <a:buFont typeface="+mj-lt"/>
              <a:buAutoNum type="arabicPeriod"/>
            </a:pPr>
            <a:r>
              <a:rPr lang="fr-FR" sz="2500" dirty="0" smtClean="0">
                <a:solidFill>
                  <a:schemeClr val="bg2"/>
                </a:solidFill>
              </a:rPr>
              <a:t>L’OCDE -  Les lignes directrices sur la protection de la vie privée et les flux transfrontières de données de caractère personnel adoptées le 23 septembre 1980.</a:t>
            </a:r>
          </a:p>
          <a:p>
            <a:pPr marL="457200" indent="-457200">
              <a:buFont typeface="+mj-lt"/>
              <a:buAutoNum type="arabicPeriod"/>
            </a:pPr>
            <a:endParaRPr lang="fr-FR" sz="2500" dirty="0" smtClean="0">
              <a:solidFill>
                <a:schemeClr val="bg2"/>
              </a:solidFill>
            </a:endParaRPr>
          </a:p>
          <a:p>
            <a:pPr marL="457200" indent="-457200">
              <a:buNone/>
            </a:pPr>
            <a:r>
              <a:rPr lang="fr-FR" sz="2500" dirty="0" smtClean="0">
                <a:solidFill>
                  <a:schemeClr val="bg2"/>
                </a:solidFill>
              </a:rPr>
              <a:t>	</a:t>
            </a:r>
            <a:r>
              <a:rPr lang="fr-FR" sz="2500" b="0" dirty="0" smtClean="0">
                <a:solidFill>
                  <a:schemeClr val="bg2"/>
                </a:solidFill>
              </a:rPr>
              <a:t>L'OCDE a joué un rôle actif à développer les lignes directrices afin de réduire les problèmes de la divergence des législations nationales et de faciliter l'harmonisation des règles de base régissant la circulation transfrontalière et la protection des données personnelles et la vie privée.</a:t>
            </a:r>
          </a:p>
          <a:p>
            <a:endParaRPr lang="fr-FR" sz="2400" dirty="0" smtClean="0">
              <a:solidFill>
                <a:schemeClr val="bg2"/>
              </a:solidFill>
            </a:endParaRPr>
          </a:p>
        </p:txBody>
      </p:sp>
      <p:sp>
        <p:nvSpPr>
          <p:cNvPr id="21508" name="AutoShape 4" descr="Image result for ICONS OF INTERCONNECTED CONTINENTS"/>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1510" name="AutoShape 6" descr="Image result for ICONS OF INTERCONNECTED CONTINENTS"/>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1512" name="AutoShape 8" descr="Image result for ICONS OF INTERCONNECTED CONTINENTS"/>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Documents\Presentations for Commissioner\INTERNATIONAL COOPERATION\test pic\imagesSCJ6FKNY.jpg"/>
          <p:cNvPicPr>
            <a:picLocks noChangeAspect="1" noChangeArrowheads="1"/>
          </p:cNvPicPr>
          <p:nvPr/>
        </p:nvPicPr>
        <p:blipFill>
          <a:blip r:embed="rId2" cstate="print"/>
          <a:srcRect/>
          <a:stretch>
            <a:fillRect/>
          </a:stretch>
        </p:blipFill>
        <p:spPr bwMode="auto">
          <a:xfrm>
            <a:off x="0" y="-60158"/>
            <a:ext cx="9144000" cy="6978316"/>
          </a:xfrm>
          <a:prstGeom prst="rect">
            <a:avLst/>
          </a:prstGeom>
          <a:noFill/>
        </p:spPr>
      </p:pic>
      <p:sp>
        <p:nvSpPr>
          <p:cNvPr id="2" name="Title 1"/>
          <p:cNvSpPr>
            <a:spLocks noGrp="1"/>
          </p:cNvSpPr>
          <p:nvPr>
            <p:ph type="title"/>
          </p:nvPr>
        </p:nvSpPr>
        <p:spPr>
          <a:xfrm>
            <a:off x="0" y="332656"/>
            <a:ext cx="9358378" cy="1143000"/>
          </a:xfrm>
        </p:spPr>
        <p:txBody>
          <a:bodyPr/>
          <a:lstStyle/>
          <a:p>
            <a:r>
              <a:rPr lang="fr-FR" sz="3200" dirty="0" smtClean="0">
                <a:solidFill>
                  <a:srgbClr val="FFFF00"/>
                </a:solidFill>
              </a:rPr>
              <a:t>LES INSTRUMENTS DE COOPÉRATION INTERNATIONALE</a:t>
            </a:r>
            <a:endParaRPr lang="en-GB" sz="3200" dirty="0">
              <a:solidFill>
                <a:srgbClr val="FFFF00"/>
              </a:solidFill>
            </a:endParaRPr>
          </a:p>
        </p:txBody>
      </p:sp>
      <p:sp>
        <p:nvSpPr>
          <p:cNvPr id="3" name="Content Placeholder 2"/>
          <p:cNvSpPr>
            <a:spLocks noGrp="1"/>
          </p:cNvSpPr>
          <p:nvPr>
            <p:ph idx="1"/>
          </p:nvPr>
        </p:nvSpPr>
        <p:spPr>
          <a:xfrm>
            <a:off x="0" y="1124744"/>
            <a:ext cx="9217024" cy="5544616"/>
          </a:xfrm>
        </p:spPr>
        <p:txBody>
          <a:bodyPr/>
          <a:lstStyle/>
          <a:p>
            <a:endParaRPr lang="en-GB" sz="2800" dirty="0" smtClean="0">
              <a:solidFill>
                <a:schemeClr val="bg2"/>
              </a:solidFill>
            </a:endParaRPr>
          </a:p>
          <a:p>
            <a:pPr marL="457200" indent="-457200">
              <a:buFont typeface="+mj-lt"/>
              <a:buAutoNum type="arabicPeriod" startAt="2"/>
            </a:pPr>
            <a:r>
              <a:rPr lang="fr-FR" sz="2500" dirty="0" smtClean="0">
                <a:solidFill>
                  <a:schemeClr val="bg2"/>
                </a:solidFill>
              </a:rPr>
              <a:t>La convention pour la protection des personnes à l'égard du traitement automatisé des données à caractère personnel par le Conseil de l’Europe – La Convention 108.</a:t>
            </a:r>
          </a:p>
          <a:p>
            <a:pPr marL="457200" indent="-457200">
              <a:buNone/>
            </a:pPr>
            <a:r>
              <a:rPr lang="fr-FR" sz="2500" dirty="0" smtClean="0">
                <a:solidFill>
                  <a:schemeClr val="bg2"/>
                </a:solidFill>
              </a:rPr>
              <a:t> </a:t>
            </a:r>
          </a:p>
          <a:p>
            <a:pPr marL="457200" indent="-457200">
              <a:buNone/>
            </a:pPr>
            <a:r>
              <a:rPr lang="fr-FR" sz="2800" dirty="0" smtClean="0"/>
              <a:t>	</a:t>
            </a:r>
            <a:r>
              <a:rPr lang="fr-FR" sz="2500" b="0" dirty="0" smtClean="0">
                <a:solidFill>
                  <a:schemeClr val="bg2"/>
                </a:solidFill>
              </a:rPr>
              <a:t>La convention se compose de trois parties principales:</a:t>
            </a:r>
          </a:p>
          <a:p>
            <a:pPr marL="457200" indent="-457200">
              <a:buFont typeface="Wingdings" pitchFamily="2" charset="2"/>
              <a:buChar char="v"/>
            </a:pPr>
            <a:r>
              <a:rPr lang="fr-FR" sz="2500" b="0" dirty="0" smtClean="0">
                <a:solidFill>
                  <a:schemeClr val="bg2"/>
                </a:solidFill>
              </a:rPr>
              <a:t>Dispositions de droit matériel sous la forme de  principes de base;</a:t>
            </a:r>
          </a:p>
          <a:p>
            <a:pPr marL="457200" indent="-457200">
              <a:buFont typeface="Wingdings" pitchFamily="2" charset="2"/>
              <a:buChar char="v"/>
            </a:pPr>
            <a:r>
              <a:rPr lang="fr-FR" sz="2500" b="0" dirty="0" smtClean="0">
                <a:solidFill>
                  <a:schemeClr val="bg2"/>
                </a:solidFill>
              </a:rPr>
              <a:t>Des règles spéciales sur les flux transfrontières de données;</a:t>
            </a:r>
          </a:p>
          <a:p>
            <a:pPr marL="457200" indent="-457200">
              <a:buFont typeface="Wingdings" pitchFamily="2" charset="2"/>
              <a:buChar char="v"/>
            </a:pPr>
            <a:r>
              <a:rPr lang="fr-FR" sz="2500" b="0" dirty="0" smtClean="0">
                <a:solidFill>
                  <a:schemeClr val="bg2"/>
                </a:solidFill>
              </a:rPr>
              <a:t>Des mécanismes d'assistance mutuelle et de consultation entre les parties.</a:t>
            </a:r>
          </a:p>
          <a:p>
            <a:pPr marL="457200" indent="-457200">
              <a:buNone/>
            </a:pPr>
            <a:r>
              <a:rPr lang="fr-FR" sz="2500" dirty="0" smtClean="0">
                <a:solidFill>
                  <a:schemeClr val="bg2"/>
                </a:solidFill>
              </a:rPr>
              <a:t>	</a:t>
            </a:r>
          </a:p>
          <a:p>
            <a:endParaRPr lang="fr-FR" sz="2400" dirty="0" smtClean="0">
              <a:solidFill>
                <a:schemeClr val="bg2"/>
              </a:solidFill>
            </a:endParaRPr>
          </a:p>
        </p:txBody>
      </p:sp>
      <p:sp>
        <p:nvSpPr>
          <p:cNvPr id="21508" name="AutoShape 4" descr="Image result for ICONS OF INTERCONNECTED CONTINENTS"/>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1510" name="AutoShape 6" descr="Image result for ICONS OF INTERCONNECTED CONTINENTS"/>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1512" name="AutoShape 8" descr="Image result for ICONS OF INTERCONNECTED CONTINENTS"/>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Documents\Presentations for Commissioner\INTERNATIONAL COOPERATION\test pic\imagesSCJ6FKNY.jpg"/>
          <p:cNvPicPr>
            <a:picLocks noChangeAspect="1" noChangeArrowheads="1"/>
          </p:cNvPicPr>
          <p:nvPr/>
        </p:nvPicPr>
        <p:blipFill>
          <a:blip r:embed="rId2" cstate="print"/>
          <a:srcRect/>
          <a:stretch>
            <a:fillRect/>
          </a:stretch>
        </p:blipFill>
        <p:spPr bwMode="auto">
          <a:xfrm>
            <a:off x="0" y="-60158"/>
            <a:ext cx="9144000" cy="6978316"/>
          </a:xfrm>
          <a:prstGeom prst="rect">
            <a:avLst/>
          </a:prstGeom>
          <a:noFill/>
        </p:spPr>
      </p:pic>
      <p:sp>
        <p:nvSpPr>
          <p:cNvPr id="2" name="Title 1"/>
          <p:cNvSpPr>
            <a:spLocks noGrp="1"/>
          </p:cNvSpPr>
          <p:nvPr>
            <p:ph type="title"/>
          </p:nvPr>
        </p:nvSpPr>
        <p:spPr>
          <a:xfrm>
            <a:off x="0" y="332656"/>
            <a:ext cx="9358378" cy="1143000"/>
          </a:xfrm>
        </p:spPr>
        <p:txBody>
          <a:bodyPr/>
          <a:lstStyle/>
          <a:p>
            <a:r>
              <a:rPr lang="fr-FR" sz="3200" dirty="0" smtClean="0">
                <a:solidFill>
                  <a:srgbClr val="FFFF00"/>
                </a:solidFill>
              </a:rPr>
              <a:t>LES INSTRUMENTS DE COOPÉRATION INTERNATIONALE</a:t>
            </a:r>
            <a:endParaRPr lang="en-GB" sz="3200" dirty="0">
              <a:solidFill>
                <a:srgbClr val="FFFF00"/>
              </a:solidFill>
            </a:endParaRPr>
          </a:p>
        </p:txBody>
      </p:sp>
      <p:sp>
        <p:nvSpPr>
          <p:cNvPr id="3" name="Content Placeholder 2"/>
          <p:cNvSpPr>
            <a:spLocks noGrp="1"/>
          </p:cNvSpPr>
          <p:nvPr>
            <p:ph idx="1"/>
          </p:nvPr>
        </p:nvSpPr>
        <p:spPr>
          <a:xfrm>
            <a:off x="0" y="1124744"/>
            <a:ext cx="9217024" cy="5544616"/>
          </a:xfrm>
        </p:spPr>
        <p:txBody>
          <a:bodyPr/>
          <a:lstStyle/>
          <a:p>
            <a:endParaRPr lang="en-GB" sz="2800" dirty="0" smtClean="0">
              <a:solidFill>
                <a:schemeClr val="bg2"/>
              </a:solidFill>
            </a:endParaRPr>
          </a:p>
          <a:p>
            <a:pPr marL="457200" indent="-457200">
              <a:buNone/>
            </a:pPr>
            <a:r>
              <a:rPr lang="fr-FR" sz="2500" dirty="0" smtClean="0">
                <a:solidFill>
                  <a:schemeClr val="bg2"/>
                </a:solidFill>
              </a:rPr>
              <a:t>	</a:t>
            </a:r>
          </a:p>
          <a:p>
            <a:pPr>
              <a:buNone/>
            </a:pPr>
            <a:r>
              <a:rPr lang="fr-FR" sz="2400" dirty="0" smtClean="0">
                <a:solidFill>
                  <a:schemeClr val="bg2"/>
                </a:solidFill>
              </a:rPr>
              <a:t>    Maurice participe depuis 2014 à des réunions du </a:t>
            </a:r>
            <a:r>
              <a:rPr lang="fr-FR" sz="2400" dirty="0" err="1" smtClean="0">
                <a:solidFill>
                  <a:schemeClr val="bg2"/>
                </a:solidFill>
              </a:rPr>
              <a:t>Cahdata</a:t>
            </a:r>
            <a:r>
              <a:rPr lang="fr-FR" sz="2400" dirty="0" smtClean="0">
                <a:solidFill>
                  <a:schemeClr val="bg2"/>
                </a:solidFill>
              </a:rPr>
              <a:t> et du comité consultatif qui se tiendra la semaine prochaine à Strasbourg qui est un des forums les plus important pour favoriser la création des normes.</a:t>
            </a:r>
            <a:endParaRPr lang="en-GB" sz="2400" dirty="0" smtClean="0">
              <a:solidFill>
                <a:schemeClr val="bg2"/>
              </a:solidFill>
            </a:endParaRPr>
          </a:p>
          <a:p>
            <a:endParaRPr lang="fr-FR" sz="2400" dirty="0" smtClean="0">
              <a:solidFill>
                <a:schemeClr val="bg2"/>
              </a:solidFill>
            </a:endParaRPr>
          </a:p>
        </p:txBody>
      </p:sp>
      <p:sp>
        <p:nvSpPr>
          <p:cNvPr id="21508" name="AutoShape 4" descr="Image result for ICONS OF INTERCONNECTED CONTINENTS"/>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1510" name="AutoShape 6" descr="Image result for ICONS OF INTERCONNECTED CONTINENTS"/>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1512" name="AutoShape 8" descr="Image result for ICONS OF INTERCONNECTED CONTINENTS"/>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Documents\Presentations for Commissioner\INTERNATIONAL COOPERATION\test pic\imagesSCJ6FKNY.jpg"/>
          <p:cNvPicPr>
            <a:picLocks noChangeAspect="1" noChangeArrowheads="1"/>
          </p:cNvPicPr>
          <p:nvPr/>
        </p:nvPicPr>
        <p:blipFill>
          <a:blip r:embed="rId2" cstate="print"/>
          <a:srcRect/>
          <a:stretch>
            <a:fillRect/>
          </a:stretch>
        </p:blipFill>
        <p:spPr bwMode="auto">
          <a:xfrm>
            <a:off x="0" y="-60158"/>
            <a:ext cx="9144000" cy="6978316"/>
          </a:xfrm>
          <a:prstGeom prst="rect">
            <a:avLst/>
          </a:prstGeom>
          <a:noFill/>
        </p:spPr>
      </p:pic>
      <p:sp>
        <p:nvSpPr>
          <p:cNvPr id="2" name="Title 1"/>
          <p:cNvSpPr>
            <a:spLocks noGrp="1"/>
          </p:cNvSpPr>
          <p:nvPr>
            <p:ph type="title"/>
          </p:nvPr>
        </p:nvSpPr>
        <p:spPr>
          <a:xfrm>
            <a:off x="0" y="332656"/>
            <a:ext cx="9358378" cy="1143000"/>
          </a:xfrm>
        </p:spPr>
        <p:txBody>
          <a:bodyPr/>
          <a:lstStyle/>
          <a:p>
            <a:r>
              <a:rPr lang="fr-FR" sz="3200" dirty="0" smtClean="0">
                <a:solidFill>
                  <a:srgbClr val="FFFF00"/>
                </a:solidFill>
              </a:rPr>
              <a:t>LES INSTRUMENTS DE COOPÉRATION INTERNATIONALE</a:t>
            </a:r>
            <a:endParaRPr lang="en-GB" sz="3200" dirty="0">
              <a:solidFill>
                <a:srgbClr val="FFFF00"/>
              </a:solidFill>
            </a:endParaRPr>
          </a:p>
        </p:txBody>
      </p:sp>
      <p:sp>
        <p:nvSpPr>
          <p:cNvPr id="3" name="Content Placeholder 2"/>
          <p:cNvSpPr>
            <a:spLocks noGrp="1"/>
          </p:cNvSpPr>
          <p:nvPr>
            <p:ph idx="1"/>
          </p:nvPr>
        </p:nvSpPr>
        <p:spPr>
          <a:xfrm>
            <a:off x="0" y="1124744"/>
            <a:ext cx="9217024" cy="5733256"/>
          </a:xfrm>
        </p:spPr>
        <p:txBody>
          <a:bodyPr/>
          <a:lstStyle/>
          <a:p>
            <a:endParaRPr lang="en-GB" sz="2800" dirty="0" smtClean="0">
              <a:solidFill>
                <a:schemeClr val="bg2"/>
              </a:solidFill>
            </a:endParaRPr>
          </a:p>
          <a:p>
            <a:pPr marL="457200" indent="-457200">
              <a:buFont typeface="+mj-lt"/>
              <a:buAutoNum type="arabicPeriod" startAt="3"/>
            </a:pPr>
            <a:r>
              <a:rPr lang="fr-FR" sz="2500" dirty="0" smtClean="0">
                <a:solidFill>
                  <a:schemeClr val="bg2"/>
                </a:solidFill>
              </a:rPr>
              <a:t>Protocole additionnel à la Convention 108 concernant les autorités de contrôle et les flux transfrontières de données de 2001. </a:t>
            </a:r>
          </a:p>
          <a:p>
            <a:pPr marL="457200" indent="-457200">
              <a:buFont typeface="+mj-lt"/>
              <a:buAutoNum type="arabicPeriod" startAt="3"/>
            </a:pPr>
            <a:endParaRPr lang="fr-FR" sz="2500" dirty="0" smtClean="0">
              <a:solidFill>
                <a:schemeClr val="bg2"/>
              </a:solidFill>
            </a:endParaRPr>
          </a:p>
          <a:p>
            <a:pPr marL="457200" indent="-457200">
              <a:buNone/>
            </a:pPr>
            <a:r>
              <a:rPr lang="fr-FR" sz="2500" dirty="0" smtClean="0">
                <a:solidFill>
                  <a:schemeClr val="bg2"/>
                </a:solidFill>
              </a:rPr>
              <a:t>	</a:t>
            </a:r>
            <a:r>
              <a:rPr lang="fr-FR" sz="2500" b="0" dirty="0" smtClean="0">
                <a:solidFill>
                  <a:schemeClr val="bg2"/>
                </a:solidFill>
              </a:rPr>
              <a:t>Ce protocole additionnel reconnaît le rôle central des autorités de protection des données pour assurer la coopération internationale: En conformité avec les dispositions d'assistance mutuelle (chapitre IV de la Convention), les autorités de contrôle coopèrent entre eux dans la mesure nécessaire à l'accomplissement de leurs fonctions, notamment en échangeant toute information utile.</a:t>
            </a:r>
          </a:p>
          <a:p>
            <a:endParaRPr lang="fr-FR" sz="2400" dirty="0" smtClean="0">
              <a:solidFill>
                <a:schemeClr val="bg2"/>
              </a:solidFill>
            </a:endParaRPr>
          </a:p>
        </p:txBody>
      </p:sp>
      <p:sp>
        <p:nvSpPr>
          <p:cNvPr id="21508" name="AutoShape 4" descr="Image result for ICONS OF INTERCONNECTED CONTINENTS"/>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1510" name="AutoShape 6" descr="Image result for ICONS OF INTERCONNECTED CONTINENTS"/>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1512" name="AutoShape 8" descr="Image result for ICONS OF INTERCONNECTED CONTINENTS"/>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55a7869-0bbc-448e-a52f-2e4992898f07" descr="453076CD-4748-45D5-8E73-16004EDFE4E4"/>
          <p:cNvPicPr>
            <a:picLocks noChangeAspect="1" noChangeArrowheads="1"/>
          </p:cNvPicPr>
          <p:nvPr/>
        </p:nvPicPr>
        <p:blipFill>
          <a:blip r:embed="rId2" cstate="print"/>
          <a:srcRect/>
          <a:stretch>
            <a:fillRect/>
          </a:stretch>
        </p:blipFill>
        <p:spPr bwMode="auto">
          <a:xfrm>
            <a:off x="0" y="0"/>
            <a:ext cx="9144000" cy="6861357"/>
          </a:xfrm>
          <a:prstGeom prst="rect">
            <a:avLst/>
          </a:prstGeom>
          <a:noFill/>
          <a:ln w="9525">
            <a:noFill/>
            <a:miter lim="800000"/>
            <a:headEnd/>
            <a:tailEnd/>
          </a:ln>
        </p:spPr>
      </p:pic>
      <p:sp>
        <p:nvSpPr>
          <p:cNvPr id="2" name="Title 1"/>
          <p:cNvSpPr>
            <a:spLocks noGrp="1"/>
          </p:cNvSpPr>
          <p:nvPr>
            <p:ph type="title"/>
          </p:nvPr>
        </p:nvSpPr>
        <p:spPr>
          <a:xfrm>
            <a:off x="251520" y="476672"/>
            <a:ext cx="9358378" cy="1143000"/>
          </a:xfrm>
        </p:spPr>
        <p:txBody>
          <a:bodyPr/>
          <a:lstStyle/>
          <a:p>
            <a:r>
              <a:rPr lang="en-GB" sz="3600" dirty="0" smtClean="0">
                <a:solidFill>
                  <a:srgbClr val="FFFF00"/>
                </a:solidFill>
              </a:rPr>
              <a:t>PROGRAMME</a:t>
            </a:r>
            <a:endParaRPr lang="en-GB" sz="3600" dirty="0">
              <a:solidFill>
                <a:srgbClr val="FFFF00"/>
              </a:solidFill>
            </a:endParaRPr>
          </a:p>
        </p:txBody>
      </p:sp>
      <p:sp>
        <p:nvSpPr>
          <p:cNvPr id="3" name="Content Placeholder 2"/>
          <p:cNvSpPr>
            <a:spLocks noGrp="1"/>
          </p:cNvSpPr>
          <p:nvPr>
            <p:ph idx="1"/>
          </p:nvPr>
        </p:nvSpPr>
        <p:spPr>
          <a:xfrm>
            <a:off x="323528" y="1484784"/>
            <a:ext cx="8820472" cy="4536504"/>
          </a:xfrm>
        </p:spPr>
        <p:txBody>
          <a:bodyPr/>
          <a:lstStyle/>
          <a:p>
            <a:pPr>
              <a:buClrTx/>
              <a:buSzPct val="100000"/>
              <a:buFont typeface="Wingdings" pitchFamily="2" charset="2"/>
              <a:buChar char="ü"/>
            </a:pPr>
            <a:r>
              <a:rPr lang="fr-FR" sz="2800" dirty="0" smtClean="0">
                <a:solidFill>
                  <a:schemeClr val="bg2"/>
                </a:solidFill>
              </a:rPr>
              <a:t>Inter - opérabilité</a:t>
            </a:r>
            <a:r>
              <a:rPr lang="fr-FR" sz="3000" dirty="0" smtClean="0">
                <a:solidFill>
                  <a:schemeClr val="bg2"/>
                </a:solidFill>
              </a:rPr>
              <a:t> </a:t>
            </a:r>
          </a:p>
          <a:p>
            <a:pPr>
              <a:buClrTx/>
              <a:buSzPct val="100000"/>
              <a:buFont typeface="Wingdings" pitchFamily="2" charset="2"/>
              <a:buChar char="ü"/>
            </a:pPr>
            <a:r>
              <a:rPr lang="fr-FR" sz="3000" dirty="0" smtClean="0">
                <a:solidFill>
                  <a:schemeClr val="bg2"/>
                </a:solidFill>
              </a:rPr>
              <a:t>La coopération internationale</a:t>
            </a:r>
          </a:p>
          <a:p>
            <a:pPr>
              <a:buClrTx/>
              <a:buSzPct val="100000"/>
              <a:buFont typeface="Wingdings" pitchFamily="2" charset="2"/>
              <a:buChar char="ü"/>
            </a:pPr>
            <a:r>
              <a:rPr lang="fr-FR" sz="3000" dirty="0" smtClean="0">
                <a:solidFill>
                  <a:schemeClr val="bg2"/>
                </a:solidFill>
              </a:rPr>
              <a:t> Les instruments</a:t>
            </a:r>
          </a:p>
          <a:p>
            <a:pPr>
              <a:buClrTx/>
              <a:buSzPct val="100000"/>
              <a:buFont typeface="Wingdings" pitchFamily="2" charset="2"/>
              <a:buChar char="ü"/>
            </a:pPr>
            <a:r>
              <a:rPr lang="fr-FR" sz="3000" dirty="0" smtClean="0">
                <a:solidFill>
                  <a:schemeClr val="bg2"/>
                </a:solidFill>
              </a:rPr>
              <a:t> Les avantages</a:t>
            </a:r>
          </a:p>
          <a:p>
            <a:pPr>
              <a:buClrTx/>
              <a:buSzPct val="100000"/>
              <a:buFont typeface="Wingdings" pitchFamily="2" charset="2"/>
              <a:buChar char="ü"/>
            </a:pPr>
            <a:r>
              <a:rPr lang="en-GB" sz="3000" dirty="0" smtClean="0">
                <a:solidFill>
                  <a:schemeClr val="bg2"/>
                </a:solidFill>
              </a:rPr>
              <a:t> Mon exp</a:t>
            </a:r>
            <a:r>
              <a:rPr lang="fr-FR" sz="3000" dirty="0" smtClean="0">
                <a:solidFill>
                  <a:schemeClr val="bg2"/>
                </a:solidFill>
              </a:rPr>
              <a:t>é</a:t>
            </a:r>
            <a:r>
              <a:rPr lang="en-GB" sz="3000" dirty="0" smtClean="0">
                <a:solidFill>
                  <a:schemeClr val="bg2"/>
                </a:solidFill>
              </a:rPr>
              <a:t>rience</a:t>
            </a:r>
            <a:endParaRPr lang="fr-FR" sz="3000" dirty="0" smtClean="0">
              <a:solidFill>
                <a:schemeClr val="bg2"/>
              </a:solidFill>
            </a:endParaRPr>
          </a:p>
          <a:p>
            <a:pPr>
              <a:buClrTx/>
              <a:buSzPct val="100000"/>
              <a:buFont typeface="Wingdings" pitchFamily="2" charset="2"/>
              <a:buChar char="ü"/>
            </a:pPr>
            <a:r>
              <a:rPr lang="fr-FR" sz="3000" dirty="0" smtClean="0">
                <a:solidFill>
                  <a:schemeClr val="bg2"/>
                </a:solidFill>
              </a:rPr>
              <a:t> Les réalisations</a:t>
            </a:r>
          </a:p>
          <a:p>
            <a:pPr>
              <a:buClrTx/>
              <a:buSzPct val="100000"/>
              <a:buFont typeface="Wingdings" pitchFamily="2" charset="2"/>
              <a:buChar char="ü"/>
            </a:pPr>
            <a:r>
              <a:rPr lang="fr-FR" sz="3000" smtClean="0">
                <a:solidFill>
                  <a:schemeClr val="bg2"/>
                </a:solidFill>
              </a:rPr>
              <a:t> Les </a:t>
            </a:r>
            <a:r>
              <a:rPr lang="fr-FR" sz="3000" dirty="0" smtClean="0">
                <a:solidFill>
                  <a:schemeClr val="bg2"/>
                </a:solidFill>
              </a:rPr>
              <a:t>défis</a:t>
            </a:r>
          </a:p>
          <a:p>
            <a:pPr>
              <a:buFont typeface="Wingdings" pitchFamily="2" charset="2"/>
              <a:buChar char="Ø"/>
            </a:pPr>
            <a:endParaRPr lang="fr-FR" dirty="0" smtClean="0">
              <a:solidFill>
                <a:schemeClr val="bg2"/>
              </a:solidFill>
            </a:endParaRPr>
          </a:p>
          <a:p>
            <a:pPr>
              <a:buNone/>
            </a:pPr>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Documents\Presentations for Commissioner\INTERNATIONAL COOPERATION\test pic\imagesSCJ6FKNY.jpg"/>
          <p:cNvPicPr>
            <a:picLocks noChangeAspect="1" noChangeArrowheads="1"/>
          </p:cNvPicPr>
          <p:nvPr/>
        </p:nvPicPr>
        <p:blipFill>
          <a:blip r:embed="rId2" cstate="print"/>
          <a:srcRect/>
          <a:stretch>
            <a:fillRect/>
          </a:stretch>
        </p:blipFill>
        <p:spPr bwMode="auto">
          <a:xfrm>
            <a:off x="0" y="-60158"/>
            <a:ext cx="9144000" cy="6978316"/>
          </a:xfrm>
          <a:prstGeom prst="rect">
            <a:avLst/>
          </a:prstGeom>
          <a:noFill/>
        </p:spPr>
      </p:pic>
      <p:sp>
        <p:nvSpPr>
          <p:cNvPr id="2" name="Title 1"/>
          <p:cNvSpPr>
            <a:spLocks noGrp="1"/>
          </p:cNvSpPr>
          <p:nvPr>
            <p:ph type="title"/>
          </p:nvPr>
        </p:nvSpPr>
        <p:spPr>
          <a:xfrm>
            <a:off x="0" y="332656"/>
            <a:ext cx="9358378" cy="1143000"/>
          </a:xfrm>
        </p:spPr>
        <p:txBody>
          <a:bodyPr/>
          <a:lstStyle/>
          <a:p>
            <a:r>
              <a:rPr lang="fr-FR" sz="3200" dirty="0" smtClean="0">
                <a:solidFill>
                  <a:srgbClr val="FFFF00"/>
                </a:solidFill>
              </a:rPr>
              <a:t>LES INSTRUMENTS DE COOPÉRATION INTERNATIONALE</a:t>
            </a:r>
            <a:endParaRPr lang="en-GB" sz="3200" dirty="0">
              <a:solidFill>
                <a:srgbClr val="FFFF00"/>
              </a:solidFill>
            </a:endParaRPr>
          </a:p>
        </p:txBody>
      </p:sp>
      <p:sp>
        <p:nvSpPr>
          <p:cNvPr id="3" name="Content Placeholder 2"/>
          <p:cNvSpPr>
            <a:spLocks noGrp="1"/>
          </p:cNvSpPr>
          <p:nvPr>
            <p:ph idx="1"/>
          </p:nvPr>
        </p:nvSpPr>
        <p:spPr>
          <a:xfrm>
            <a:off x="0" y="1124744"/>
            <a:ext cx="9217024" cy="5544616"/>
          </a:xfrm>
        </p:spPr>
        <p:txBody>
          <a:bodyPr/>
          <a:lstStyle/>
          <a:p>
            <a:endParaRPr lang="en-GB" sz="2800" dirty="0" smtClean="0">
              <a:solidFill>
                <a:schemeClr val="bg2"/>
              </a:solidFill>
            </a:endParaRPr>
          </a:p>
          <a:p>
            <a:pPr marL="457200" indent="-457200">
              <a:buFont typeface="+mj-lt"/>
              <a:buAutoNum type="arabicPeriod" startAt="4"/>
            </a:pPr>
            <a:r>
              <a:rPr lang="fr-FR" sz="2500" dirty="0" smtClean="0">
                <a:solidFill>
                  <a:schemeClr val="bg2"/>
                </a:solidFill>
              </a:rPr>
              <a:t>L'APEC - Cadre de la vie privée de 2004</a:t>
            </a:r>
          </a:p>
          <a:p>
            <a:pPr marL="457200" indent="-457200">
              <a:buFont typeface="+mj-lt"/>
              <a:buAutoNum type="arabicPeriod" startAt="4"/>
            </a:pPr>
            <a:endParaRPr lang="fr-FR" sz="2500" dirty="0" smtClean="0">
              <a:solidFill>
                <a:schemeClr val="bg2"/>
              </a:solidFill>
            </a:endParaRPr>
          </a:p>
          <a:p>
            <a:pPr>
              <a:buNone/>
            </a:pPr>
            <a:r>
              <a:rPr lang="fr-FR" sz="2500" dirty="0" smtClean="0">
                <a:solidFill>
                  <a:schemeClr val="bg2"/>
                </a:solidFill>
              </a:rPr>
              <a:t>	</a:t>
            </a:r>
            <a:r>
              <a:rPr lang="fr-FR" sz="2500" b="0" dirty="0" smtClean="0">
                <a:solidFill>
                  <a:schemeClr val="bg2"/>
                </a:solidFill>
              </a:rPr>
              <a:t>Le cadre de la vie privée développé par L'APEC favorise une approche flexible à la protection de la vie privée et d'informations entre les économies membres de l'APEC, tout en évitant la création d'obstacles inutiles aux flux d'information.</a:t>
            </a:r>
          </a:p>
        </p:txBody>
      </p:sp>
      <p:sp>
        <p:nvSpPr>
          <p:cNvPr id="21508" name="AutoShape 4" descr="Image result for ICONS OF INTERCONNECTED CONTINENTS"/>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1510" name="AutoShape 6" descr="Image result for ICONS OF INTERCONNECTED CONTINENTS"/>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1512" name="AutoShape 8" descr="Image result for ICONS OF INTERCONNECTED CONTINENTS"/>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Documents\Presentations for Commissioner\INTERNATIONAL COOPERATION\test pic\imagesSCJ6FKNY.jpg"/>
          <p:cNvPicPr>
            <a:picLocks noChangeAspect="1" noChangeArrowheads="1"/>
          </p:cNvPicPr>
          <p:nvPr/>
        </p:nvPicPr>
        <p:blipFill>
          <a:blip r:embed="rId2" cstate="print"/>
          <a:srcRect/>
          <a:stretch>
            <a:fillRect/>
          </a:stretch>
        </p:blipFill>
        <p:spPr bwMode="auto">
          <a:xfrm>
            <a:off x="0" y="-60158"/>
            <a:ext cx="9144000" cy="6978316"/>
          </a:xfrm>
          <a:prstGeom prst="rect">
            <a:avLst/>
          </a:prstGeom>
          <a:noFill/>
        </p:spPr>
      </p:pic>
      <p:sp>
        <p:nvSpPr>
          <p:cNvPr id="2" name="Title 1"/>
          <p:cNvSpPr>
            <a:spLocks noGrp="1"/>
          </p:cNvSpPr>
          <p:nvPr>
            <p:ph type="title"/>
          </p:nvPr>
        </p:nvSpPr>
        <p:spPr>
          <a:xfrm>
            <a:off x="0" y="332656"/>
            <a:ext cx="9358378" cy="1143000"/>
          </a:xfrm>
        </p:spPr>
        <p:txBody>
          <a:bodyPr/>
          <a:lstStyle/>
          <a:p>
            <a:r>
              <a:rPr lang="fr-FR" sz="3200" dirty="0" smtClean="0">
                <a:solidFill>
                  <a:srgbClr val="FFFF00"/>
                </a:solidFill>
              </a:rPr>
              <a:t>LES INSTRUMENTS DE COOPÉRATION INTERNATIONALE</a:t>
            </a:r>
            <a:endParaRPr lang="en-GB" sz="3200" dirty="0">
              <a:solidFill>
                <a:srgbClr val="FFFF00"/>
              </a:solidFill>
            </a:endParaRPr>
          </a:p>
        </p:txBody>
      </p:sp>
      <p:sp>
        <p:nvSpPr>
          <p:cNvPr id="3" name="Content Placeholder 2"/>
          <p:cNvSpPr>
            <a:spLocks noGrp="1"/>
          </p:cNvSpPr>
          <p:nvPr>
            <p:ph idx="1"/>
          </p:nvPr>
        </p:nvSpPr>
        <p:spPr>
          <a:xfrm>
            <a:off x="0" y="1124744"/>
            <a:ext cx="9217024" cy="5544616"/>
          </a:xfrm>
        </p:spPr>
        <p:txBody>
          <a:bodyPr/>
          <a:lstStyle/>
          <a:p>
            <a:endParaRPr lang="en-GB" sz="2800" dirty="0" smtClean="0">
              <a:solidFill>
                <a:schemeClr val="bg2"/>
              </a:solidFill>
            </a:endParaRPr>
          </a:p>
          <a:p>
            <a:pPr marL="457200" indent="-457200">
              <a:buFont typeface="+mj-lt"/>
              <a:buAutoNum type="arabicPeriod" startAt="5"/>
            </a:pPr>
            <a:r>
              <a:rPr lang="fr-FR" sz="2500" dirty="0" smtClean="0">
                <a:solidFill>
                  <a:schemeClr val="bg2"/>
                </a:solidFill>
              </a:rPr>
              <a:t>La directive 95/46/CE du Parlement européen et du Conseil du 24 Octobre 1995 sur la protection des personnes à l'égard du traitement des données à caractère personnel et à la libre circulation de ces données. </a:t>
            </a:r>
          </a:p>
          <a:p>
            <a:pPr marL="457200" indent="-457200">
              <a:buNone/>
            </a:pPr>
            <a:r>
              <a:rPr lang="fr-FR" sz="2500" dirty="0" smtClean="0">
                <a:solidFill>
                  <a:schemeClr val="bg2"/>
                </a:solidFill>
              </a:rPr>
              <a:t>	</a:t>
            </a:r>
            <a:r>
              <a:rPr lang="fr-FR" sz="2500" b="0" dirty="0" smtClean="0">
                <a:solidFill>
                  <a:schemeClr val="bg2"/>
                </a:solidFill>
              </a:rPr>
              <a:t>Conformément à cette directive, les états membres    protègent les droits et libertés fondamentaux des personnes, et en particulier leur droit à la vie privée à l'égard du traitement des données personnelles.</a:t>
            </a:r>
            <a:br>
              <a:rPr lang="fr-FR" sz="2500" b="0" dirty="0" smtClean="0">
                <a:solidFill>
                  <a:schemeClr val="bg2"/>
                </a:solidFill>
              </a:rPr>
            </a:br>
            <a:r>
              <a:rPr lang="fr-FR" sz="2500" b="0" dirty="0" smtClean="0">
                <a:solidFill>
                  <a:schemeClr val="bg2"/>
                </a:solidFill>
              </a:rPr>
              <a:t>Les états membres ne peuvent restreindre ni interdire la libre circulation des données à caractère personnel entre états membres pour des raisons liées à la protection accordée.</a:t>
            </a:r>
          </a:p>
        </p:txBody>
      </p:sp>
      <p:sp>
        <p:nvSpPr>
          <p:cNvPr id="21508" name="AutoShape 4" descr="Image result for ICONS OF INTERCONNECTED CONTINENTS"/>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1510" name="AutoShape 6" descr="Image result for ICONS OF INTERCONNECTED CONTINENTS"/>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1512" name="AutoShape 8" descr="Image result for ICONS OF INTERCONNECTED CONTINENTS"/>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Documents\Presentations for Commissioner\INTERNATIONAL COOPERATION\test pic\imagesSCJ6FKNY.jpg"/>
          <p:cNvPicPr>
            <a:picLocks noChangeAspect="1" noChangeArrowheads="1"/>
          </p:cNvPicPr>
          <p:nvPr/>
        </p:nvPicPr>
        <p:blipFill>
          <a:blip r:embed="rId2" cstate="print"/>
          <a:srcRect/>
          <a:stretch>
            <a:fillRect/>
          </a:stretch>
        </p:blipFill>
        <p:spPr bwMode="auto">
          <a:xfrm>
            <a:off x="0" y="-60158"/>
            <a:ext cx="9144000" cy="6978316"/>
          </a:xfrm>
          <a:prstGeom prst="rect">
            <a:avLst/>
          </a:prstGeom>
          <a:noFill/>
        </p:spPr>
      </p:pic>
      <p:sp>
        <p:nvSpPr>
          <p:cNvPr id="2" name="Title 1"/>
          <p:cNvSpPr>
            <a:spLocks noGrp="1"/>
          </p:cNvSpPr>
          <p:nvPr>
            <p:ph type="title"/>
          </p:nvPr>
        </p:nvSpPr>
        <p:spPr>
          <a:xfrm>
            <a:off x="0" y="332656"/>
            <a:ext cx="9358378" cy="1143000"/>
          </a:xfrm>
        </p:spPr>
        <p:txBody>
          <a:bodyPr/>
          <a:lstStyle/>
          <a:p>
            <a:r>
              <a:rPr lang="fr-FR" sz="3200" dirty="0" smtClean="0">
                <a:solidFill>
                  <a:srgbClr val="FFFF00"/>
                </a:solidFill>
              </a:rPr>
              <a:t>LES INSTRUMENTS DE COOPÉRATION INTERNATIONALE</a:t>
            </a:r>
            <a:endParaRPr lang="en-GB" sz="3200" dirty="0">
              <a:solidFill>
                <a:srgbClr val="FFFF00"/>
              </a:solidFill>
            </a:endParaRPr>
          </a:p>
        </p:txBody>
      </p:sp>
      <p:sp>
        <p:nvSpPr>
          <p:cNvPr id="3" name="Content Placeholder 2"/>
          <p:cNvSpPr>
            <a:spLocks noGrp="1"/>
          </p:cNvSpPr>
          <p:nvPr>
            <p:ph idx="1"/>
          </p:nvPr>
        </p:nvSpPr>
        <p:spPr>
          <a:xfrm>
            <a:off x="0" y="1124744"/>
            <a:ext cx="9217024" cy="5544616"/>
          </a:xfrm>
        </p:spPr>
        <p:txBody>
          <a:bodyPr/>
          <a:lstStyle/>
          <a:p>
            <a:endParaRPr lang="en-GB" sz="2800" dirty="0" smtClean="0">
              <a:solidFill>
                <a:schemeClr val="bg2"/>
              </a:solidFill>
            </a:endParaRPr>
          </a:p>
          <a:p>
            <a:pPr marL="457200" indent="-457200">
              <a:buFont typeface="+mj-lt"/>
              <a:buAutoNum type="arabicPeriod" startAt="6"/>
            </a:pPr>
            <a:r>
              <a:rPr lang="fr-FR" sz="2500" dirty="0" smtClean="0">
                <a:solidFill>
                  <a:schemeClr val="bg2"/>
                </a:solidFill>
              </a:rPr>
              <a:t>Les résolutions prises lors des conférences internationales des commissaires à la protection des données</a:t>
            </a:r>
          </a:p>
          <a:p>
            <a:pPr marL="457200" indent="-457200">
              <a:buFont typeface="+mj-lt"/>
              <a:buAutoNum type="arabicPeriod" startAt="4"/>
            </a:pPr>
            <a:endParaRPr lang="fr-FR" sz="2500" dirty="0" smtClean="0">
              <a:solidFill>
                <a:schemeClr val="bg2"/>
              </a:solidFill>
            </a:endParaRPr>
          </a:p>
          <a:p>
            <a:pPr>
              <a:buNone/>
            </a:pPr>
            <a:r>
              <a:rPr lang="fr-FR" sz="2500" dirty="0" smtClean="0">
                <a:solidFill>
                  <a:schemeClr val="bg2"/>
                </a:solidFill>
              </a:rPr>
              <a:t>	</a:t>
            </a:r>
            <a:r>
              <a:rPr lang="fr-FR" sz="2500" b="0" dirty="0" smtClean="0">
                <a:solidFill>
                  <a:schemeClr val="bg2"/>
                </a:solidFill>
              </a:rPr>
              <a:t>Par exemple, lors de la dernière conférence en 2014, des résolutions sur le </a:t>
            </a:r>
            <a:r>
              <a:rPr lang="fr-FR" sz="2500" b="0" dirty="0" err="1" smtClean="0">
                <a:solidFill>
                  <a:schemeClr val="bg2"/>
                </a:solidFill>
              </a:rPr>
              <a:t>Big</a:t>
            </a:r>
            <a:r>
              <a:rPr lang="fr-FR" sz="2500" b="0" dirty="0" smtClean="0">
                <a:solidFill>
                  <a:schemeClr val="bg2"/>
                </a:solidFill>
              </a:rPr>
              <a:t> Data, </a:t>
            </a:r>
            <a:r>
              <a:rPr lang="fr-FR" sz="2400" b="0" dirty="0" smtClean="0">
                <a:solidFill>
                  <a:schemeClr val="bg2"/>
                </a:solidFill>
              </a:rPr>
              <a:t>la coopération et la coordination internationale</a:t>
            </a:r>
            <a:r>
              <a:rPr lang="fr-FR" sz="2500" b="0" dirty="0" smtClean="0">
                <a:solidFill>
                  <a:schemeClr val="bg2"/>
                </a:solidFill>
              </a:rPr>
              <a:t>, la vie privée dans l'ère du numérique et la coopération transfrontalière ont été prises.</a:t>
            </a:r>
          </a:p>
        </p:txBody>
      </p:sp>
      <p:sp>
        <p:nvSpPr>
          <p:cNvPr id="21508" name="AutoShape 4" descr="Image result for ICONS OF INTERCONNECTED CONTINENTS"/>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1510" name="AutoShape 6" descr="Image result for ICONS OF INTERCONNECTED CONTINENTS"/>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1512" name="AutoShape 8" descr="Image result for ICONS OF INTERCONNECTED CONTINENTS"/>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Documents\Presentations for Commissioner\INTERNATIONAL COOPERATION\test pic\imagesSCJ6FKNY.jpg"/>
          <p:cNvPicPr>
            <a:picLocks noChangeAspect="1" noChangeArrowheads="1"/>
          </p:cNvPicPr>
          <p:nvPr/>
        </p:nvPicPr>
        <p:blipFill>
          <a:blip r:embed="rId2" cstate="print"/>
          <a:srcRect/>
          <a:stretch>
            <a:fillRect/>
          </a:stretch>
        </p:blipFill>
        <p:spPr bwMode="auto">
          <a:xfrm>
            <a:off x="0" y="-60158"/>
            <a:ext cx="9144000" cy="6978316"/>
          </a:xfrm>
          <a:prstGeom prst="rect">
            <a:avLst/>
          </a:prstGeom>
          <a:noFill/>
        </p:spPr>
      </p:pic>
      <p:sp>
        <p:nvSpPr>
          <p:cNvPr id="2" name="Title 1"/>
          <p:cNvSpPr>
            <a:spLocks noGrp="1"/>
          </p:cNvSpPr>
          <p:nvPr>
            <p:ph type="title"/>
          </p:nvPr>
        </p:nvSpPr>
        <p:spPr>
          <a:xfrm>
            <a:off x="0" y="332656"/>
            <a:ext cx="9358378" cy="1143000"/>
          </a:xfrm>
        </p:spPr>
        <p:txBody>
          <a:bodyPr/>
          <a:lstStyle/>
          <a:p>
            <a:r>
              <a:rPr lang="fr-FR" sz="3200" dirty="0" smtClean="0">
                <a:solidFill>
                  <a:srgbClr val="FFFF00"/>
                </a:solidFill>
              </a:rPr>
              <a:t>LES INSTRUMENTS DE COOPÉRATION INTERNATIONALE</a:t>
            </a:r>
            <a:endParaRPr lang="en-GB" sz="3200" dirty="0">
              <a:solidFill>
                <a:srgbClr val="FFFF00"/>
              </a:solidFill>
            </a:endParaRPr>
          </a:p>
        </p:txBody>
      </p:sp>
      <p:sp>
        <p:nvSpPr>
          <p:cNvPr id="3" name="Content Placeholder 2"/>
          <p:cNvSpPr>
            <a:spLocks noGrp="1"/>
          </p:cNvSpPr>
          <p:nvPr>
            <p:ph idx="1"/>
          </p:nvPr>
        </p:nvSpPr>
        <p:spPr>
          <a:xfrm>
            <a:off x="0" y="1124744"/>
            <a:ext cx="9217024" cy="5544616"/>
          </a:xfrm>
        </p:spPr>
        <p:txBody>
          <a:bodyPr/>
          <a:lstStyle/>
          <a:p>
            <a:endParaRPr lang="en-GB" sz="2800" dirty="0" smtClean="0">
              <a:solidFill>
                <a:schemeClr val="bg2"/>
              </a:solidFill>
            </a:endParaRPr>
          </a:p>
          <a:p>
            <a:pPr>
              <a:buNone/>
            </a:pPr>
            <a:r>
              <a:rPr lang="fr-FR" sz="2500" dirty="0" smtClean="0">
                <a:solidFill>
                  <a:schemeClr val="bg2"/>
                </a:solidFill>
              </a:rPr>
              <a:t>	</a:t>
            </a:r>
            <a:r>
              <a:rPr lang="fr-FR" sz="2800" dirty="0" smtClean="0">
                <a:solidFill>
                  <a:schemeClr val="bg2"/>
                </a:solidFill>
              </a:rPr>
              <a:t>Je pense que la résolution sur le « global </a:t>
            </a:r>
            <a:r>
              <a:rPr lang="fr-FR" sz="2800" dirty="0" err="1" smtClean="0">
                <a:solidFill>
                  <a:schemeClr val="bg2"/>
                </a:solidFill>
              </a:rPr>
              <a:t>enforcement</a:t>
            </a:r>
            <a:r>
              <a:rPr lang="fr-FR" sz="2800" dirty="0" smtClean="0">
                <a:solidFill>
                  <a:schemeClr val="bg2"/>
                </a:solidFill>
              </a:rPr>
              <a:t> </a:t>
            </a:r>
            <a:r>
              <a:rPr lang="fr-FR" sz="2800" dirty="0" err="1" smtClean="0">
                <a:solidFill>
                  <a:schemeClr val="bg2"/>
                </a:solidFill>
              </a:rPr>
              <a:t>cooperation</a:t>
            </a:r>
            <a:r>
              <a:rPr lang="fr-FR" sz="2800" dirty="0" smtClean="0">
                <a:solidFill>
                  <a:schemeClr val="bg2"/>
                </a:solidFill>
              </a:rPr>
              <a:t> agreement » est un grand pas en avant pour les membres de la conférence internationale et j’encouragerais  nos membres à s’y adhérer.  </a:t>
            </a:r>
            <a:endParaRPr lang="en-GB" sz="2800" dirty="0" smtClean="0">
              <a:solidFill>
                <a:schemeClr val="bg2"/>
              </a:solidFill>
            </a:endParaRPr>
          </a:p>
          <a:p>
            <a:pPr>
              <a:buNone/>
            </a:pPr>
            <a:endParaRPr lang="fr-FR" sz="2500" b="0" dirty="0" smtClean="0">
              <a:solidFill>
                <a:schemeClr val="bg2"/>
              </a:solidFill>
            </a:endParaRPr>
          </a:p>
        </p:txBody>
      </p:sp>
      <p:sp>
        <p:nvSpPr>
          <p:cNvPr id="21508" name="AutoShape 4" descr="Image result for ICONS OF INTERCONNECTED CONTINENTS"/>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1510" name="AutoShape 6" descr="Image result for ICONS OF INTERCONNECTED CONTINENTS"/>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1512" name="AutoShape 8" descr="Image result for ICONS OF INTERCONNECTED CONTINENTS"/>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Documents\Presentations for Commissioner\INTERNATIONAL COOPERATION\test pic\imagesSCJ6FKNY.jpg"/>
          <p:cNvPicPr>
            <a:picLocks noChangeAspect="1" noChangeArrowheads="1"/>
          </p:cNvPicPr>
          <p:nvPr/>
        </p:nvPicPr>
        <p:blipFill>
          <a:blip r:embed="rId2" cstate="print"/>
          <a:srcRect/>
          <a:stretch>
            <a:fillRect/>
          </a:stretch>
        </p:blipFill>
        <p:spPr bwMode="auto">
          <a:xfrm>
            <a:off x="0" y="-60158"/>
            <a:ext cx="9144000" cy="6978316"/>
          </a:xfrm>
          <a:prstGeom prst="rect">
            <a:avLst/>
          </a:prstGeom>
          <a:noFill/>
        </p:spPr>
      </p:pic>
      <p:sp>
        <p:nvSpPr>
          <p:cNvPr id="2" name="Title 1"/>
          <p:cNvSpPr>
            <a:spLocks noGrp="1"/>
          </p:cNvSpPr>
          <p:nvPr>
            <p:ph type="title"/>
          </p:nvPr>
        </p:nvSpPr>
        <p:spPr>
          <a:xfrm>
            <a:off x="0" y="332656"/>
            <a:ext cx="9358378" cy="1143000"/>
          </a:xfrm>
        </p:spPr>
        <p:txBody>
          <a:bodyPr/>
          <a:lstStyle/>
          <a:p>
            <a:r>
              <a:rPr lang="fr-FR" sz="3200" dirty="0" smtClean="0">
                <a:solidFill>
                  <a:srgbClr val="FFFF00"/>
                </a:solidFill>
              </a:rPr>
              <a:t>LES INSTRUMENTS DE COOPÉRATION INTERNATIONALE</a:t>
            </a:r>
            <a:endParaRPr lang="en-GB" sz="3200" dirty="0">
              <a:solidFill>
                <a:srgbClr val="FFFF00"/>
              </a:solidFill>
            </a:endParaRPr>
          </a:p>
        </p:txBody>
      </p:sp>
      <p:sp>
        <p:nvSpPr>
          <p:cNvPr id="3" name="Content Placeholder 2"/>
          <p:cNvSpPr>
            <a:spLocks noGrp="1"/>
          </p:cNvSpPr>
          <p:nvPr>
            <p:ph idx="1"/>
          </p:nvPr>
        </p:nvSpPr>
        <p:spPr>
          <a:xfrm>
            <a:off x="0" y="1124744"/>
            <a:ext cx="9217024" cy="5544616"/>
          </a:xfrm>
        </p:spPr>
        <p:txBody>
          <a:bodyPr/>
          <a:lstStyle/>
          <a:p>
            <a:endParaRPr lang="en-GB" sz="2800" dirty="0" smtClean="0">
              <a:solidFill>
                <a:schemeClr val="bg2"/>
              </a:solidFill>
            </a:endParaRPr>
          </a:p>
          <a:p>
            <a:pPr marL="457200" indent="-457200">
              <a:buFont typeface="+mj-lt"/>
              <a:buAutoNum type="arabicPeriod" startAt="7"/>
            </a:pPr>
            <a:r>
              <a:rPr lang="fr-FR" sz="2500" dirty="0" smtClean="0">
                <a:solidFill>
                  <a:schemeClr val="bg2"/>
                </a:solidFill>
              </a:rPr>
              <a:t>Article 12 de la déclaration universelle des droits de l'homme de 1948</a:t>
            </a:r>
          </a:p>
          <a:p>
            <a:pPr marL="457200" indent="-457200">
              <a:buFont typeface="+mj-lt"/>
              <a:buAutoNum type="arabicPeriod" startAt="7"/>
            </a:pPr>
            <a:endParaRPr lang="fr-FR" sz="2800" dirty="0" smtClean="0">
              <a:solidFill>
                <a:schemeClr val="bg2"/>
              </a:solidFill>
            </a:endParaRPr>
          </a:p>
          <a:p>
            <a:pPr>
              <a:buNone/>
            </a:pPr>
            <a:r>
              <a:rPr lang="fr-FR" sz="2500" dirty="0" smtClean="0">
                <a:solidFill>
                  <a:schemeClr val="bg2"/>
                </a:solidFill>
              </a:rPr>
              <a:t>	</a:t>
            </a:r>
            <a:r>
              <a:rPr lang="fr-FR" sz="2500" b="0" dirty="0" smtClean="0">
                <a:solidFill>
                  <a:schemeClr val="bg2"/>
                </a:solidFill>
              </a:rPr>
              <a:t>Nul ne sera l'objet d'ingérence arbitraires dans sa vie privée, de la famille, son domicile ou sa correspondance, ni d'atteintes à son honneur et à sa réputation. Toute personne a droit à la protection de la loi contre de telles ingérences ou attaques.</a:t>
            </a:r>
          </a:p>
        </p:txBody>
      </p:sp>
      <p:sp>
        <p:nvSpPr>
          <p:cNvPr id="21508" name="AutoShape 4" descr="Image result for ICONS OF INTERCONNECTED CONTINENTS"/>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1510" name="AutoShape 6" descr="Image result for ICONS OF INTERCONNECTED CONTINENTS"/>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1512" name="AutoShape 8" descr="Image result for ICONS OF INTERCONNECTED CONTINENTS"/>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Documents\Presentations for Commissioner\INTERNATIONAL COOPERATION\test pic\imagesSCJ6FKNY.jpg"/>
          <p:cNvPicPr>
            <a:picLocks noChangeAspect="1" noChangeArrowheads="1"/>
          </p:cNvPicPr>
          <p:nvPr/>
        </p:nvPicPr>
        <p:blipFill>
          <a:blip r:embed="rId2" cstate="print"/>
          <a:srcRect/>
          <a:stretch>
            <a:fillRect/>
          </a:stretch>
        </p:blipFill>
        <p:spPr bwMode="auto">
          <a:xfrm>
            <a:off x="0" y="-60158"/>
            <a:ext cx="9144000" cy="6978316"/>
          </a:xfrm>
          <a:prstGeom prst="rect">
            <a:avLst/>
          </a:prstGeom>
          <a:noFill/>
        </p:spPr>
      </p:pic>
      <p:sp>
        <p:nvSpPr>
          <p:cNvPr id="2" name="Title 1"/>
          <p:cNvSpPr>
            <a:spLocks noGrp="1"/>
          </p:cNvSpPr>
          <p:nvPr>
            <p:ph type="title"/>
          </p:nvPr>
        </p:nvSpPr>
        <p:spPr>
          <a:xfrm>
            <a:off x="0" y="332656"/>
            <a:ext cx="9358378" cy="1143000"/>
          </a:xfrm>
        </p:spPr>
        <p:txBody>
          <a:bodyPr/>
          <a:lstStyle/>
          <a:p>
            <a:r>
              <a:rPr lang="fr-FR" sz="3200" dirty="0" smtClean="0">
                <a:solidFill>
                  <a:srgbClr val="FFFF00"/>
                </a:solidFill>
              </a:rPr>
              <a:t>LES INSTRUMENTS DE COOPÉRATION INTERNATIONALE</a:t>
            </a:r>
            <a:endParaRPr lang="en-GB" sz="3200" dirty="0">
              <a:solidFill>
                <a:srgbClr val="FFFF00"/>
              </a:solidFill>
            </a:endParaRPr>
          </a:p>
        </p:txBody>
      </p:sp>
      <p:sp>
        <p:nvSpPr>
          <p:cNvPr id="3" name="Content Placeholder 2"/>
          <p:cNvSpPr>
            <a:spLocks noGrp="1"/>
          </p:cNvSpPr>
          <p:nvPr>
            <p:ph idx="1"/>
          </p:nvPr>
        </p:nvSpPr>
        <p:spPr>
          <a:xfrm>
            <a:off x="0" y="1124744"/>
            <a:ext cx="9217024" cy="5544616"/>
          </a:xfrm>
        </p:spPr>
        <p:txBody>
          <a:bodyPr/>
          <a:lstStyle/>
          <a:p>
            <a:endParaRPr lang="en-GB" sz="2800" dirty="0" smtClean="0">
              <a:solidFill>
                <a:schemeClr val="bg2"/>
              </a:solidFill>
            </a:endParaRPr>
          </a:p>
          <a:p>
            <a:pPr>
              <a:buNone/>
            </a:pPr>
            <a:r>
              <a:rPr lang="fr-FR" sz="2800" dirty="0" smtClean="0">
                <a:solidFill>
                  <a:schemeClr val="bg2"/>
                </a:solidFill>
              </a:rPr>
              <a:t>    Déjà si toutes les constitutions du monde entier pouvaient dans leur substance adhérer à ces principes du droit international de protection de données, je suis d’avis que la coopération dans le sens des principes similaires serait largement facilité.</a:t>
            </a:r>
            <a:endParaRPr lang="en-GB" sz="2800" dirty="0" smtClean="0">
              <a:solidFill>
                <a:schemeClr val="bg2"/>
              </a:solidFill>
            </a:endParaRPr>
          </a:p>
          <a:p>
            <a:pPr>
              <a:buNone/>
            </a:pPr>
            <a:endParaRPr lang="fr-FR" sz="2500" b="0" dirty="0" smtClean="0">
              <a:solidFill>
                <a:schemeClr val="bg2"/>
              </a:solidFill>
            </a:endParaRPr>
          </a:p>
        </p:txBody>
      </p:sp>
      <p:sp>
        <p:nvSpPr>
          <p:cNvPr id="21508" name="AutoShape 4" descr="Image result for ICONS OF INTERCONNECTED CONTINENTS"/>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1510" name="AutoShape 6" descr="Image result for ICONS OF INTERCONNECTED CONTINENTS"/>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1512" name="AutoShape 8" descr="Image result for ICONS OF INTERCONNECTED CONTINENTS"/>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Documents\Presentations for Commissioner\INTERNATIONAL COOPERATION\test pic\imagesSCJ6FKNY.jpg"/>
          <p:cNvPicPr>
            <a:picLocks noChangeAspect="1" noChangeArrowheads="1"/>
          </p:cNvPicPr>
          <p:nvPr/>
        </p:nvPicPr>
        <p:blipFill>
          <a:blip r:embed="rId2" cstate="print"/>
          <a:srcRect/>
          <a:stretch>
            <a:fillRect/>
          </a:stretch>
        </p:blipFill>
        <p:spPr bwMode="auto">
          <a:xfrm>
            <a:off x="0" y="-60158"/>
            <a:ext cx="9144000" cy="6978316"/>
          </a:xfrm>
          <a:prstGeom prst="rect">
            <a:avLst/>
          </a:prstGeom>
          <a:noFill/>
        </p:spPr>
      </p:pic>
      <p:sp>
        <p:nvSpPr>
          <p:cNvPr id="2" name="Title 1"/>
          <p:cNvSpPr>
            <a:spLocks noGrp="1"/>
          </p:cNvSpPr>
          <p:nvPr>
            <p:ph type="title"/>
          </p:nvPr>
        </p:nvSpPr>
        <p:spPr>
          <a:xfrm>
            <a:off x="0" y="332656"/>
            <a:ext cx="9358378" cy="1143000"/>
          </a:xfrm>
        </p:spPr>
        <p:txBody>
          <a:bodyPr/>
          <a:lstStyle/>
          <a:p>
            <a:r>
              <a:rPr lang="fr-FR" sz="3200" dirty="0" smtClean="0">
                <a:solidFill>
                  <a:srgbClr val="FFFF00"/>
                </a:solidFill>
              </a:rPr>
              <a:t>LES INSTRUMENTS DE COOPÉRATION INTERNATIONALE</a:t>
            </a:r>
            <a:endParaRPr lang="en-GB" sz="3200" dirty="0">
              <a:solidFill>
                <a:srgbClr val="FFFF00"/>
              </a:solidFill>
            </a:endParaRPr>
          </a:p>
        </p:txBody>
      </p:sp>
      <p:sp>
        <p:nvSpPr>
          <p:cNvPr id="3" name="Content Placeholder 2"/>
          <p:cNvSpPr>
            <a:spLocks noGrp="1"/>
          </p:cNvSpPr>
          <p:nvPr>
            <p:ph idx="1"/>
          </p:nvPr>
        </p:nvSpPr>
        <p:spPr>
          <a:xfrm>
            <a:off x="0" y="1124744"/>
            <a:ext cx="9217024" cy="5544616"/>
          </a:xfrm>
        </p:spPr>
        <p:txBody>
          <a:bodyPr/>
          <a:lstStyle/>
          <a:p>
            <a:endParaRPr lang="en-GB" sz="2800" dirty="0" smtClean="0">
              <a:solidFill>
                <a:schemeClr val="bg2"/>
              </a:solidFill>
            </a:endParaRPr>
          </a:p>
          <a:p>
            <a:pPr marL="457200" indent="-457200">
              <a:buFont typeface="+mj-lt"/>
              <a:buAutoNum type="arabicPeriod" startAt="8"/>
            </a:pPr>
            <a:r>
              <a:rPr lang="fr-FR" sz="2500" dirty="0" smtClean="0">
                <a:solidFill>
                  <a:schemeClr val="bg2"/>
                </a:solidFill>
              </a:rPr>
              <a:t>La convention de l’Union Africaine sur la cyber sécurité</a:t>
            </a:r>
            <a:br>
              <a:rPr lang="fr-FR" sz="2500" dirty="0" smtClean="0">
                <a:solidFill>
                  <a:schemeClr val="bg2"/>
                </a:solidFill>
              </a:rPr>
            </a:br>
            <a:r>
              <a:rPr lang="fr-FR" sz="2500" dirty="0" smtClean="0">
                <a:solidFill>
                  <a:schemeClr val="bg2"/>
                </a:solidFill>
              </a:rPr>
              <a:t>et la protection des données personnelles</a:t>
            </a:r>
          </a:p>
          <a:p>
            <a:pPr>
              <a:buNone/>
            </a:pPr>
            <a:r>
              <a:rPr lang="fr-FR" sz="2500" dirty="0" smtClean="0">
                <a:solidFill>
                  <a:schemeClr val="bg2"/>
                </a:solidFill>
              </a:rPr>
              <a:t>	</a:t>
            </a:r>
          </a:p>
          <a:p>
            <a:pPr>
              <a:buNone/>
            </a:pPr>
            <a:endParaRPr lang="fr-FR" sz="2500" dirty="0" smtClean="0">
              <a:solidFill>
                <a:schemeClr val="bg2"/>
              </a:solidFill>
            </a:endParaRPr>
          </a:p>
          <a:p>
            <a:pPr>
              <a:buNone/>
            </a:pPr>
            <a:r>
              <a:rPr lang="fr-FR" sz="2500" dirty="0" smtClean="0">
                <a:solidFill>
                  <a:schemeClr val="bg2"/>
                </a:solidFill>
              </a:rPr>
              <a:t>	</a:t>
            </a:r>
            <a:r>
              <a:rPr lang="fr-FR" sz="2500" b="0" dirty="0" smtClean="0">
                <a:solidFill>
                  <a:schemeClr val="bg2"/>
                </a:solidFill>
              </a:rPr>
              <a:t>La Convention est accueilli comme une première étape pour créer un cadre législatif pour la cyber sécurité et la protection des données dans la région de l‘Afrique.</a:t>
            </a:r>
          </a:p>
        </p:txBody>
      </p:sp>
      <p:sp>
        <p:nvSpPr>
          <p:cNvPr id="21508" name="AutoShape 4" descr="Image result for ICONS OF INTERCONNECTED CONTINENTS"/>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1510" name="AutoShape 6" descr="Image result for ICONS OF INTERCONNECTED CONTINENTS"/>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1512" name="AutoShape 8" descr="Image result for ICONS OF INTERCONNECTED CONTINENTS"/>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Documents\Presentations for Commissioner\INTERNATIONAL COOPERATION\test pic\imagesSCJ6FKNY.jpg"/>
          <p:cNvPicPr>
            <a:picLocks noChangeAspect="1" noChangeArrowheads="1"/>
          </p:cNvPicPr>
          <p:nvPr/>
        </p:nvPicPr>
        <p:blipFill>
          <a:blip r:embed="rId2" cstate="print"/>
          <a:srcRect/>
          <a:stretch>
            <a:fillRect/>
          </a:stretch>
        </p:blipFill>
        <p:spPr bwMode="auto">
          <a:xfrm>
            <a:off x="0" y="-60158"/>
            <a:ext cx="9144000" cy="6978316"/>
          </a:xfrm>
          <a:prstGeom prst="rect">
            <a:avLst/>
          </a:prstGeom>
          <a:noFill/>
        </p:spPr>
      </p:pic>
      <p:sp>
        <p:nvSpPr>
          <p:cNvPr id="2" name="Title 1"/>
          <p:cNvSpPr>
            <a:spLocks noGrp="1"/>
          </p:cNvSpPr>
          <p:nvPr>
            <p:ph type="title"/>
          </p:nvPr>
        </p:nvSpPr>
        <p:spPr>
          <a:xfrm>
            <a:off x="0" y="332656"/>
            <a:ext cx="9358378" cy="1143000"/>
          </a:xfrm>
        </p:spPr>
        <p:txBody>
          <a:bodyPr/>
          <a:lstStyle/>
          <a:p>
            <a:r>
              <a:rPr lang="fr-FR" sz="3200" dirty="0" smtClean="0">
                <a:solidFill>
                  <a:srgbClr val="FFFF00"/>
                </a:solidFill>
              </a:rPr>
              <a:t>LES INSTRUMENTS DE COOPÉRATION INTERNATIONALE</a:t>
            </a:r>
            <a:endParaRPr lang="en-GB" sz="3200" dirty="0">
              <a:solidFill>
                <a:srgbClr val="FFFF00"/>
              </a:solidFill>
            </a:endParaRPr>
          </a:p>
        </p:txBody>
      </p:sp>
      <p:sp>
        <p:nvSpPr>
          <p:cNvPr id="3" name="Content Placeholder 2"/>
          <p:cNvSpPr>
            <a:spLocks noGrp="1"/>
          </p:cNvSpPr>
          <p:nvPr>
            <p:ph idx="1"/>
          </p:nvPr>
        </p:nvSpPr>
        <p:spPr>
          <a:xfrm>
            <a:off x="0" y="1124744"/>
            <a:ext cx="9217024" cy="5544616"/>
          </a:xfrm>
        </p:spPr>
        <p:txBody>
          <a:bodyPr/>
          <a:lstStyle/>
          <a:p>
            <a:endParaRPr lang="en-GB" sz="2800" dirty="0" smtClean="0">
              <a:solidFill>
                <a:schemeClr val="bg2"/>
              </a:solidFill>
            </a:endParaRPr>
          </a:p>
          <a:p>
            <a:pPr marL="457200" indent="-457200">
              <a:buNone/>
            </a:pPr>
            <a:r>
              <a:rPr lang="fr-FR" sz="2500" dirty="0" smtClean="0">
                <a:solidFill>
                  <a:schemeClr val="bg2"/>
                </a:solidFill>
              </a:rPr>
              <a:t>	</a:t>
            </a:r>
            <a:r>
              <a:rPr lang="fr-FR" sz="2800" b="0" dirty="0" smtClean="0">
                <a:solidFill>
                  <a:schemeClr val="bg2"/>
                </a:solidFill>
              </a:rPr>
              <a:t>Un bel exemple d’interopérabilité qui a remporte des principes internationaux. </a:t>
            </a:r>
          </a:p>
          <a:p>
            <a:pPr marL="457200" indent="-457200">
              <a:buNone/>
            </a:pPr>
            <a:endParaRPr lang="fr-FR" sz="2800" b="0" dirty="0" smtClean="0">
              <a:solidFill>
                <a:schemeClr val="bg2"/>
              </a:solidFill>
            </a:endParaRPr>
          </a:p>
          <a:p>
            <a:pPr marL="457200" indent="-457200">
              <a:buNone/>
            </a:pPr>
            <a:r>
              <a:rPr lang="fr-FR" sz="2800" b="0" dirty="0" smtClean="0"/>
              <a:t>	</a:t>
            </a:r>
            <a:r>
              <a:rPr lang="fr-FR" sz="2800" b="0" dirty="0" smtClean="0">
                <a:solidFill>
                  <a:schemeClr val="bg2"/>
                </a:solidFill>
              </a:rPr>
              <a:t>Maurice est en processus de signer cette convention et j’encouragerais les états africains à s’y joindre.</a:t>
            </a:r>
            <a:endParaRPr lang="en-GB" sz="2800" b="0" dirty="0" smtClean="0">
              <a:solidFill>
                <a:schemeClr val="bg2"/>
              </a:solidFill>
            </a:endParaRPr>
          </a:p>
          <a:p>
            <a:pPr marL="457200" indent="-457200">
              <a:buNone/>
            </a:pPr>
            <a:endParaRPr lang="fr-FR" sz="2500" dirty="0" smtClean="0">
              <a:solidFill>
                <a:schemeClr val="bg2"/>
              </a:solidFill>
            </a:endParaRPr>
          </a:p>
          <a:p>
            <a:pPr>
              <a:buNone/>
            </a:pPr>
            <a:r>
              <a:rPr lang="fr-FR" sz="2500" dirty="0" smtClean="0">
                <a:solidFill>
                  <a:schemeClr val="bg2"/>
                </a:solidFill>
              </a:rPr>
              <a:t>	</a:t>
            </a:r>
          </a:p>
          <a:p>
            <a:pPr>
              <a:buNone/>
            </a:pPr>
            <a:endParaRPr lang="fr-FR" sz="2500" dirty="0" smtClean="0">
              <a:solidFill>
                <a:schemeClr val="bg2"/>
              </a:solidFill>
            </a:endParaRPr>
          </a:p>
          <a:p>
            <a:pPr>
              <a:buNone/>
            </a:pPr>
            <a:r>
              <a:rPr lang="fr-FR" sz="2500" dirty="0" smtClean="0">
                <a:solidFill>
                  <a:schemeClr val="bg2"/>
                </a:solidFill>
              </a:rPr>
              <a:t>	</a:t>
            </a:r>
            <a:endParaRPr lang="fr-FR" sz="2500" b="0" dirty="0" smtClean="0">
              <a:solidFill>
                <a:schemeClr val="bg2"/>
              </a:solidFill>
            </a:endParaRPr>
          </a:p>
        </p:txBody>
      </p:sp>
      <p:sp>
        <p:nvSpPr>
          <p:cNvPr id="21508" name="AutoShape 4" descr="Image result for ICONS OF INTERCONNECTED CONTINENTS"/>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1510" name="AutoShape 6" descr="Image result for ICONS OF INTERCONNECTED CONTINENTS"/>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1512" name="AutoShape 8" descr="Image result for ICONS OF INTERCONNECTED CONTINENTS"/>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Documents\Presentations for Commissioner\INTERNATIONAL COOPERATION\test pic\imagesSCJ6FKNY.jpg"/>
          <p:cNvPicPr>
            <a:picLocks noChangeAspect="1" noChangeArrowheads="1"/>
          </p:cNvPicPr>
          <p:nvPr/>
        </p:nvPicPr>
        <p:blipFill>
          <a:blip r:embed="rId2" cstate="print"/>
          <a:srcRect/>
          <a:stretch>
            <a:fillRect/>
          </a:stretch>
        </p:blipFill>
        <p:spPr bwMode="auto">
          <a:xfrm>
            <a:off x="0" y="-60158"/>
            <a:ext cx="9144000" cy="6978316"/>
          </a:xfrm>
          <a:prstGeom prst="rect">
            <a:avLst/>
          </a:prstGeom>
          <a:noFill/>
        </p:spPr>
      </p:pic>
      <p:sp>
        <p:nvSpPr>
          <p:cNvPr id="2" name="Title 1"/>
          <p:cNvSpPr>
            <a:spLocks noGrp="1"/>
          </p:cNvSpPr>
          <p:nvPr>
            <p:ph type="title"/>
          </p:nvPr>
        </p:nvSpPr>
        <p:spPr>
          <a:xfrm>
            <a:off x="0" y="332656"/>
            <a:ext cx="9358378" cy="1143000"/>
          </a:xfrm>
        </p:spPr>
        <p:txBody>
          <a:bodyPr/>
          <a:lstStyle/>
          <a:p>
            <a:r>
              <a:rPr lang="fr-FR" sz="3200" dirty="0" smtClean="0">
                <a:solidFill>
                  <a:srgbClr val="FFFF00"/>
                </a:solidFill>
              </a:rPr>
              <a:t>LES INSTRUMENTS DE COOPÉRATION INTERNATIONALE</a:t>
            </a:r>
            <a:endParaRPr lang="en-GB" sz="3200" dirty="0">
              <a:solidFill>
                <a:srgbClr val="FFFF00"/>
              </a:solidFill>
            </a:endParaRPr>
          </a:p>
        </p:txBody>
      </p:sp>
      <p:sp>
        <p:nvSpPr>
          <p:cNvPr id="3" name="Content Placeholder 2"/>
          <p:cNvSpPr>
            <a:spLocks noGrp="1"/>
          </p:cNvSpPr>
          <p:nvPr>
            <p:ph idx="1"/>
          </p:nvPr>
        </p:nvSpPr>
        <p:spPr>
          <a:xfrm>
            <a:off x="0" y="1124744"/>
            <a:ext cx="9217024" cy="5544616"/>
          </a:xfrm>
        </p:spPr>
        <p:txBody>
          <a:bodyPr/>
          <a:lstStyle/>
          <a:p>
            <a:endParaRPr lang="en-GB" sz="2800" dirty="0" smtClean="0">
              <a:solidFill>
                <a:schemeClr val="bg2"/>
              </a:solidFill>
            </a:endParaRPr>
          </a:p>
          <a:p>
            <a:pPr marL="457200" indent="-457200">
              <a:buFont typeface="+mj-lt"/>
              <a:buAutoNum type="arabicPeriod" startAt="9"/>
            </a:pPr>
            <a:r>
              <a:rPr lang="fr-FR" sz="2500" dirty="0" smtClean="0">
                <a:solidFill>
                  <a:schemeClr val="bg2"/>
                </a:solidFill>
              </a:rPr>
              <a:t>Les Résolutions de l'ONU</a:t>
            </a:r>
          </a:p>
          <a:p>
            <a:pPr marL="457200" indent="-457200">
              <a:buNone/>
            </a:pPr>
            <a:r>
              <a:rPr lang="fr-FR" sz="2500" dirty="0" smtClean="0">
                <a:solidFill>
                  <a:schemeClr val="bg2"/>
                </a:solidFill>
              </a:rPr>
              <a:t>	</a:t>
            </a:r>
            <a:br>
              <a:rPr lang="fr-FR" sz="2500" dirty="0" smtClean="0">
                <a:solidFill>
                  <a:schemeClr val="bg2"/>
                </a:solidFill>
              </a:rPr>
            </a:br>
            <a:r>
              <a:rPr lang="fr-FR" sz="2500" b="0" dirty="0" smtClean="0">
                <a:solidFill>
                  <a:schemeClr val="bg2"/>
                </a:solidFill>
              </a:rPr>
              <a:t>Les Nations Unies (ONU) a adopté une résolution, le 25 Novembre 2014, sur la protection de la vie privée numérique («la résolution»), qui encourage les gouvernements à offrir une protection aux citoyens visés par la surveillance de masse. La résolution, présentée par le Brésil et l'Allemagne, est non contraignant, toutefois, il porte un poids politique et contribue à façonner le débat autour de la vie privée en ligne comme un droit humain.</a:t>
            </a:r>
          </a:p>
        </p:txBody>
      </p:sp>
      <p:sp>
        <p:nvSpPr>
          <p:cNvPr id="21508" name="AutoShape 4" descr="Image result for ICONS OF INTERCONNECTED CONTINENTS"/>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1510" name="AutoShape 6" descr="Image result for ICONS OF INTERCONNECTED CONTINENTS"/>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1512" name="AutoShape 8" descr="Image result for ICONS OF INTERCONNECTED CONTINENTS"/>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Documents\Presentations for Commissioner\INTERNATIONAL COOPERATION\test pic\imagesSCJ6FKNY.jpg"/>
          <p:cNvPicPr>
            <a:picLocks noChangeAspect="1" noChangeArrowheads="1"/>
          </p:cNvPicPr>
          <p:nvPr/>
        </p:nvPicPr>
        <p:blipFill>
          <a:blip r:embed="rId2" cstate="print"/>
          <a:srcRect/>
          <a:stretch>
            <a:fillRect/>
          </a:stretch>
        </p:blipFill>
        <p:spPr bwMode="auto">
          <a:xfrm>
            <a:off x="0" y="-60158"/>
            <a:ext cx="9144000" cy="6978316"/>
          </a:xfrm>
          <a:prstGeom prst="rect">
            <a:avLst/>
          </a:prstGeom>
          <a:noFill/>
        </p:spPr>
      </p:pic>
      <p:sp>
        <p:nvSpPr>
          <p:cNvPr id="2" name="Title 1"/>
          <p:cNvSpPr>
            <a:spLocks noGrp="1"/>
          </p:cNvSpPr>
          <p:nvPr>
            <p:ph type="title"/>
          </p:nvPr>
        </p:nvSpPr>
        <p:spPr>
          <a:xfrm>
            <a:off x="0" y="332656"/>
            <a:ext cx="9358378" cy="1143000"/>
          </a:xfrm>
        </p:spPr>
        <p:txBody>
          <a:bodyPr/>
          <a:lstStyle/>
          <a:p>
            <a:r>
              <a:rPr lang="fr-FR" sz="3200" dirty="0" smtClean="0">
                <a:solidFill>
                  <a:srgbClr val="FFFF00"/>
                </a:solidFill>
              </a:rPr>
              <a:t>LES INSTRUMENTS DE COOPÉRATION INTERNATIONALE</a:t>
            </a:r>
            <a:endParaRPr lang="en-GB" sz="3200" dirty="0">
              <a:solidFill>
                <a:srgbClr val="FFFF00"/>
              </a:solidFill>
            </a:endParaRPr>
          </a:p>
        </p:txBody>
      </p:sp>
      <p:sp>
        <p:nvSpPr>
          <p:cNvPr id="3" name="Content Placeholder 2"/>
          <p:cNvSpPr>
            <a:spLocks noGrp="1"/>
          </p:cNvSpPr>
          <p:nvPr>
            <p:ph idx="1"/>
          </p:nvPr>
        </p:nvSpPr>
        <p:spPr>
          <a:xfrm>
            <a:off x="0" y="1124744"/>
            <a:ext cx="9217024" cy="5544616"/>
          </a:xfrm>
        </p:spPr>
        <p:txBody>
          <a:bodyPr/>
          <a:lstStyle/>
          <a:p>
            <a:endParaRPr lang="en-GB" sz="2800" dirty="0" smtClean="0">
              <a:solidFill>
                <a:schemeClr val="bg2"/>
              </a:solidFill>
            </a:endParaRPr>
          </a:p>
          <a:p>
            <a:pPr marL="457200" indent="-457200">
              <a:buNone/>
            </a:pPr>
            <a:r>
              <a:rPr lang="fr-FR" sz="2500" dirty="0" smtClean="0">
                <a:solidFill>
                  <a:schemeClr val="bg2"/>
                </a:solidFill>
              </a:rPr>
              <a:t>	</a:t>
            </a:r>
            <a:br>
              <a:rPr lang="fr-FR" sz="2500" dirty="0" smtClean="0">
                <a:solidFill>
                  <a:schemeClr val="bg2"/>
                </a:solidFill>
              </a:rPr>
            </a:br>
            <a:r>
              <a:rPr lang="fr-FR" sz="2800" b="0" dirty="0" smtClean="0">
                <a:solidFill>
                  <a:schemeClr val="bg2"/>
                </a:solidFill>
              </a:rPr>
              <a:t>Une seconde résolution a été adoptée en 2015 récemment quelques mois de cela et un rapporteur spécial pour la vie privée va bientôt être nommé. C’est une grande victoire au niveau international.</a:t>
            </a:r>
            <a:endParaRPr lang="fr-FR" sz="2500" b="0" dirty="0" smtClean="0">
              <a:solidFill>
                <a:schemeClr val="bg2"/>
              </a:solidFill>
            </a:endParaRPr>
          </a:p>
        </p:txBody>
      </p:sp>
      <p:sp>
        <p:nvSpPr>
          <p:cNvPr id="21508" name="AutoShape 4" descr="Image result for ICONS OF INTERCONNECTED CONTINENTS"/>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1510" name="AutoShape 6" descr="Image result for ICONS OF INTERCONNECTED CONTINENTS"/>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1512" name="AutoShape 8" descr="Image result for ICONS OF INTERCONNECTED CONTINENTS"/>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55a7869-0bbc-448e-a52f-2e4992898f07" descr="453076CD-4748-45D5-8E73-16004EDFE4E4"/>
          <p:cNvPicPr>
            <a:picLocks noChangeAspect="1" noChangeArrowheads="1"/>
          </p:cNvPicPr>
          <p:nvPr/>
        </p:nvPicPr>
        <p:blipFill>
          <a:blip r:embed="rId2" cstate="print"/>
          <a:srcRect/>
          <a:stretch>
            <a:fillRect/>
          </a:stretch>
        </p:blipFill>
        <p:spPr bwMode="auto">
          <a:xfrm>
            <a:off x="0" y="0"/>
            <a:ext cx="9144000" cy="6861357"/>
          </a:xfrm>
          <a:prstGeom prst="rect">
            <a:avLst/>
          </a:prstGeom>
          <a:noFill/>
          <a:ln w="9525">
            <a:noFill/>
            <a:miter lim="800000"/>
            <a:headEnd/>
            <a:tailEnd/>
          </a:ln>
        </p:spPr>
      </p:pic>
      <p:sp>
        <p:nvSpPr>
          <p:cNvPr id="2" name="Title 1"/>
          <p:cNvSpPr>
            <a:spLocks noGrp="1"/>
          </p:cNvSpPr>
          <p:nvPr>
            <p:ph type="title"/>
          </p:nvPr>
        </p:nvSpPr>
        <p:spPr>
          <a:xfrm>
            <a:off x="251520" y="476672"/>
            <a:ext cx="9358378" cy="1143000"/>
          </a:xfrm>
        </p:spPr>
        <p:txBody>
          <a:bodyPr/>
          <a:lstStyle/>
          <a:p>
            <a:r>
              <a:rPr lang="fr-FR" sz="3600" b="1" dirty="0" err="1" smtClean="0">
                <a:solidFill>
                  <a:srgbClr val="FFFF00"/>
                </a:solidFill>
              </a:rPr>
              <a:t>Inter-opérabilité</a:t>
            </a:r>
            <a:endParaRPr lang="en-GB" sz="3600" dirty="0">
              <a:solidFill>
                <a:srgbClr val="FFFF00"/>
              </a:solidFill>
            </a:endParaRPr>
          </a:p>
        </p:txBody>
      </p:sp>
      <p:sp>
        <p:nvSpPr>
          <p:cNvPr id="3" name="Content Placeholder 2"/>
          <p:cNvSpPr>
            <a:spLocks noGrp="1"/>
          </p:cNvSpPr>
          <p:nvPr>
            <p:ph idx="1"/>
          </p:nvPr>
        </p:nvSpPr>
        <p:spPr>
          <a:xfrm>
            <a:off x="323528" y="1484784"/>
            <a:ext cx="8820472" cy="4536504"/>
          </a:xfrm>
        </p:spPr>
        <p:txBody>
          <a:bodyPr/>
          <a:lstStyle/>
          <a:p>
            <a:pPr>
              <a:buNone/>
            </a:pPr>
            <a:r>
              <a:rPr lang="fr-FR" sz="3000" dirty="0" smtClean="0">
                <a:solidFill>
                  <a:schemeClr val="bg2"/>
                </a:solidFill>
              </a:rPr>
              <a:t>   </a:t>
            </a:r>
            <a:r>
              <a:rPr lang="fr-FR" sz="2800" dirty="0" smtClean="0">
                <a:solidFill>
                  <a:schemeClr val="bg2"/>
                </a:solidFill>
              </a:rPr>
              <a:t>Je commencerais par essayer de définir pour moi ce que c’est la coopération internationale qui se traduit bien évidemment ensuite, par la création et l’adoption de normes internationales dans le contexte de droit à la vie privée.  Je pense ce que nous recherchons tous à travers la coopération c’est un facilitateur commun qui nous aide à mieux gérer nos multiples fonctions d’investigation, de recherche et de création de normes internes valables et des échanges concrètes et fructueuses. </a:t>
            </a:r>
            <a:endParaRPr lang="en-GB"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Documents\Presentations for Commissioner\INTERNATIONAL COOPERATION\test pic\imagesSCJ6FKNY.jpg"/>
          <p:cNvPicPr>
            <a:picLocks noChangeAspect="1" noChangeArrowheads="1"/>
          </p:cNvPicPr>
          <p:nvPr/>
        </p:nvPicPr>
        <p:blipFill>
          <a:blip r:embed="rId2" cstate="print"/>
          <a:srcRect/>
          <a:stretch>
            <a:fillRect/>
          </a:stretch>
        </p:blipFill>
        <p:spPr bwMode="auto">
          <a:xfrm>
            <a:off x="0" y="-60158"/>
            <a:ext cx="9144000" cy="6978316"/>
          </a:xfrm>
          <a:prstGeom prst="rect">
            <a:avLst/>
          </a:prstGeom>
          <a:noFill/>
        </p:spPr>
      </p:pic>
      <p:sp>
        <p:nvSpPr>
          <p:cNvPr id="2" name="Title 1"/>
          <p:cNvSpPr>
            <a:spLocks noGrp="1"/>
          </p:cNvSpPr>
          <p:nvPr>
            <p:ph type="title"/>
          </p:nvPr>
        </p:nvSpPr>
        <p:spPr>
          <a:xfrm>
            <a:off x="0" y="332656"/>
            <a:ext cx="9358378" cy="1143000"/>
          </a:xfrm>
        </p:spPr>
        <p:txBody>
          <a:bodyPr/>
          <a:lstStyle/>
          <a:p>
            <a:r>
              <a:rPr lang="fr-FR" sz="3200" dirty="0" smtClean="0">
                <a:solidFill>
                  <a:srgbClr val="FFFF00"/>
                </a:solidFill>
              </a:rPr>
              <a:t>LES INSTRUMENTS DE COOPÉRATION INTERNATIONALE</a:t>
            </a:r>
            <a:endParaRPr lang="en-GB" sz="3200" dirty="0">
              <a:solidFill>
                <a:srgbClr val="FFFF00"/>
              </a:solidFill>
            </a:endParaRPr>
          </a:p>
        </p:txBody>
      </p:sp>
      <p:sp>
        <p:nvSpPr>
          <p:cNvPr id="3" name="Content Placeholder 2"/>
          <p:cNvSpPr>
            <a:spLocks noGrp="1"/>
          </p:cNvSpPr>
          <p:nvPr>
            <p:ph idx="1"/>
          </p:nvPr>
        </p:nvSpPr>
        <p:spPr>
          <a:xfrm>
            <a:off x="0" y="1124744"/>
            <a:ext cx="9217024" cy="5544616"/>
          </a:xfrm>
        </p:spPr>
        <p:txBody>
          <a:bodyPr/>
          <a:lstStyle/>
          <a:p>
            <a:endParaRPr lang="en-GB" sz="2800" dirty="0" smtClean="0">
              <a:solidFill>
                <a:schemeClr val="bg2"/>
              </a:solidFill>
            </a:endParaRPr>
          </a:p>
          <a:p>
            <a:pPr marL="457200" indent="-457200">
              <a:buFont typeface="+mj-lt"/>
              <a:buAutoNum type="arabicPeriod" startAt="10"/>
            </a:pPr>
            <a:r>
              <a:rPr lang="fr-FR" sz="2500" dirty="0" smtClean="0">
                <a:solidFill>
                  <a:schemeClr val="bg2"/>
                </a:solidFill>
              </a:rPr>
              <a:t>Normes ISO liées à la vie privée 	</a:t>
            </a:r>
          </a:p>
          <a:p>
            <a:pPr>
              <a:buNone/>
            </a:pPr>
            <a:endParaRPr lang="fr-FR" sz="2500" dirty="0" smtClean="0">
              <a:solidFill>
                <a:schemeClr val="bg2"/>
              </a:solidFill>
            </a:endParaRPr>
          </a:p>
          <a:p>
            <a:pPr>
              <a:buNone/>
            </a:pPr>
            <a:r>
              <a:rPr lang="fr-FR" sz="2500" dirty="0" smtClean="0">
                <a:solidFill>
                  <a:schemeClr val="bg2"/>
                </a:solidFill>
              </a:rPr>
              <a:t>	</a:t>
            </a:r>
            <a:r>
              <a:rPr lang="fr-FR" sz="2500" b="0" dirty="0" smtClean="0">
                <a:solidFill>
                  <a:schemeClr val="bg2"/>
                </a:solidFill>
              </a:rPr>
              <a:t>ISO / IEC 29100: 2011 fournit un cadre de la vie privée qui:</a:t>
            </a:r>
            <a:br>
              <a:rPr lang="fr-FR" sz="2500" b="0" dirty="0" smtClean="0">
                <a:solidFill>
                  <a:schemeClr val="bg2"/>
                </a:solidFill>
              </a:rPr>
            </a:br>
            <a:r>
              <a:rPr lang="fr-FR" sz="2500" b="0" dirty="0" smtClean="0">
                <a:solidFill>
                  <a:schemeClr val="bg2"/>
                </a:solidFill>
              </a:rPr>
              <a:t>• spécifie une terminologie de la vie privée commun;</a:t>
            </a:r>
            <a:br>
              <a:rPr lang="fr-FR" sz="2500" b="0" dirty="0" smtClean="0">
                <a:solidFill>
                  <a:schemeClr val="bg2"/>
                </a:solidFill>
              </a:rPr>
            </a:br>
            <a:r>
              <a:rPr lang="fr-FR" sz="2500" b="0" dirty="0" smtClean="0">
                <a:solidFill>
                  <a:schemeClr val="bg2"/>
                </a:solidFill>
              </a:rPr>
              <a:t>• définit les acteurs et leurs rôles dans le traitement des   informations personnelles identifiables;</a:t>
            </a:r>
            <a:br>
              <a:rPr lang="fr-FR" sz="2500" b="0" dirty="0" smtClean="0">
                <a:solidFill>
                  <a:schemeClr val="bg2"/>
                </a:solidFill>
              </a:rPr>
            </a:br>
            <a:r>
              <a:rPr lang="fr-FR" sz="2500" b="0" dirty="0" smtClean="0">
                <a:solidFill>
                  <a:schemeClr val="bg2"/>
                </a:solidFill>
              </a:rPr>
              <a:t>• décrit des mesures de sauvegarde de la vie privée ; et</a:t>
            </a:r>
            <a:br>
              <a:rPr lang="fr-FR" sz="2500" b="0" dirty="0" smtClean="0">
                <a:solidFill>
                  <a:schemeClr val="bg2"/>
                </a:solidFill>
              </a:rPr>
            </a:br>
            <a:r>
              <a:rPr lang="fr-FR" sz="2500" b="0" dirty="0" smtClean="0">
                <a:solidFill>
                  <a:schemeClr val="bg2"/>
                </a:solidFill>
              </a:rPr>
              <a:t>• fournit des références aux principes de protection connus pour la technologie informatique.</a:t>
            </a:r>
          </a:p>
        </p:txBody>
      </p:sp>
      <p:sp>
        <p:nvSpPr>
          <p:cNvPr id="21508" name="AutoShape 4" descr="Image result for ICONS OF INTERCONNECTED CONTINENTS"/>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1510" name="AutoShape 6" descr="Image result for ICONS OF INTERCONNECTED CONTINENTS"/>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1512" name="AutoShape 8" descr="Image result for ICONS OF INTERCONNECTED CONTINENTS"/>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Documents\Presentations for Commissioner\INTERNATIONAL COOPERATION\test pic\imagesSCJ6FKNY.jpg"/>
          <p:cNvPicPr>
            <a:picLocks noChangeAspect="1" noChangeArrowheads="1"/>
          </p:cNvPicPr>
          <p:nvPr/>
        </p:nvPicPr>
        <p:blipFill>
          <a:blip r:embed="rId2" cstate="print"/>
          <a:srcRect/>
          <a:stretch>
            <a:fillRect/>
          </a:stretch>
        </p:blipFill>
        <p:spPr bwMode="auto">
          <a:xfrm>
            <a:off x="0" y="-60158"/>
            <a:ext cx="9144000" cy="6978316"/>
          </a:xfrm>
          <a:prstGeom prst="rect">
            <a:avLst/>
          </a:prstGeom>
          <a:noFill/>
        </p:spPr>
      </p:pic>
      <p:sp>
        <p:nvSpPr>
          <p:cNvPr id="2" name="Title 1"/>
          <p:cNvSpPr>
            <a:spLocks noGrp="1"/>
          </p:cNvSpPr>
          <p:nvPr>
            <p:ph type="title"/>
          </p:nvPr>
        </p:nvSpPr>
        <p:spPr>
          <a:xfrm>
            <a:off x="0" y="332656"/>
            <a:ext cx="9358378" cy="1143000"/>
          </a:xfrm>
        </p:spPr>
        <p:txBody>
          <a:bodyPr/>
          <a:lstStyle/>
          <a:p>
            <a:r>
              <a:rPr lang="fr-FR" sz="3200" dirty="0" smtClean="0">
                <a:solidFill>
                  <a:srgbClr val="FFFF00"/>
                </a:solidFill>
              </a:rPr>
              <a:t>LES INSTRUMENTS DE COOPÉRATION INTERNATIONALE</a:t>
            </a:r>
            <a:endParaRPr lang="en-GB" sz="3200" dirty="0">
              <a:solidFill>
                <a:srgbClr val="FFFF00"/>
              </a:solidFill>
            </a:endParaRPr>
          </a:p>
        </p:txBody>
      </p:sp>
      <p:sp>
        <p:nvSpPr>
          <p:cNvPr id="3" name="Content Placeholder 2"/>
          <p:cNvSpPr>
            <a:spLocks noGrp="1"/>
          </p:cNvSpPr>
          <p:nvPr>
            <p:ph idx="1"/>
          </p:nvPr>
        </p:nvSpPr>
        <p:spPr>
          <a:xfrm>
            <a:off x="0" y="1124744"/>
            <a:ext cx="9217024" cy="5544616"/>
          </a:xfrm>
        </p:spPr>
        <p:txBody>
          <a:bodyPr/>
          <a:lstStyle/>
          <a:p>
            <a:endParaRPr lang="en-GB" sz="2800" dirty="0" smtClean="0">
              <a:solidFill>
                <a:schemeClr val="bg2"/>
              </a:solidFill>
            </a:endParaRPr>
          </a:p>
          <a:p>
            <a:pPr>
              <a:buNone/>
            </a:pPr>
            <a:endParaRPr lang="fr-FR" sz="2500" dirty="0" smtClean="0">
              <a:solidFill>
                <a:schemeClr val="bg2"/>
              </a:solidFill>
            </a:endParaRPr>
          </a:p>
          <a:p>
            <a:pPr>
              <a:buNone/>
            </a:pPr>
            <a:r>
              <a:rPr lang="fr-FR" sz="2500" dirty="0" smtClean="0">
                <a:solidFill>
                  <a:schemeClr val="bg2"/>
                </a:solidFill>
              </a:rPr>
              <a:t>	</a:t>
            </a:r>
            <a:r>
              <a:rPr lang="fr-FR" sz="2800" dirty="0" smtClean="0">
                <a:solidFill>
                  <a:schemeClr val="bg2"/>
                </a:solidFill>
              </a:rPr>
              <a:t>Nous avons aussi d’autres normes iso qui sont liées au droit à la vie privée qui peuvent être utiles comme le 27001.</a:t>
            </a:r>
            <a:endParaRPr lang="en-GB" sz="2800" dirty="0" smtClean="0">
              <a:solidFill>
                <a:schemeClr val="bg2"/>
              </a:solidFill>
            </a:endParaRPr>
          </a:p>
          <a:p>
            <a:pPr>
              <a:buNone/>
            </a:pPr>
            <a:endParaRPr lang="fr-FR" sz="2500" b="0" dirty="0" smtClean="0">
              <a:solidFill>
                <a:schemeClr val="bg2"/>
              </a:solidFill>
            </a:endParaRPr>
          </a:p>
        </p:txBody>
      </p:sp>
      <p:sp>
        <p:nvSpPr>
          <p:cNvPr id="21508" name="AutoShape 4" descr="Image result for ICONS OF INTERCONNECTED CONTINENTS"/>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1510" name="AutoShape 6" descr="Image result for ICONS OF INTERCONNECTED CONTINENTS"/>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1512" name="AutoShape 8" descr="Image result for ICONS OF INTERCONNECTED CONTINENTS"/>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Documents\Presentations for Commissioner\INTERNATIONAL COOPERATION\test pic\imagesSCJ6FKNY.jpg"/>
          <p:cNvPicPr>
            <a:picLocks noChangeAspect="1" noChangeArrowheads="1"/>
          </p:cNvPicPr>
          <p:nvPr/>
        </p:nvPicPr>
        <p:blipFill>
          <a:blip r:embed="rId2" cstate="print"/>
          <a:srcRect/>
          <a:stretch>
            <a:fillRect/>
          </a:stretch>
        </p:blipFill>
        <p:spPr bwMode="auto">
          <a:xfrm>
            <a:off x="0" y="-60158"/>
            <a:ext cx="9144000" cy="6978316"/>
          </a:xfrm>
          <a:prstGeom prst="rect">
            <a:avLst/>
          </a:prstGeom>
          <a:noFill/>
        </p:spPr>
      </p:pic>
      <p:sp>
        <p:nvSpPr>
          <p:cNvPr id="2" name="Title 1"/>
          <p:cNvSpPr>
            <a:spLocks noGrp="1"/>
          </p:cNvSpPr>
          <p:nvPr>
            <p:ph type="title"/>
          </p:nvPr>
        </p:nvSpPr>
        <p:spPr>
          <a:xfrm>
            <a:off x="0" y="0"/>
            <a:ext cx="9358378" cy="1143000"/>
          </a:xfrm>
        </p:spPr>
        <p:txBody>
          <a:bodyPr/>
          <a:lstStyle/>
          <a:p>
            <a:r>
              <a:rPr lang="fr-FR" sz="3200" dirty="0" smtClean="0">
                <a:solidFill>
                  <a:srgbClr val="FFFF00"/>
                </a:solidFill>
              </a:rPr>
              <a:t>AUTRES EXEMPLES INTERNATIONAUX </a:t>
            </a:r>
            <a:endParaRPr lang="en-GB" sz="3200" dirty="0">
              <a:solidFill>
                <a:srgbClr val="FFFF00"/>
              </a:solidFill>
            </a:endParaRPr>
          </a:p>
        </p:txBody>
      </p:sp>
      <p:sp>
        <p:nvSpPr>
          <p:cNvPr id="3" name="Content Placeholder 2"/>
          <p:cNvSpPr>
            <a:spLocks noGrp="1"/>
          </p:cNvSpPr>
          <p:nvPr>
            <p:ph idx="1"/>
          </p:nvPr>
        </p:nvSpPr>
        <p:spPr>
          <a:xfrm>
            <a:off x="-73024" y="692696"/>
            <a:ext cx="9217024" cy="5544616"/>
          </a:xfrm>
        </p:spPr>
        <p:txBody>
          <a:bodyPr/>
          <a:lstStyle/>
          <a:p>
            <a:endParaRPr lang="en-GB" sz="2800" dirty="0" smtClean="0">
              <a:solidFill>
                <a:schemeClr val="bg2"/>
              </a:solidFill>
            </a:endParaRPr>
          </a:p>
          <a:p>
            <a:pPr marL="457200" indent="-457200">
              <a:buFont typeface="Wingdings" pitchFamily="2" charset="2"/>
              <a:buChar char="Ø"/>
            </a:pPr>
            <a:r>
              <a:rPr lang="fr-FR" sz="2500" dirty="0" smtClean="0">
                <a:solidFill>
                  <a:schemeClr val="bg2"/>
                </a:solidFill>
              </a:rPr>
              <a:t>	L'article 17 du Pacte international relatif aux droits       	civils et politiques de 1966</a:t>
            </a:r>
          </a:p>
          <a:p>
            <a:pPr marL="457200" indent="-457200">
              <a:buFont typeface="Wingdings" pitchFamily="2" charset="2"/>
              <a:buChar char="Ø"/>
            </a:pPr>
            <a:endParaRPr lang="fr-FR" sz="2500" dirty="0" smtClean="0">
              <a:solidFill>
                <a:schemeClr val="bg2"/>
              </a:solidFill>
            </a:endParaRPr>
          </a:p>
          <a:p>
            <a:pPr marL="457200" indent="-457200">
              <a:buFont typeface="Wingdings" pitchFamily="2" charset="2"/>
              <a:buChar char="Ø"/>
            </a:pPr>
            <a:r>
              <a:rPr lang="fr-FR" sz="2500" dirty="0" smtClean="0">
                <a:solidFill>
                  <a:schemeClr val="bg2"/>
                </a:solidFill>
              </a:rPr>
              <a:t>     Article 16 La Convention relative aux droits de 	l'enfant de 1989</a:t>
            </a:r>
          </a:p>
          <a:p>
            <a:pPr marL="457200" indent="-457200">
              <a:buFont typeface="Wingdings" pitchFamily="2" charset="2"/>
              <a:buChar char="Ø"/>
            </a:pPr>
            <a:endParaRPr lang="fr-FR" sz="2500" dirty="0" smtClean="0">
              <a:solidFill>
                <a:schemeClr val="bg2"/>
              </a:solidFill>
            </a:endParaRPr>
          </a:p>
          <a:p>
            <a:pPr marL="457200" indent="-457200">
              <a:buFont typeface="Wingdings" pitchFamily="2" charset="2"/>
              <a:buChar char="Ø"/>
            </a:pPr>
            <a:r>
              <a:rPr lang="fr-FR" sz="2500" dirty="0" smtClean="0">
                <a:solidFill>
                  <a:schemeClr val="bg2"/>
                </a:solidFill>
              </a:rPr>
              <a:t>     E / CN.4 / 1990/72: Lignes directrices pour la 	réglementation des fichiers personnels informatisés 	de 1990</a:t>
            </a:r>
          </a:p>
          <a:p>
            <a:pPr marL="457200" indent="-457200">
              <a:buFont typeface="Wingdings" pitchFamily="2" charset="2"/>
              <a:buChar char="Ø"/>
            </a:pPr>
            <a:endParaRPr lang="fr-FR" sz="2500" dirty="0" smtClean="0">
              <a:solidFill>
                <a:schemeClr val="bg2"/>
              </a:solidFill>
            </a:endParaRPr>
          </a:p>
        </p:txBody>
      </p:sp>
      <p:sp>
        <p:nvSpPr>
          <p:cNvPr id="21508" name="AutoShape 4" descr="Image result for ICONS OF INTERCONNECTED CONTINENTS"/>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1510" name="AutoShape 6" descr="Image result for ICONS OF INTERCONNECTED CONTINENTS"/>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1512" name="AutoShape 8" descr="Image result for ICONS OF INTERCONNECTED CONTINENTS"/>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Documents\Presentations for Commissioner\INTERNATIONAL COOPERATION\test pic\imagesSCJ6FKNY.jpg"/>
          <p:cNvPicPr>
            <a:picLocks noChangeAspect="1" noChangeArrowheads="1"/>
          </p:cNvPicPr>
          <p:nvPr/>
        </p:nvPicPr>
        <p:blipFill>
          <a:blip r:embed="rId2" cstate="print"/>
          <a:srcRect/>
          <a:stretch>
            <a:fillRect/>
          </a:stretch>
        </p:blipFill>
        <p:spPr bwMode="auto">
          <a:xfrm>
            <a:off x="0" y="-60158"/>
            <a:ext cx="9144000" cy="6978316"/>
          </a:xfrm>
          <a:prstGeom prst="rect">
            <a:avLst/>
          </a:prstGeom>
          <a:noFill/>
        </p:spPr>
      </p:pic>
      <p:sp>
        <p:nvSpPr>
          <p:cNvPr id="3" name="Content Placeholder 2"/>
          <p:cNvSpPr>
            <a:spLocks noGrp="1"/>
          </p:cNvSpPr>
          <p:nvPr>
            <p:ph idx="1"/>
          </p:nvPr>
        </p:nvSpPr>
        <p:spPr>
          <a:xfrm>
            <a:off x="-73024" y="692696"/>
            <a:ext cx="9217024" cy="5544616"/>
          </a:xfrm>
        </p:spPr>
        <p:txBody>
          <a:bodyPr/>
          <a:lstStyle/>
          <a:p>
            <a:endParaRPr lang="en-GB" sz="2800" dirty="0" smtClean="0">
              <a:solidFill>
                <a:schemeClr val="bg2"/>
              </a:solidFill>
            </a:endParaRPr>
          </a:p>
          <a:p>
            <a:pPr marL="457200" indent="-457200">
              <a:buFont typeface="Wingdings" pitchFamily="2" charset="2"/>
              <a:buChar char="Ø"/>
            </a:pPr>
            <a:r>
              <a:rPr lang="fr-FR" sz="2400" dirty="0" smtClean="0">
                <a:solidFill>
                  <a:schemeClr val="bg2"/>
                </a:solidFill>
              </a:rPr>
              <a:t>Open Data, </a:t>
            </a:r>
            <a:r>
              <a:rPr lang="fr-FR" sz="2400" dirty="0" err="1" smtClean="0">
                <a:solidFill>
                  <a:schemeClr val="bg2"/>
                </a:solidFill>
              </a:rPr>
              <a:t>Big</a:t>
            </a:r>
            <a:r>
              <a:rPr lang="fr-FR" sz="2400" dirty="0" smtClean="0">
                <a:solidFill>
                  <a:schemeClr val="bg2"/>
                </a:solidFill>
              </a:rPr>
              <a:t> Data, Cloud, Surveillance, Smart City, Drones, Internet of </a:t>
            </a:r>
            <a:r>
              <a:rPr lang="fr-FR" sz="2400" dirty="0" err="1" smtClean="0">
                <a:solidFill>
                  <a:schemeClr val="bg2"/>
                </a:solidFill>
              </a:rPr>
              <a:t>things</a:t>
            </a:r>
            <a:r>
              <a:rPr lang="fr-FR" sz="2400" dirty="0" smtClean="0">
                <a:solidFill>
                  <a:schemeClr val="bg2"/>
                </a:solidFill>
              </a:rPr>
              <a:t> –Nous avons été sollicité à plusieurs reprises pour nos recommandations et opinions qui ont développé une valeur normative qui sont applicables à travers le secteur public et privé.</a:t>
            </a:r>
            <a:endParaRPr lang="fr-FR" sz="2500" dirty="0" smtClean="0">
              <a:solidFill>
                <a:schemeClr val="bg2"/>
              </a:solidFill>
            </a:endParaRPr>
          </a:p>
        </p:txBody>
      </p:sp>
      <p:sp>
        <p:nvSpPr>
          <p:cNvPr id="21508" name="AutoShape 4" descr="Image result for ICONS OF INTERCONNECTED CONTINENTS"/>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1510" name="AutoShape 6" descr="Image result for ICONS OF INTERCONNECTED CONTINENTS"/>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1512" name="AutoShape 8" descr="Image result for ICONS OF INTERCONNECTED CONTINENTS"/>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Documents\Presentations for Commissioner\INTERNATIONAL COOPERATION\test pic\imagesSCJ6FKNY.jpg"/>
          <p:cNvPicPr>
            <a:picLocks noChangeAspect="1" noChangeArrowheads="1"/>
          </p:cNvPicPr>
          <p:nvPr/>
        </p:nvPicPr>
        <p:blipFill>
          <a:blip r:embed="rId2" cstate="print"/>
          <a:srcRect/>
          <a:stretch>
            <a:fillRect/>
          </a:stretch>
        </p:blipFill>
        <p:spPr bwMode="auto">
          <a:xfrm>
            <a:off x="0" y="-60158"/>
            <a:ext cx="9144000" cy="6978316"/>
          </a:xfrm>
          <a:prstGeom prst="rect">
            <a:avLst/>
          </a:prstGeom>
          <a:noFill/>
        </p:spPr>
      </p:pic>
      <p:sp>
        <p:nvSpPr>
          <p:cNvPr id="2" name="Title 1"/>
          <p:cNvSpPr>
            <a:spLocks noGrp="1"/>
          </p:cNvSpPr>
          <p:nvPr>
            <p:ph type="title"/>
          </p:nvPr>
        </p:nvSpPr>
        <p:spPr>
          <a:xfrm>
            <a:off x="0" y="332656"/>
            <a:ext cx="9358378" cy="1143000"/>
          </a:xfrm>
        </p:spPr>
        <p:txBody>
          <a:bodyPr/>
          <a:lstStyle/>
          <a:p>
            <a:r>
              <a:rPr lang="fr-FR" sz="3200" dirty="0" smtClean="0">
                <a:solidFill>
                  <a:srgbClr val="FFFF00"/>
                </a:solidFill>
              </a:rPr>
              <a:t>AUTRES EXEMPLES INTERNATIONAUX </a:t>
            </a:r>
            <a:endParaRPr lang="en-GB" sz="3200" dirty="0">
              <a:solidFill>
                <a:srgbClr val="FFFF00"/>
              </a:solidFill>
            </a:endParaRPr>
          </a:p>
        </p:txBody>
      </p:sp>
      <p:sp>
        <p:nvSpPr>
          <p:cNvPr id="3" name="Content Placeholder 2"/>
          <p:cNvSpPr>
            <a:spLocks noGrp="1"/>
          </p:cNvSpPr>
          <p:nvPr>
            <p:ph idx="1"/>
          </p:nvPr>
        </p:nvSpPr>
        <p:spPr>
          <a:xfrm>
            <a:off x="0" y="1124744"/>
            <a:ext cx="9217024" cy="5544616"/>
          </a:xfrm>
        </p:spPr>
        <p:txBody>
          <a:bodyPr/>
          <a:lstStyle/>
          <a:p>
            <a:endParaRPr lang="en-GB" sz="2800" dirty="0" smtClean="0">
              <a:solidFill>
                <a:schemeClr val="bg2"/>
              </a:solidFill>
            </a:endParaRPr>
          </a:p>
          <a:p>
            <a:pPr marL="457200" indent="-457200">
              <a:buFont typeface="Wingdings" pitchFamily="2" charset="2"/>
              <a:buChar char="Ø"/>
            </a:pPr>
            <a:r>
              <a:rPr lang="fr-FR" sz="2500" dirty="0" smtClean="0">
                <a:solidFill>
                  <a:schemeClr val="bg2"/>
                </a:solidFill>
              </a:rPr>
              <a:t>     Article 8 Convention pour la protection des droits de 	l'homme et des libertés fondamentales de 1950</a:t>
            </a:r>
            <a:br>
              <a:rPr lang="fr-FR" sz="2500" dirty="0" smtClean="0">
                <a:solidFill>
                  <a:schemeClr val="bg2"/>
                </a:solidFill>
              </a:rPr>
            </a:br>
            <a:r>
              <a:rPr lang="fr-FR" sz="2500" dirty="0" smtClean="0">
                <a:solidFill>
                  <a:schemeClr val="bg2"/>
                </a:solidFill>
              </a:rPr>
              <a:t>	</a:t>
            </a:r>
          </a:p>
          <a:p>
            <a:pPr marL="457200" indent="-457200">
              <a:buFont typeface="Wingdings" pitchFamily="2" charset="2"/>
              <a:buChar char="Ø"/>
            </a:pPr>
            <a:r>
              <a:rPr lang="fr-FR" sz="2500" dirty="0" smtClean="0">
                <a:solidFill>
                  <a:schemeClr val="bg2"/>
                </a:solidFill>
              </a:rPr>
              <a:t>     Conseil de l'Europe: Recommandations et 	résolutions du Comité des Ministres</a:t>
            </a:r>
          </a:p>
          <a:p>
            <a:pPr marL="457200" indent="-457200">
              <a:buFont typeface="Wingdings" pitchFamily="2" charset="2"/>
              <a:buChar char="Ø"/>
            </a:pPr>
            <a:endParaRPr lang="fr-FR" sz="2500" dirty="0" smtClean="0">
              <a:solidFill>
                <a:schemeClr val="bg2"/>
              </a:solidFill>
            </a:endParaRPr>
          </a:p>
          <a:p>
            <a:pPr marL="457200" indent="-457200">
              <a:buFont typeface="Wingdings" pitchFamily="2" charset="2"/>
              <a:buChar char="Ø"/>
            </a:pPr>
            <a:r>
              <a:rPr lang="fr-FR" sz="2500" dirty="0" smtClean="0">
                <a:solidFill>
                  <a:schemeClr val="bg2"/>
                </a:solidFill>
              </a:rPr>
              <a:t>     Conseil de l'Europe: Recommandation N ° R (99) 5 	sur la protection de la vie privée sur l'Internet de 1999</a:t>
            </a:r>
          </a:p>
          <a:p>
            <a:pPr marL="457200" indent="-457200">
              <a:buFont typeface="Wingdings" pitchFamily="2" charset="2"/>
              <a:buChar char="Ø"/>
            </a:pPr>
            <a:endParaRPr lang="fr-FR" sz="2500" dirty="0" smtClean="0">
              <a:solidFill>
                <a:schemeClr val="bg2"/>
              </a:solidFill>
            </a:endParaRPr>
          </a:p>
          <a:p>
            <a:pPr marL="457200" indent="-457200">
              <a:buFont typeface="Wingdings" pitchFamily="2" charset="2"/>
              <a:buChar char="Ø"/>
            </a:pPr>
            <a:r>
              <a:rPr lang="fr-FR" sz="2500" dirty="0" smtClean="0">
                <a:solidFill>
                  <a:schemeClr val="bg2"/>
                </a:solidFill>
              </a:rPr>
              <a:t>     Protection de la vie privée en ligne - Orientations    	politiques et pratiques de L'OCDE (livre)     </a:t>
            </a:r>
          </a:p>
        </p:txBody>
      </p:sp>
      <p:sp>
        <p:nvSpPr>
          <p:cNvPr id="21508" name="AutoShape 4" descr="Image result for ICONS OF INTERCONNECTED CONTINENTS"/>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1510" name="AutoShape 6" descr="Image result for ICONS OF INTERCONNECTED CONTINENTS"/>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1512" name="AutoShape 8" descr="Image result for ICONS OF INTERCONNECTED CONTINENTS"/>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Documents\Presentations for Commissioner\INTERNATIONAL COOPERATION\test pic\imagesSCJ6FKNY.jpg"/>
          <p:cNvPicPr>
            <a:picLocks noChangeAspect="1" noChangeArrowheads="1"/>
          </p:cNvPicPr>
          <p:nvPr/>
        </p:nvPicPr>
        <p:blipFill>
          <a:blip r:embed="rId2" cstate="print"/>
          <a:srcRect/>
          <a:stretch>
            <a:fillRect/>
          </a:stretch>
        </p:blipFill>
        <p:spPr bwMode="auto">
          <a:xfrm>
            <a:off x="0" y="-60158"/>
            <a:ext cx="9144000" cy="6978316"/>
          </a:xfrm>
          <a:prstGeom prst="rect">
            <a:avLst/>
          </a:prstGeom>
          <a:noFill/>
        </p:spPr>
      </p:pic>
      <p:sp>
        <p:nvSpPr>
          <p:cNvPr id="2" name="Title 1"/>
          <p:cNvSpPr>
            <a:spLocks noGrp="1"/>
          </p:cNvSpPr>
          <p:nvPr>
            <p:ph type="title"/>
          </p:nvPr>
        </p:nvSpPr>
        <p:spPr>
          <a:xfrm>
            <a:off x="0" y="332656"/>
            <a:ext cx="9358378" cy="1143000"/>
          </a:xfrm>
        </p:spPr>
        <p:txBody>
          <a:bodyPr/>
          <a:lstStyle/>
          <a:p>
            <a:r>
              <a:rPr lang="fr-FR" sz="3200" dirty="0" smtClean="0">
                <a:solidFill>
                  <a:srgbClr val="FFFF00"/>
                </a:solidFill>
              </a:rPr>
              <a:t>AUTRES EXEMPLES INTERNATIONAUX </a:t>
            </a:r>
            <a:endParaRPr lang="en-GB" sz="3200" dirty="0">
              <a:solidFill>
                <a:srgbClr val="FFFF00"/>
              </a:solidFill>
            </a:endParaRPr>
          </a:p>
        </p:txBody>
      </p:sp>
      <p:sp>
        <p:nvSpPr>
          <p:cNvPr id="3" name="Content Placeholder 2"/>
          <p:cNvSpPr>
            <a:spLocks noGrp="1"/>
          </p:cNvSpPr>
          <p:nvPr>
            <p:ph idx="1"/>
          </p:nvPr>
        </p:nvSpPr>
        <p:spPr>
          <a:xfrm>
            <a:off x="0" y="1556792"/>
            <a:ext cx="9217024" cy="5544616"/>
          </a:xfrm>
        </p:spPr>
        <p:txBody>
          <a:bodyPr/>
          <a:lstStyle/>
          <a:p>
            <a:pPr marL="457200" indent="-457200">
              <a:buFont typeface="Wingdings" pitchFamily="2" charset="2"/>
              <a:buChar char="Ø"/>
            </a:pPr>
            <a:r>
              <a:rPr lang="fr-FR" sz="2500" dirty="0" smtClean="0">
                <a:solidFill>
                  <a:schemeClr val="bg2"/>
                </a:solidFill>
              </a:rPr>
              <a:t>Lignes directrices de l'OCDE sur l’application de la loi sur la vie privée transfrontalière de 2006-en cours</a:t>
            </a:r>
          </a:p>
          <a:p>
            <a:pPr marL="457200" indent="-457200">
              <a:buFont typeface="Wingdings" pitchFamily="2" charset="2"/>
              <a:buChar char="Ø"/>
            </a:pPr>
            <a:endParaRPr lang="fr-FR" sz="2500" dirty="0" smtClean="0">
              <a:solidFill>
                <a:schemeClr val="bg2"/>
              </a:solidFill>
            </a:endParaRPr>
          </a:p>
          <a:p>
            <a:pPr marL="457200" indent="-457200">
              <a:buFont typeface="Wingdings" pitchFamily="2" charset="2"/>
              <a:buChar char="Ø"/>
            </a:pPr>
            <a:r>
              <a:rPr lang="fr-FR" sz="2500" dirty="0" smtClean="0">
                <a:solidFill>
                  <a:schemeClr val="bg2"/>
                </a:solidFill>
              </a:rPr>
              <a:t>Lignes directrices de l'OCDE régissant la sécurité des systèmes et réseaux informatiques: vers une culture de sécurité de 2002</a:t>
            </a:r>
          </a:p>
          <a:p>
            <a:pPr marL="457200" indent="-457200">
              <a:buFont typeface="Wingdings" pitchFamily="2" charset="2"/>
              <a:buChar char="Ø"/>
            </a:pPr>
            <a:endParaRPr lang="fr-FR" sz="2500" dirty="0" smtClean="0">
              <a:solidFill>
                <a:schemeClr val="bg2"/>
              </a:solidFill>
            </a:endParaRPr>
          </a:p>
          <a:p>
            <a:pPr marL="457200" indent="-457200">
              <a:buFont typeface="Wingdings" pitchFamily="2" charset="2"/>
              <a:buChar char="Ø"/>
            </a:pPr>
            <a:r>
              <a:rPr lang="fr-FR" sz="2500" dirty="0" smtClean="0">
                <a:solidFill>
                  <a:schemeClr val="bg2"/>
                </a:solidFill>
              </a:rPr>
              <a:t>Article 18 La déclaration du Caire sur les droits de l'homme en Islam de 1990</a:t>
            </a:r>
          </a:p>
          <a:p>
            <a:pPr marL="457200" indent="-457200">
              <a:buNone/>
            </a:pPr>
            <a:r>
              <a:rPr lang="fr-FR" sz="2500" dirty="0" smtClean="0">
                <a:solidFill>
                  <a:schemeClr val="bg2"/>
                </a:solidFill>
              </a:rPr>
              <a:t/>
            </a:r>
            <a:br>
              <a:rPr lang="fr-FR" sz="2500" dirty="0" smtClean="0">
                <a:solidFill>
                  <a:schemeClr val="bg2"/>
                </a:solidFill>
              </a:rPr>
            </a:br>
            <a:endParaRPr lang="fr-FR" sz="2500" dirty="0" smtClean="0">
              <a:solidFill>
                <a:schemeClr val="bg2"/>
              </a:solidFill>
            </a:endParaRPr>
          </a:p>
        </p:txBody>
      </p:sp>
      <p:sp>
        <p:nvSpPr>
          <p:cNvPr id="21508" name="AutoShape 4" descr="Image result for ICONS OF INTERCONNECTED CONTINENTS"/>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1510" name="AutoShape 6" descr="Image result for ICONS OF INTERCONNECTED CONTINENTS"/>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1512" name="AutoShape 8" descr="Image result for ICONS OF INTERCONNECTED CONTINENTS"/>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Documents\Presentations for Commissioner\INTERNATIONAL COOPERATION\test pic\imagesSCJ6FKNY.jpg"/>
          <p:cNvPicPr>
            <a:picLocks noChangeAspect="1" noChangeArrowheads="1"/>
          </p:cNvPicPr>
          <p:nvPr/>
        </p:nvPicPr>
        <p:blipFill>
          <a:blip r:embed="rId2" cstate="print"/>
          <a:srcRect/>
          <a:stretch>
            <a:fillRect/>
          </a:stretch>
        </p:blipFill>
        <p:spPr bwMode="auto">
          <a:xfrm>
            <a:off x="0" y="-60158"/>
            <a:ext cx="9144000" cy="6978316"/>
          </a:xfrm>
          <a:prstGeom prst="rect">
            <a:avLst/>
          </a:prstGeom>
          <a:noFill/>
        </p:spPr>
      </p:pic>
      <p:sp>
        <p:nvSpPr>
          <p:cNvPr id="2" name="Title 1"/>
          <p:cNvSpPr>
            <a:spLocks noGrp="1"/>
          </p:cNvSpPr>
          <p:nvPr>
            <p:ph type="title"/>
          </p:nvPr>
        </p:nvSpPr>
        <p:spPr>
          <a:xfrm>
            <a:off x="0" y="332656"/>
            <a:ext cx="9358378" cy="1143000"/>
          </a:xfrm>
        </p:spPr>
        <p:txBody>
          <a:bodyPr/>
          <a:lstStyle/>
          <a:p>
            <a:r>
              <a:rPr lang="fr-FR" sz="3200" dirty="0" smtClean="0">
                <a:solidFill>
                  <a:srgbClr val="FFFF00"/>
                </a:solidFill>
              </a:rPr>
              <a:t>AUTRES EXEMPLES INTERNATIONAUX </a:t>
            </a:r>
            <a:endParaRPr lang="en-GB" sz="3200" dirty="0">
              <a:solidFill>
                <a:srgbClr val="FFFF00"/>
              </a:solidFill>
            </a:endParaRPr>
          </a:p>
        </p:txBody>
      </p:sp>
      <p:sp>
        <p:nvSpPr>
          <p:cNvPr id="3" name="Content Placeholder 2"/>
          <p:cNvSpPr>
            <a:spLocks noGrp="1"/>
          </p:cNvSpPr>
          <p:nvPr>
            <p:ph idx="1"/>
          </p:nvPr>
        </p:nvSpPr>
        <p:spPr>
          <a:xfrm>
            <a:off x="0" y="1556792"/>
            <a:ext cx="9217024" cy="5544616"/>
          </a:xfrm>
        </p:spPr>
        <p:txBody>
          <a:bodyPr/>
          <a:lstStyle/>
          <a:p>
            <a:pPr marL="457200" indent="-457200">
              <a:buFont typeface="Wingdings" pitchFamily="2" charset="2"/>
              <a:buChar char="Ø"/>
            </a:pPr>
            <a:r>
              <a:rPr lang="fr-FR" sz="2500" dirty="0" smtClean="0">
                <a:solidFill>
                  <a:schemeClr val="bg2"/>
                </a:solidFill>
              </a:rPr>
              <a:t>Article 4.3 Déclaration de principes sur la liberté d'expression en Afrique de 2002</a:t>
            </a:r>
          </a:p>
          <a:p>
            <a:pPr marL="457200" indent="-457200">
              <a:buFont typeface="Wingdings" pitchFamily="2" charset="2"/>
              <a:buChar char="Ø"/>
            </a:pPr>
            <a:endParaRPr lang="fr-FR" sz="2500" dirty="0" smtClean="0">
              <a:solidFill>
                <a:schemeClr val="bg2"/>
              </a:solidFill>
            </a:endParaRPr>
          </a:p>
          <a:p>
            <a:pPr marL="457200" indent="-457200">
              <a:buFont typeface="Wingdings" pitchFamily="2" charset="2"/>
              <a:buChar char="Ø"/>
            </a:pPr>
            <a:r>
              <a:rPr lang="fr-FR" sz="2500" dirty="0" smtClean="0">
                <a:solidFill>
                  <a:schemeClr val="bg2"/>
                </a:solidFill>
              </a:rPr>
              <a:t>Article 5 déclaration américaine des droits et devoirs de l'homme</a:t>
            </a:r>
          </a:p>
        </p:txBody>
      </p:sp>
      <p:sp>
        <p:nvSpPr>
          <p:cNvPr id="21508" name="AutoShape 4" descr="Image result for ICONS OF INTERCONNECTED CONTINENTS"/>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1510" name="AutoShape 6" descr="Image result for ICONS OF INTERCONNECTED CONTINENTS"/>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1512" name="AutoShape 8" descr="Image result for ICONS OF INTERCONNECTED CONTINENTS"/>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ocuments\Presentations for Commissioner\INTERNATIONAL COOPERATION\images6AMKYQ0Y.jpg"/>
          <p:cNvPicPr>
            <a:picLocks noChangeAspect="1" noChangeArrowheads="1"/>
          </p:cNvPicPr>
          <p:nvPr/>
        </p:nvPicPr>
        <p:blipFill>
          <a:blip r:embed="rId2" cstate="print"/>
          <a:srcRect/>
          <a:stretch>
            <a:fillRect/>
          </a:stretch>
        </p:blipFill>
        <p:spPr bwMode="auto">
          <a:xfrm>
            <a:off x="21174" y="0"/>
            <a:ext cx="9122825" cy="6858000"/>
          </a:xfrm>
          <a:prstGeom prst="rect">
            <a:avLst/>
          </a:prstGeom>
          <a:noFill/>
        </p:spPr>
      </p:pic>
      <p:sp>
        <p:nvSpPr>
          <p:cNvPr id="2" name="Title 1"/>
          <p:cNvSpPr>
            <a:spLocks noGrp="1"/>
          </p:cNvSpPr>
          <p:nvPr>
            <p:ph type="title"/>
          </p:nvPr>
        </p:nvSpPr>
        <p:spPr>
          <a:xfrm>
            <a:off x="285720" y="609600"/>
            <a:ext cx="9358378" cy="1143000"/>
          </a:xfrm>
        </p:spPr>
        <p:txBody>
          <a:bodyPr/>
          <a:lstStyle/>
          <a:p>
            <a:r>
              <a:rPr lang="fr-FR" sz="3200" dirty="0" smtClean="0">
                <a:solidFill>
                  <a:srgbClr val="FFFF00"/>
                </a:solidFill>
              </a:rPr>
              <a:t>AVANTAGES DE COOPÉRATION INTERNATIONALE</a:t>
            </a:r>
            <a:endParaRPr lang="en-GB" sz="3200" dirty="0">
              <a:solidFill>
                <a:srgbClr val="FFFF00"/>
              </a:solidFill>
            </a:endParaRPr>
          </a:p>
        </p:txBody>
      </p:sp>
      <p:sp>
        <p:nvSpPr>
          <p:cNvPr id="3" name="Content Placeholder 2"/>
          <p:cNvSpPr>
            <a:spLocks noGrp="1"/>
          </p:cNvSpPr>
          <p:nvPr>
            <p:ph idx="1"/>
          </p:nvPr>
        </p:nvSpPr>
        <p:spPr>
          <a:xfrm>
            <a:off x="251520" y="1484784"/>
            <a:ext cx="8136904" cy="5040560"/>
          </a:xfrm>
        </p:spPr>
        <p:txBody>
          <a:bodyPr/>
          <a:lstStyle/>
          <a:p>
            <a:endParaRPr lang="en-GB" sz="2400" dirty="0" smtClean="0"/>
          </a:p>
          <a:p>
            <a:r>
              <a:rPr lang="fr-FR" dirty="0" smtClean="0">
                <a:solidFill>
                  <a:schemeClr val="bg2"/>
                </a:solidFill>
              </a:rPr>
              <a:t>La coopération internationale aide</a:t>
            </a:r>
            <a:br>
              <a:rPr lang="fr-FR" dirty="0" smtClean="0">
                <a:solidFill>
                  <a:schemeClr val="bg2"/>
                </a:solidFill>
              </a:rPr>
            </a:br>
            <a:r>
              <a:rPr lang="fr-FR" dirty="0" smtClean="0">
                <a:solidFill>
                  <a:schemeClr val="bg2"/>
                </a:solidFill>
              </a:rPr>
              <a:t>à donner à chaque pays l'occasion de constater comment les responsabilités peuvent être partagées entre eux, sur la base des principes adoptées par des accords internationaux.</a:t>
            </a:r>
          </a:p>
          <a:p>
            <a:r>
              <a:rPr lang="fr-FR" dirty="0" smtClean="0">
                <a:solidFill>
                  <a:schemeClr val="bg2"/>
                </a:solidFill>
              </a:rPr>
              <a:t>Le </a:t>
            </a:r>
            <a:r>
              <a:rPr lang="fr-FR" dirty="0" err="1" smtClean="0">
                <a:solidFill>
                  <a:schemeClr val="bg2"/>
                </a:solidFill>
              </a:rPr>
              <a:t>gpen</a:t>
            </a:r>
            <a:r>
              <a:rPr lang="fr-FR" dirty="0" smtClean="0">
                <a:solidFill>
                  <a:schemeClr val="bg2"/>
                </a:solidFill>
              </a:rPr>
              <a:t> network est aussi un </a:t>
            </a:r>
            <a:r>
              <a:rPr lang="fr-FR" dirty="0" err="1" smtClean="0">
                <a:solidFill>
                  <a:schemeClr val="bg2"/>
                </a:solidFill>
              </a:rPr>
              <a:t>reseau</a:t>
            </a:r>
            <a:r>
              <a:rPr lang="fr-FR" dirty="0" smtClean="0">
                <a:solidFill>
                  <a:schemeClr val="bg2"/>
                </a:solidFill>
              </a:rPr>
              <a:t> très valable.</a:t>
            </a:r>
            <a:endParaRPr lang="en-GB" dirty="0">
              <a:solidFill>
                <a:schemeClr val="bg2"/>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user\Documents\Presentations for Commissioner\INTERNATIONAL COOPERATION\images6AMKYQ0Y.jpg"/>
          <p:cNvPicPr>
            <a:picLocks noChangeAspect="1" noChangeArrowheads="1"/>
          </p:cNvPicPr>
          <p:nvPr/>
        </p:nvPicPr>
        <p:blipFill>
          <a:blip r:embed="rId2" cstate="print"/>
          <a:srcRect/>
          <a:stretch>
            <a:fillRect/>
          </a:stretch>
        </p:blipFill>
        <p:spPr bwMode="auto">
          <a:xfrm>
            <a:off x="21174" y="0"/>
            <a:ext cx="9122825" cy="6858000"/>
          </a:xfrm>
          <a:prstGeom prst="rect">
            <a:avLst/>
          </a:prstGeom>
          <a:noFill/>
        </p:spPr>
      </p:pic>
      <p:sp>
        <p:nvSpPr>
          <p:cNvPr id="2" name="Title 1"/>
          <p:cNvSpPr>
            <a:spLocks noGrp="1"/>
          </p:cNvSpPr>
          <p:nvPr>
            <p:ph type="title"/>
          </p:nvPr>
        </p:nvSpPr>
        <p:spPr>
          <a:xfrm>
            <a:off x="285720" y="609600"/>
            <a:ext cx="9358378" cy="1143000"/>
          </a:xfrm>
        </p:spPr>
        <p:txBody>
          <a:bodyPr/>
          <a:lstStyle/>
          <a:p>
            <a:r>
              <a:rPr lang="fr-FR" sz="3200" dirty="0" smtClean="0">
                <a:solidFill>
                  <a:srgbClr val="FFFF00"/>
                </a:solidFill>
              </a:rPr>
              <a:t>AVANTAGES DE COOPÉRATION INTERNATIONALE</a:t>
            </a:r>
            <a:endParaRPr lang="en-GB" sz="3200" dirty="0">
              <a:solidFill>
                <a:srgbClr val="FFFF00"/>
              </a:solidFill>
            </a:endParaRPr>
          </a:p>
        </p:txBody>
      </p:sp>
      <p:sp>
        <p:nvSpPr>
          <p:cNvPr id="3" name="Content Placeholder 2"/>
          <p:cNvSpPr>
            <a:spLocks noGrp="1"/>
          </p:cNvSpPr>
          <p:nvPr>
            <p:ph idx="1"/>
          </p:nvPr>
        </p:nvSpPr>
        <p:spPr>
          <a:xfrm>
            <a:off x="395536" y="1412776"/>
            <a:ext cx="7772400" cy="4114800"/>
          </a:xfrm>
        </p:spPr>
        <p:txBody>
          <a:bodyPr/>
          <a:lstStyle/>
          <a:p>
            <a:endParaRPr lang="en-GB" sz="2400" dirty="0" smtClean="0"/>
          </a:p>
          <a:p>
            <a:r>
              <a:rPr lang="fr-FR" dirty="0" smtClean="0">
                <a:solidFill>
                  <a:schemeClr val="bg2"/>
                </a:solidFill>
              </a:rPr>
              <a:t>La coopération internationale permet d'établir des liens entre les politiques</a:t>
            </a:r>
            <a:br>
              <a:rPr lang="fr-FR" dirty="0" smtClean="0">
                <a:solidFill>
                  <a:schemeClr val="bg2"/>
                </a:solidFill>
              </a:rPr>
            </a:br>
            <a:r>
              <a:rPr lang="fr-FR" dirty="0" smtClean="0">
                <a:solidFill>
                  <a:schemeClr val="bg2"/>
                </a:solidFill>
              </a:rPr>
              <a:t>à différentes échelles, notamment par l'harmonisation nationale et régionale politiques, ainsi que les liens entre les questions, et grâce à une meilleure coopération, on peut réduire les coûts d'atténuation, créer des opportunités pour le partage des avantages.</a:t>
            </a:r>
            <a:endParaRPr lang="en-GB" dirty="0">
              <a:solidFill>
                <a:schemeClr val="bg2"/>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user\Documents\Presentations for Commissioner\INTERNATIONAL COOPERATION\images6AMKYQ0Y.jpg"/>
          <p:cNvPicPr>
            <a:picLocks noChangeAspect="1" noChangeArrowheads="1"/>
          </p:cNvPicPr>
          <p:nvPr/>
        </p:nvPicPr>
        <p:blipFill>
          <a:blip r:embed="rId2" cstate="print"/>
          <a:srcRect/>
          <a:stretch>
            <a:fillRect/>
          </a:stretch>
        </p:blipFill>
        <p:spPr bwMode="auto">
          <a:xfrm>
            <a:off x="21174" y="0"/>
            <a:ext cx="9122825" cy="6858000"/>
          </a:xfrm>
          <a:prstGeom prst="rect">
            <a:avLst/>
          </a:prstGeom>
          <a:noFill/>
        </p:spPr>
      </p:pic>
      <p:sp>
        <p:nvSpPr>
          <p:cNvPr id="2" name="Title 1"/>
          <p:cNvSpPr>
            <a:spLocks noGrp="1"/>
          </p:cNvSpPr>
          <p:nvPr>
            <p:ph type="title"/>
          </p:nvPr>
        </p:nvSpPr>
        <p:spPr>
          <a:xfrm>
            <a:off x="285720" y="609600"/>
            <a:ext cx="9358378" cy="1143000"/>
          </a:xfrm>
        </p:spPr>
        <p:txBody>
          <a:bodyPr/>
          <a:lstStyle/>
          <a:p>
            <a:r>
              <a:rPr lang="fr-FR" sz="3200" dirty="0" smtClean="0">
                <a:solidFill>
                  <a:srgbClr val="FFFF00"/>
                </a:solidFill>
              </a:rPr>
              <a:t>AVANTAGES DE COOPÉRATION INTERNATIONALE</a:t>
            </a:r>
            <a:endParaRPr lang="en-GB" sz="3200" dirty="0">
              <a:solidFill>
                <a:srgbClr val="FFFF00"/>
              </a:solidFill>
            </a:endParaRPr>
          </a:p>
        </p:txBody>
      </p:sp>
      <p:sp>
        <p:nvSpPr>
          <p:cNvPr id="3" name="Content Placeholder 2"/>
          <p:cNvSpPr>
            <a:spLocks noGrp="1"/>
          </p:cNvSpPr>
          <p:nvPr>
            <p:ph idx="1"/>
          </p:nvPr>
        </p:nvSpPr>
        <p:spPr>
          <a:xfrm>
            <a:off x="395536" y="1412776"/>
            <a:ext cx="7772400" cy="4114800"/>
          </a:xfrm>
        </p:spPr>
        <p:txBody>
          <a:bodyPr/>
          <a:lstStyle/>
          <a:p>
            <a:endParaRPr lang="en-GB" sz="2400" dirty="0" smtClean="0"/>
          </a:p>
          <a:p>
            <a:r>
              <a:rPr lang="fr-FR" sz="2800" dirty="0" smtClean="0">
                <a:solidFill>
                  <a:schemeClr val="bg2"/>
                </a:solidFill>
              </a:rPr>
              <a:t>Les </a:t>
            </a:r>
            <a:r>
              <a:rPr lang="fr-FR" sz="2800" dirty="0" err="1" smtClean="0">
                <a:solidFill>
                  <a:schemeClr val="bg2"/>
                </a:solidFill>
              </a:rPr>
              <a:t>Privacy</a:t>
            </a:r>
            <a:r>
              <a:rPr lang="fr-FR" sz="2800" dirty="0" smtClean="0">
                <a:solidFill>
                  <a:schemeClr val="bg2"/>
                </a:solidFill>
              </a:rPr>
              <a:t> Impact </a:t>
            </a:r>
            <a:r>
              <a:rPr lang="fr-FR" sz="2800" dirty="0" err="1" smtClean="0">
                <a:solidFill>
                  <a:schemeClr val="bg2"/>
                </a:solidFill>
              </a:rPr>
              <a:t>Assessments</a:t>
            </a:r>
            <a:r>
              <a:rPr lang="fr-FR" sz="2800" dirty="0" smtClean="0">
                <a:solidFill>
                  <a:schemeClr val="bg2"/>
                </a:solidFill>
              </a:rPr>
              <a:t> questionnaires un outil d’auto-évaluation, et la création d’un software pour s’auto évaluer, ont aussi été crées par notre bureau pour soutenir une coopération </a:t>
            </a:r>
            <a:r>
              <a:rPr lang="fr-FR" sz="2800" dirty="0" err="1" smtClean="0">
                <a:solidFill>
                  <a:schemeClr val="bg2"/>
                </a:solidFill>
              </a:rPr>
              <a:t>accentrée</a:t>
            </a:r>
            <a:r>
              <a:rPr lang="fr-FR" sz="2800" dirty="0" smtClean="0">
                <a:solidFill>
                  <a:schemeClr val="bg2"/>
                </a:solidFill>
              </a:rPr>
              <a:t> pour assurer plus de conformité avec le DPA. Nous avons aussi </a:t>
            </a:r>
            <a:r>
              <a:rPr lang="fr-FR" sz="2800" dirty="0" err="1" smtClean="0">
                <a:solidFill>
                  <a:schemeClr val="bg2"/>
                </a:solidFill>
              </a:rPr>
              <a:t>énormement</a:t>
            </a:r>
            <a:r>
              <a:rPr lang="fr-FR" sz="2800" dirty="0" smtClean="0">
                <a:solidFill>
                  <a:schemeClr val="bg2"/>
                </a:solidFill>
              </a:rPr>
              <a:t> d’outils de sensibilisation qui sont disponibles sur notre site web</a:t>
            </a:r>
            <a:r>
              <a:rPr lang="fr-FR" dirty="0" smtClean="0">
                <a:solidFill>
                  <a:schemeClr val="bg2"/>
                </a:solidFill>
              </a:rPr>
              <a:t>.</a:t>
            </a:r>
            <a:endParaRPr lang="en-GB" dirty="0">
              <a:solidFill>
                <a:schemeClr val="bg2"/>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55a7869-0bbc-448e-a52f-2e4992898f07" descr="453076CD-4748-45D5-8E73-16004EDFE4E4"/>
          <p:cNvPicPr>
            <a:picLocks noChangeAspect="1" noChangeArrowheads="1"/>
          </p:cNvPicPr>
          <p:nvPr/>
        </p:nvPicPr>
        <p:blipFill>
          <a:blip r:embed="rId2" cstate="print"/>
          <a:srcRect/>
          <a:stretch>
            <a:fillRect/>
          </a:stretch>
        </p:blipFill>
        <p:spPr bwMode="auto">
          <a:xfrm>
            <a:off x="0" y="0"/>
            <a:ext cx="9144000" cy="6861357"/>
          </a:xfrm>
          <a:prstGeom prst="rect">
            <a:avLst/>
          </a:prstGeom>
          <a:noFill/>
          <a:ln w="9525">
            <a:noFill/>
            <a:miter lim="800000"/>
            <a:headEnd/>
            <a:tailEnd/>
          </a:ln>
        </p:spPr>
      </p:pic>
      <p:sp>
        <p:nvSpPr>
          <p:cNvPr id="2" name="Title 1"/>
          <p:cNvSpPr>
            <a:spLocks noGrp="1"/>
          </p:cNvSpPr>
          <p:nvPr>
            <p:ph type="title"/>
          </p:nvPr>
        </p:nvSpPr>
        <p:spPr>
          <a:xfrm>
            <a:off x="251520" y="476672"/>
            <a:ext cx="9358378" cy="1143000"/>
          </a:xfrm>
        </p:spPr>
        <p:txBody>
          <a:bodyPr/>
          <a:lstStyle/>
          <a:p>
            <a:r>
              <a:rPr lang="fr-FR" sz="3600" b="1" dirty="0" err="1" smtClean="0">
                <a:solidFill>
                  <a:srgbClr val="FFFF00"/>
                </a:solidFill>
              </a:rPr>
              <a:t>Inter-opérabilité</a:t>
            </a:r>
            <a:endParaRPr lang="en-GB" sz="3600" dirty="0">
              <a:solidFill>
                <a:srgbClr val="FFFF00"/>
              </a:solidFill>
            </a:endParaRPr>
          </a:p>
        </p:txBody>
      </p:sp>
      <p:sp>
        <p:nvSpPr>
          <p:cNvPr id="3" name="Content Placeholder 2"/>
          <p:cNvSpPr>
            <a:spLocks noGrp="1"/>
          </p:cNvSpPr>
          <p:nvPr>
            <p:ph idx="1"/>
          </p:nvPr>
        </p:nvSpPr>
        <p:spPr>
          <a:xfrm>
            <a:off x="323528" y="1484784"/>
            <a:ext cx="8820472" cy="4536504"/>
          </a:xfrm>
        </p:spPr>
        <p:txBody>
          <a:bodyPr/>
          <a:lstStyle/>
          <a:p>
            <a:r>
              <a:rPr lang="fr-FR" sz="2800" dirty="0" smtClean="0">
                <a:solidFill>
                  <a:schemeClr val="bg2"/>
                </a:solidFill>
              </a:rPr>
              <a:t>Il faut bien le reconnaitre que la protection des données personnelles est un secteur du droit qui demande une connaissance de toutes les normes nationales et internationales et une notion assez exigeante des technologies.  Cette maîtrise requiert évidemment un approfondissement de nos connaissances en tant que juriste et informaticiens de ce monde en flux perpétuel.  </a:t>
            </a:r>
            <a:endParaRPr lang="en-GB"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ocuments\Presentations for Commissioner\INTERNATIONAL COOPERATION\images6AMKYQ0Y.jpg"/>
          <p:cNvPicPr>
            <a:picLocks noChangeAspect="1" noChangeArrowheads="1"/>
          </p:cNvPicPr>
          <p:nvPr/>
        </p:nvPicPr>
        <p:blipFill>
          <a:blip r:embed="rId2" cstate="print"/>
          <a:srcRect/>
          <a:stretch>
            <a:fillRect/>
          </a:stretch>
        </p:blipFill>
        <p:spPr bwMode="auto">
          <a:xfrm>
            <a:off x="21174" y="0"/>
            <a:ext cx="9122825" cy="6858000"/>
          </a:xfrm>
          <a:prstGeom prst="rect">
            <a:avLst/>
          </a:prstGeom>
          <a:noFill/>
        </p:spPr>
      </p:pic>
      <p:sp>
        <p:nvSpPr>
          <p:cNvPr id="2" name="Title 1"/>
          <p:cNvSpPr>
            <a:spLocks noGrp="1"/>
          </p:cNvSpPr>
          <p:nvPr>
            <p:ph type="title"/>
          </p:nvPr>
        </p:nvSpPr>
        <p:spPr>
          <a:xfrm>
            <a:off x="285720" y="609600"/>
            <a:ext cx="9358378" cy="1143000"/>
          </a:xfrm>
        </p:spPr>
        <p:txBody>
          <a:bodyPr/>
          <a:lstStyle/>
          <a:p>
            <a:r>
              <a:rPr lang="fr-FR" sz="3200" dirty="0" smtClean="0">
                <a:solidFill>
                  <a:srgbClr val="FFFF00"/>
                </a:solidFill>
              </a:rPr>
              <a:t>AVANTAGES DE COOPÉRATION INTERNATIONALE</a:t>
            </a:r>
            <a:endParaRPr lang="en-GB" sz="3200" dirty="0">
              <a:solidFill>
                <a:srgbClr val="FFFF00"/>
              </a:solidFill>
            </a:endParaRPr>
          </a:p>
        </p:txBody>
      </p:sp>
      <p:sp>
        <p:nvSpPr>
          <p:cNvPr id="3" name="Content Placeholder 2"/>
          <p:cNvSpPr>
            <a:spLocks noGrp="1"/>
          </p:cNvSpPr>
          <p:nvPr>
            <p:ph idx="1"/>
          </p:nvPr>
        </p:nvSpPr>
        <p:spPr>
          <a:xfrm>
            <a:off x="467544" y="1988840"/>
            <a:ext cx="7772400" cy="4114800"/>
          </a:xfrm>
        </p:spPr>
        <p:txBody>
          <a:bodyPr/>
          <a:lstStyle/>
          <a:p>
            <a:r>
              <a:rPr lang="fr-FR" dirty="0" smtClean="0">
                <a:solidFill>
                  <a:schemeClr val="bg2"/>
                </a:solidFill>
              </a:rPr>
              <a:t>La coopération internationale</a:t>
            </a:r>
            <a:br>
              <a:rPr lang="fr-FR" dirty="0" smtClean="0">
                <a:solidFill>
                  <a:schemeClr val="bg2"/>
                </a:solidFill>
              </a:rPr>
            </a:br>
            <a:r>
              <a:rPr lang="fr-FR" dirty="0" smtClean="0">
                <a:solidFill>
                  <a:schemeClr val="bg2"/>
                </a:solidFill>
              </a:rPr>
              <a:t>peut aider à réunir la science, la technologie et des connaissances internationales, qui</a:t>
            </a:r>
            <a:br>
              <a:rPr lang="fr-FR" dirty="0" smtClean="0">
                <a:solidFill>
                  <a:schemeClr val="bg2"/>
                </a:solidFill>
              </a:rPr>
            </a:br>
            <a:r>
              <a:rPr lang="fr-FR" dirty="0" smtClean="0">
                <a:solidFill>
                  <a:schemeClr val="bg2"/>
                </a:solidFill>
              </a:rPr>
              <a:t>peut améliorer la performance de l’application de la protection des données personnelles. </a:t>
            </a:r>
            <a:endParaRPr lang="en-GB" dirty="0">
              <a:solidFill>
                <a:schemeClr val="bg2"/>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ocuments\Presentations for Commissioner\INTERNATIONAL COOPERATION\images6AMKYQ0Y.jpg"/>
          <p:cNvPicPr>
            <a:picLocks noChangeAspect="1" noChangeArrowheads="1"/>
          </p:cNvPicPr>
          <p:nvPr/>
        </p:nvPicPr>
        <p:blipFill>
          <a:blip r:embed="rId2" cstate="print"/>
          <a:srcRect/>
          <a:stretch>
            <a:fillRect/>
          </a:stretch>
        </p:blipFill>
        <p:spPr bwMode="auto">
          <a:xfrm>
            <a:off x="21174" y="0"/>
            <a:ext cx="9122825" cy="6858000"/>
          </a:xfrm>
          <a:prstGeom prst="rect">
            <a:avLst/>
          </a:prstGeom>
          <a:noFill/>
        </p:spPr>
      </p:pic>
      <p:sp>
        <p:nvSpPr>
          <p:cNvPr id="2" name="Title 1"/>
          <p:cNvSpPr>
            <a:spLocks noGrp="1"/>
          </p:cNvSpPr>
          <p:nvPr>
            <p:ph type="title"/>
          </p:nvPr>
        </p:nvSpPr>
        <p:spPr>
          <a:xfrm>
            <a:off x="285720" y="609600"/>
            <a:ext cx="9358378" cy="1143000"/>
          </a:xfrm>
        </p:spPr>
        <p:txBody>
          <a:bodyPr/>
          <a:lstStyle/>
          <a:p>
            <a:r>
              <a:rPr lang="fr-FR" sz="3200" dirty="0" smtClean="0">
                <a:solidFill>
                  <a:srgbClr val="FFFF00"/>
                </a:solidFill>
              </a:rPr>
              <a:t>AVANTAGES DE COOPÉRATION INTERNATIONALE</a:t>
            </a:r>
            <a:endParaRPr lang="en-GB" sz="3200" dirty="0">
              <a:solidFill>
                <a:srgbClr val="FFFF00"/>
              </a:solidFill>
            </a:endParaRPr>
          </a:p>
        </p:txBody>
      </p:sp>
      <p:sp>
        <p:nvSpPr>
          <p:cNvPr id="3" name="Content Placeholder 2"/>
          <p:cNvSpPr>
            <a:spLocks noGrp="1"/>
          </p:cNvSpPr>
          <p:nvPr>
            <p:ph idx="1"/>
          </p:nvPr>
        </p:nvSpPr>
        <p:spPr>
          <a:xfrm>
            <a:off x="467544" y="1988840"/>
            <a:ext cx="7772400" cy="4114800"/>
          </a:xfrm>
        </p:spPr>
        <p:txBody>
          <a:bodyPr/>
          <a:lstStyle/>
          <a:p>
            <a:r>
              <a:rPr lang="fr-FR" dirty="0" smtClean="0">
                <a:solidFill>
                  <a:schemeClr val="bg2"/>
                </a:solidFill>
              </a:rPr>
              <a:t>Le partage des connaissances, recherche et développement, et la collaboration commune peut aider à  l'échange d'informations,  à coordonner ou harmoniser les programmes de recherche et à normaliser différentes types de innovations technologiques.</a:t>
            </a:r>
            <a:endParaRPr lang="en-GB" dirty="0">
              <a:solidFill>
                <a:schemeClr val="bg2"/>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ocuments\Presentations for Commissioner\INTERNATIONAL COOPERATION\images6AMKYQ0Y.jpg"/>
          <p:cNvPicPr>
            <a:picLocks noChangeAspect="1" noChangeArrowheads="1"/>
          </p:cNvPicPr>
          <p:nvPr/>
        </p:nvPicPr>
        <p:blipFill>
          <a:blip r:embed="rId2" cstate="print"/>
          <a:srcRect/>
          <a:stretch>
            <a:fillRect/>
          </a:stretch>
        </p:blipFill>
        <p:spPr bwMode="auto">
          <a:xfrm>
            <a:off x="21174" y="0"/>
            <a:ext cx="9122825" cy="6858000"/>
          </a:xfrm>
          <a:prstGeom prst="rect">
            <a:avLst/>
          </a:prstGeom>
          <a:noFill/>
        </p:spPr>
      </p:pic>
      <p:sp>
        <p:nvSpPr>
          <p:cNvPr id="2" name="Title 1"/>
          <p:cNvSpPr>
            <a:spLocks noGrp="1"/>
          </p:cNvSpPr>
          <p:nvPr>
            <p:ph type="title"/>
          </p:nvPr>
        </p:nvSpPr>
        <p:spPr>
          <a:xfrm>
            <a:off x="285720" y="609600"/>
            <a:ext cx="9358378" cy="1143000"/>
          </a:xfrm>
        </p:spPr>
        <p:txBody>
          <a:bodyPr/>
          <a:lstStyle/>
          <a:p>
            <a:r>
              <a:rPr lang="fr-FR" sz="3200" dirty="0" smtClean="0">
                <a:solidFill>
                  <a:srgbClr val="FFFF00"/>
                </a:solidFill>
              </a:rPr>
              <a:t>AVANTAGES DE COOPÉRATION INTERNATIONALE</a:t>
            </a:r>
            <a:endParaRPr lang="en-GB" sz="3200" dirty="0">
              <a:solidFill>
                <a:srgbClr val="FFFF00"/>
              </a:solidFill>
            </a:endParaRPr>
          </a:p>
        </p:txBody>
      </p:sp>
      <p:sp>
        <p:nvSpPr>
          <p:cNvPr id="3" name="Content Placeholder 2"/>
          <p:cNvSpPr>
            <a:spLocks noGrp="1"/>
          </p:cNvSpPr>
          <p:nvPr>
            <p:ph idx="1"/>
          </p:nvPr>
        </p:nvSpPr>
        <p:spPr>
          <a:xfrm>
            <a:off x="467544" y="1988840"/>
            <a:ext cx="7772400" cy="4464496"/>
          </a:xfrm>
        </p:spPr>
        <p:txBody>
          <a:bodyPr/>
          <a:lstStyle/>
          <a:p>
            <a:r>
              <a:rPr lang="fr-FR" sz="2800" dirty="0" smtClean="0">
                <a:solidFill>
                  <a:schemeClr val="bg2"/>
                </a:solidFill>
              </a:rPr>
              <a:t>Aider à faciliter le processus de transfert de données entre les pays à travers la mise en place des protocoles.</a:t>
            </a:r>
          </a:p>
          <a:p>
            <a:endParaRPr lang="en-GB" sz="2800" dirty="0" smtClean="0">
              <a:solidFill>
                <a:schemeClr val="bg2"/>
              </a:solidFill>
            </a:endParaRPr>
          </a:p>
          <a:p>
            <a:pPr>
              <a:buNone/>
            </a:pPr>
            <a:r>
              <a:rPr lang="en-GB" sz="2800" dirty="0" smtClean="0">
                <a:solidFill>
                  <a:schemeClr val="bg2"/>
                </a:solidFill>
              </a:rPr>
              <a:t>	</a:t>
            </a:r>
            <a:r>
              <a:rPr lang="fr-FR" sz="2800" dirty="0" smtClean="0">
                <a:solidFill>
                  <a:schemeClr val="bg2"/>
                </a:solidFill>
              </a:rPr>
              <a:t>Le Sénégal et Maurice </a:t>
            </a:r>
            <a:r>
              <a:rPr lang="fr-FR" sz="2800" dirty="0" err="1" smtClean="0">
                <a:solidFill>
                  <a:schemeClr val="bg2"/>
                </a:solidFill>
              </a:rPr>
              <a:t>prévoyent</a:t>
            </a:r>
            <a:r>
              <a:rPr lang="fr-FR" sz="2800" dirty="0" smtClean="0">
                <a:solidFill>
                  <a:schemeClr val="bg2"/>
                </a:solidFill>
              </a:rPr>
              <a:t> aussi ce type d’accord.</a:t>
            </a:r>
            <a:endParaRPr lang="en-GB" sz="2800" dirty="0" smtClean="0">
              <a:solidFill>
                <a:schemeClr val="bg2"/>
              </a:solidFill>
            </a:endParaRPr>
          </a:p>
          <a:p>
            <a:pPr>
              <a:buNone/>
            </a:pPr>
            <a:endParaRPr lang="fr-FR" sz="2800" dirty="0" smtClean="0">
              <a:solidFill>
                <a:schemeClr val="bg2"/>
              </a:solidFill>
            </a:endParaRPr>
          </a:p>
          <a:p>
            <a:endParaRPr lang="en-GB"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ocuments\Presentations for Commissioner\INTERNATIONAL COOPERATION\images6AMKYQ0Y.jpg"/>
          <p:cNvPicPr>
            <a:picLocks noChangeAspect="1" noChangeArrowheads="1"/>
          </p:cNvPicPr>
          <p:nvPr/>
        </p:nvPicPr>
        <p:blipFill>
          <a:blip r:embed="rId2" cstate="print"/>
          <a:srcRect/>
          <a:stretch>
            <a:fillRect/>
          </a:stretch>
        </p:blipFill>
        <p:spPr bwMode="auto">
          <a:xfrm>
            <a:off x="21174" y="0"/>
            <a:ext cx="9122825" cy="6858000"/>
          </a:xfrm>
          <a:prstGeom prst="rect">
            <a:avLst/>
          </a:prstGeom>
          <a:noFill/>
        </p:spPr>
      </p:pic>
      <p:sp>
        <p:nvSpPr>
          <p:cNvPr id="2" name="Title 1"/>
          <p:cNvSpPr>
            <a:spLocks noGrp="1"/>
          </p:cNvSpPr>
          <p:nvPr>
            <p:ph type="title"/>
          </p:nvPr>
        </p:nvSpPr>
        <p:spPr>
          <a:xfrm>
            <a:off x="285720" y="609600"/>
            <a:ext cx="9358378" cy="1143000"/>
          </a:xfrm>
        </p:spPr>
        <p:txBody>
          <a:bodyPr/>
          <a:lstStyle/>
          <a:p>
            <a:r>
              <a:rPr lang="fr-FR" sz="3200" dirty="0" smtClean="0">
                <a:solidFill>
                  <a:srgbClr val="FFFF00"/>
                </a:solidFill>
              </a:rPr>
              <a:t>AVANTAGES DE COOPÉRATION INTERNATIONALE</a:t>
            </a:r>
            <a:endParaRPr lang="en-GB" sz="3200" dirty="0">
              <a:solidFill>
                <a:srgbClr val="FFFF00"/>
              </a:solidFill>
            </a:endParaRPr>
          </a:p>
        </p:txBody>
      </p:sp>
      <p:sp>
        <p:nvSpPr>
          <p:cNvPr id="3" name="Content Placeholder 2"/>
          <p:cNvSpPr>
            <a:spLocks noGrp="1"/>
          </p:cNvSpPr>
          <p:nvPr>
            <p:ph idx="1"/>
          </p:nvPr>
        </p:nvSpPr>
        <p:spPr>
          <a:xfrm>
            <a:off x="467544" y="1988840"/>
            <a:ext cx="7772400" cy="4114800"/>
          </a:xfrm>
        </p:spPr>
        <p:txBody>
          <a:bodyPr/>
          <a:lstStyle/>
          <a:p>
            <a:r>
              <a:rPr lang="fr-FR" dirty="0" smtClean="0">
                <a:solidFill>
                  <a:schemeClr val="bg2"/>
                </a:solidFill>
              </a:rPr>
              <a:t>Aider à une meilleure </a:t>
            </a:r>
            <a:r>
              <a:rPr lang="en-GB" dirty="0" err="1" smtClean="0">
                <a:solidFill>
                  <a:schemeClr val="bg2"/>
                </a:solidFill>
              </a:rPr>
              <a:t>gestion</a:t>
            </a:r>
            <a:r>
              <a:rPr lang="en-GB" dirty="0" smtClean="0">
                <a:solidFill>
                  <a:schemeClr val="bg2"/>
                </a:solidFill>
              </a:rPr>
              <a:t> des </a:t>
            </a:r>
            <a:r>
              <a:rPr lang="en-GB" dirty="0" err="1" smtClean="0">
                <a:solidFill>
                  <a:schemeClr val="bg2"/>
                </a:solidFill>
              </a:rPr>
              <a:t>plaintes</a:t>
            </a:r>
            <a:r>
              <a:rPr lang="en-GB" dirty="0" smtClean="0">
                <a:solidFill>
                  <a:schemeClr val="bg2"/>
                </a:solidFill>
              </a:rPr>
              <a:t> </a:t>
            </a:r>
            <a:r>
              <a:rPr lang="en-GB" dirty="0" err="1" smtClean="0">
                <a:solidFill>
                  <a:schemeClr val="bg2"/>
                </a:solidFill>
              </a:rPr>
              <a:t>impliquant</a:t>
            </a:r>
            <a:r>
              <a:rPr lang="en-GB" dirty="0" smtClean="0">
                <a:solidFill>
                  <a:schemeClr val="bg2"/>
                </a:solidFill>
              </a:rPr>
              <a:t> </a:t>
            </a:r>
            <a:r>
              <a:rPr lang="fr-FR" dirty="0" smtClean="0">
                <a:solidFill>
                  <a:schemeClr val="bg2"/>
                </a:solidFill>
              </a:rPr>
              <a:t>d'autres pays</a:t>
            </a:r>
            <a:r>
              <a:rPr lang="en-GB" dirty="0" smtClean="0">
                <a:solidFill>
                  <a:schemeClr val="bg2"/>
                </a:solidFill>
              </a:rPr>
              <a:t>. </a:t>
            </a:r>
          </a:p>
          <a:p>
            <a:r>
              <a:rPr lang="fr-FR" dirty="0" smtClean="0">
                <a:solidFill>
                  <a:schemeClr val="bg2"/>
                </a:solidFill>
              </a:rPr>
              <a:t>Ainsi, cela peut aider à une investigation lorsque les données personnelles réside dans d'autres pays.</a:t>
            </a:r>
            <a:endParaRPr lang="en-GB" dirty="0">
              <a:solidFill>
                <a:schemeClr val="bg2"/>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55a7869-0bbc-448e-a52f-2e4992898f07" descr="453076CD-4748-45D5-8E73-16004EDFE4E4"/>
          <p:cNvPicPr>
            <a:picLocks noChangeAspect="1" noChangeArrowheads="1"/>
          </p:cNvPicPr>
          <p:nvPr/>
        </p:nvPicPr>
        <p:blipFill>
          <a:blip r:embed="rId2" cstate="print"/>
          <a:srcRect/>
          <a:stretch>
            <a:fillRect/>
          </a:stretch>
        </p:blipFill>
        <p:spPr bwMode="auto">
          <a:xfrm>
            <a:off x="0" y="0"/>
            <a:ext cx="9144000" cy="6861357"/>
          </a:xfrm>
          <a:prstGeom prst="rect">
            <a:avLst/>
          </a:prstGeom>
          <a:noFill/>
          <a:ln w="9525">
            <a:noFill/>
            <a:miter lim="800000"/>
            <a:headEnd/>
            <a:tailEnd/>
          </a:ln>
        </p:spPr>
      </p:pic>
      <p:sp>
        <p:nvSpPr>
          <p:cNvPr id="2" name="Title 1"/>
          <p:cNvSpPr>
            <a:spLocks noGrp="1"/>
          </p:cNvSpPr>
          <p:nvPr>
            <p:ph type="title"/>
          </p:nvPr>
        </p:nvSpPr>
        <p:spPr>
          <a:xfrm>
            <a:off x="0" y="476672"/>
            <a:ext cx="9358378" cy="1143000"/>
          </a:xfrm>
        </p:spPr>
        <p:txBody>
          <a:bodyPr/>
          <a:lstStyle/>
          <a:p>
            <a:r>
              <a:rPr lang="en-GB" sz="3200" dirty="0" smtClean="0">
                <a:solidFill>
                  <a:srgbClr val="FFFF00"/>
                </a:solidFill>
              </a:rPr>
              <a:t>MON EXP</a:t>
            </a:r>
            <a:r>
              <a:rPr lang="fr-FR" sz="3200" dirty="0" smtClean="0">
                <a:solidFill>
                  <a:srgbClr val="FFFF00"/>
                </a:solidFill>
              </a:rPr>
              <a:t>É</a:t>
            </a:r>
            <a:r>
              <a:rPr lang="en-GB" sz="3200" dirty="0" smtClean="0">
                <a:solidFill>
                  <a:srgbClr val="FFFF00"/>
                </a:solidFill>
              </a:rPr>
              <a:t>RIENCE EN TANT QUE MEMBRE DES INSTRUMENTS INTERNATIONAUX DE </a:t>
            </a:r>
            <a:r>
              <a:rPr lang="fr-FR" sz="3200" dirty="0" smtClean="0">
                <a:solidFill>
                  <a:srgbClr val="FFFF00"/>
                </a:solidFill>
              </a:rPr>
              <a:t>COOPÉRATION</a:t>
            </a:r>
            <a:endParaRPr lang="en-GB" sz="3200" dirty="0">
              <a:solidFill>
                <a:srgbClr val="FFFF00"/>
              </a:solidFill>
            </a:endParaRPr>
          </a:p>
        </p:txBody>
      </p:sp>
      <p:sp>
        <p:nvSpPr>
          <p:cNvPr id="3" name="Content Placeholder 2"/>
          <p:cNvSpPr>
            <a:spLocks noGrp="1"/>
          </p:cNvSpPr>
          <p:nvPr>
            <p:ph idx="1"/>
          </p:nvPr>
        </p:nvSpPr>
        <p:spPr>
          <a:xfrm>
            <a:off x="467544" y="1988840"/>
            <a:ext cx="7772400" cy="4114800"/>
          </a:xfrm>
        </p:spPr>
        <p:txBody>
          <a:bodyPr/>
          <a:lstStyle/>
          <a:p>
            <a:r>
              <a:rPr lang="fr-FR" sz="2800" dirty="0" smtClean="0">
                <a:solidFill>
                  <a:schemeClr val="bg2"/>
                </a:solidFill>
              </a:rPr>
              <a:t>Promouvoir l'île Maurice tout en renforçant notre loi sur la protection des données personnelles.</a:t>
            </a:r>
          </a:p>
          <a:p>
            <a:endParaRPr lang="fr-FR" sz="2800" dirty="0" smtClean="0">
              <a:solidFill>
                <a:schemeClr val="bg2"/>
              </a:solidFill>
            </a:endParaRPr>
          </a:p>
          <a:p>
            <a:r>
              <a:rPr lang="fr-FR" sz="2800" dirty="0" smtClean="0">
                <a:solidFill>
                  <a:schemeClr val="bg2"/>
                </a:solidFill>
              </a:rPr>
              <a:t>Renforcer l'importance du pays d'avoir un cadre de protection de données efficace et internationalement reconnu pour garantir le droit d’investissement dans le secteur croissant de l’externalisation. </a:t>
            </a:r>
            <a:r>
              <a:rPr lang="fr-FR" dirty="0" smtClean="0"/>
              <a:t/>
            </a:r>
            <a:br>
              <a:rPr lang="fr-FR" dirty="0" smtClean="0"/>
            </a:br>
            <a:endParaRPr lang="en-GB"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55a7869-0bbc-448e-a52f-2e4992898f07" descr="453076CD-4748-45D5-8E73-16004EDFE4E4"/>
          <p:cNvPicPr>
            <a:picLocks noChangeAspect="1" noChangeArrowheads="1"/>
          </p:cNvPicPr>
          <p:nvPr/>
        </p:nvPicPr>
        <p:blipFill>
          <a:blip r:embed="rId2" cstate="print"/>
          <a:srcRect/>
          <a:stretch>
            <a:fillRect/>
          </a:stretch>
        </p:blipFill>
        <p:spPr bwMode="auto">
          <a:xfrm>
            <a:off x="0" y="0"/>
            <a:ext cx="9144000" cy="6861357"/>
          </a:xfrm>
          <a:prstGeom prst="rect">
            <a:avLst/>
          </a:prstGeom>
          <a:noFill/>
          <a:ln w="9525">
            <a:noFill/>
            <a:miter lim="800000"/>
            <a:headEnd/>
            <a:tailEnd/>
          </a:ln>
        </p:spPr>
      </p:pic>
      <p:sp>
        <p:nvSpPr>
          <p:cNvPr id="2" name="Title 1"/>
          <p:cNvSpPr>
            <a:spLocks noGrp="1"/>
          </p:cNvSpPr>
          <p:nvPr>
            <p:ph type="title"/>
          </p:nvPr>
        </p:nvSpPr>
        <p:spPr>
          <a:xfrm>
            <a:off x="285720" y="609600"/>
            <a:ext cx="9358378" cy="1143000"/>
          </a:xfrm>
        </p:spPr>
        <p:txBody>
          <a:bodyPr/>
          <a:lstStyle/>
          <a:p>
            <a:r>
              <a:rPr lang="fr-FR" sz="3200" dirty="0" smtClean="0">
                <a:solidFill>
                  <a:srgbClr val="FFFF00"/>
                </a:solidFill>
              </a:rPr>
              <a:t>RÉALISATIONS</a:t>
            </a:r>
            <a:endParaRPr lang="en-GB" sz="3200" dirty="0">
              <a:solidFill>
                <a:srgbClr val="FFFF00"/>
              </a:solidFill>
            </a:endParaRPr>
          </a:p>
        </p:txBody>
      </p:sp>
      <p:sp>
        <p:nvSpPr>
          <p:cNvPr id="3" name="Content Placeholder 2"/>
          <p:cNvSpPr>
            <a:spLocks noGrp="1"/>
          </p:cNvSpPr>
          <p:nvPr>
            <p:ph idx="1"/>
          </p:nvPr>
        </p:nvSpPr>
        <p:spPr>
          <a:xfrm>
            <a:off x="467544" y="1988840"/>
            <a:ext cx="7772400" cy="4114800"/>
          </a:xfrm>
        </p:spPr>
        <p:txBody>
          <a:bodyPr/>
          <a:lstStyle/>
          <a:p>
            <a:r>
              <a:rPr lang="fr-FR" dirty="0" smtClean="0">
                <a:solidFill>
                  <a:schemeClr val="bg2"/>
                </a:solidFill>
              </a:rPr>
              <a:t>L'invitation faite à la République de Maurice d'adhérer à la Convention 108 du Conseil de l'Europe et son protocole additionnel, est considérée comme ayant été adoptée à la date du 27 mai 2015.</a:t>
            </a:r>
            <a:r>
              <a:rPr lang="fr-FR" dirty="0" smtClean="0"/>
              <a:t/>
            </a:r>
            <a:br>
              <a:rPr lang="fr-FR" dirty="0" smtClean="0"/>
            </a:br>
            <a:endParaRPr lang="en-GB"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55a7869-0bbc-448e-a52f-2e4992898f07" descr="453076CD-4748-45D5-8E73-16004EDFE4E4"/>
          <p:cNvPicPr>
            <a:picLocks noChangeAspect="1" noChangeArrowheads="1"/>
          </p:cNvPicPr>
          <p:nvPr/>
        </p:nvPicPr>
        <p:blipFill>
          <a:blip r:embed="rId2" cstate="print"/>
          <a:srcRect/>
          <a:stretch>
            <a:fillRect/>
          </a:stretch>
        </p:blipFill>
        <p:spPr bwMode="auto">
          <a:xfrm>
            <a:off x="0" y="0"/>
            <a:ext cx="9144000" cy="6861357"/>
          </a:xfrm>
          <a:prstGeom prst="rect">
            <a:avLst/>
          </a:prstGeom>
          <a:noFill/>
          <a:ln w="9525">
            <a:noFill/>
            <a:miter lim="800000"/>
            <a:headEnd/>
            <a:tailEnd/>
          </a:ln>
        </p:spPr>
      </p:pic>
      <p:sp>
        <p:nvSpPr>
          <p:cNvPr id="2" name="Title 1"/>
          <p:cNvSpPr>
            <a:spLocks noGrp="1"/>
          </p:cNvSpPr>
          <p:nvPr>
            <p:ph type="title"/>
          </p:nvPr>
        </p:nvSpPr>
        <p:spPr>
          <a:xfrm>
            <a:off x="285720" y="609600"/>
            <a:ext cx="9358378" cy="1143000"/>
          </a:xfrm>
        </p:spPr>
        <p:txBody>
          <a:bodyPr/>
          <a:lstStyle/>
          <a:p>
            <a:r>
              <a:rPr lang="fr-FR" sz="3200" dirty="0" smtClean="0">
                <a:solidFill>
                  <a:srgbClr val="FFFF00"/>
                </a:solidFill>
              </a:rPr>
              <a:t>RÉALISATIONS</a:t>
            </a:r>
            <a:endParaRPr lang="en-GB" sz="3200" dirty="0">
              <a:solidFill>
                <a:srgbClr val="FFFF00"/>
              </a:solidFill>
            </a:endParaRPr>
          </a:p>
        </p:txBody>
      </p:sp>
      <p:sp>
        <p:nvSpPr>
          <p:cNvPr id="3" name="Content Placeholder 2"/>
          <p:cNvSpPr>
            <a:spLocks noGrp="1"/>
          </p:cNvSpPr>
          <p:nvPr>
            <p:ph idx="1"/>
          </p:nvPr>
        </p:nvSpPr>
        <p:spPr>
          <a:xfrm>
            <a:off x="467544" y="1988840"/>
            <a:ext cx="7772400" cy="4114800"/>
          </a:xfrm>
        </p:spPr>
        <p:txBody>
          <a:bodyPr/>
          <a:lstStyle/>
          <a:p>
            <a:r>
              <a:rPr lang="fr-FR" dirty="0" smtClean="0">
                <a:solidFill>
                  <a:schemeClr val="bg2"/>
                </a:solidFill>
              </a:rPr>
              <a:t>Nous sommes en processus de déposition de signature et de ratification qui est l’étape et seront finale état membre dans 3 mois à venir.  La procédure nous a pris une année.</a:t>
            </a:r>
            <a:r>
              <a:rPr lang="fr-FR" dirty="0" smtClean="0"/>
              <a:t/>
            </a:r>
            <a:br>
              <a:rPr lang="fr-FR" dirty="0" smtClean="0"/>
            </a:br>
            <a:endParaRPr lang="en-GB"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55a7869-0bbc-448e-a52f-2e4992898f07" descr="453076CD-4748-45D5-8E73-16004EDFE4E4"/>
          <p:cNvPicPr>
            <a:picLocks noChangeAspect="1" noChangeArrowheads="1"/>
          </p:cNvPicPr>
          <p:nvPr/>
        </p:nvPicPr>
        <p:blipFill>
          <a:blip r:embed="rId2" cstate="print"/>
          <a:srcRect/>
          <a:stretch>
            <a:fillRect/>
          </a:stretch>
        </p:blipFill>
        <p:spPr bwMode="auto">
          <a:xfrm>
            <a:off x="0" y="0"/>
            <a:ext cx="9144000" cy="6861357"/>
          </a:xfrm>
          <a:prstGeom prst="rect">
            <a:avLst/>
          </a:prstGeom>
          <a:noFill/>
          <a:ln w="9525">
            <a:noFill/>
            <a:miter lim="800000"/>
            <a:headEnd/>
            <a:tailEnd/>
          </a:ln>
        </p:spPr>
      </p:pic>
      <p:sp>
        <p:nvSpPr>
          <p:cNvPr id="2" name="Title 1"/>
          <p:cNvSpPr>
            <a:spLocks noGrp="1"/>
          </p:cNvSpPr>
          <p:nvPr>
            <p:ph type="title"/>
          </p:nvPr>
        </p:nvSpPr>
        <p:spPr>
          <a:xfrm>
            <a:off x="285720" y="609600"/>
            <a:ext cx="9358378" cy="1143000"/>
          </a:xfrm>
        </p:spPr>
        <p:txBody>
          <a:bodyPr/>
          <a:lstStyle/>
          <a:p>
            <a:r>
              <a:rPr lang="fr-FR" sz="3200" dirty="0" smtClean="0">
                <a:solidFill>
                  <a:srgbClr val="FFFF00"/>
                </a:solidFill>
              </a:rPr>
              <a:t>RÉALISATIONS</a:t>
            </a:r>
            <a:endParaRPr lang="en-GB" sz="3200" dirty="0">
              <a:solidFill>
                <a:srgbClr val="FFFF00"/>
              </a:solidFill>
            </a:endParaRPr>
          </a:p>
        </p:txBody>
      </p:sp>
      <p:sp>
        <p:nvSpPr>
          <p:cNvPr id="3" name="Content Placeholder 2"/>
          <p:cNvSpPr>
            <a:spLocks noGrp="1"/>
          </p:cNvSpPr>
          <p:nvPr>
            <p:ph idx="1"/>
          </p:nvPr>
        </p:nvSpPr>
        <p:spPr>
          <a:xfrm>
            <a:off x="467544" y="1772816"/>
            <a:ext cx="7772400" cy="4114800"/>
          </a:xfrm>
        </p:spPr>
        <p:txBody>
          <a:bodyPr/>
          <a:lstStyle/>
          <a:p>
            <a:r>
              <a:rPr lang="fr-FR" dirty="0" smtClean="0">
                <a:solidFill>
                  <a:schemeClr val="bg2"/>
                </a:solidFill>
              </a:rPr>
              <a:t>Le bureau participe au groupe de travail international en tant que membre du comité d'organisation sur l'éducation numérique, organisée par la CNIL. Le groupe de travail représente plusieurs régions concernées du monde dans le but de développer un programme commun sur l'éducation numérique.</a:t>
            </a:r>
            <a:r>
              <a:rPr lang="fr-FR" dirty="0" smtClean="0"/>
              <a:t/>
            </a:r>
            <a:br>
              <a:rPr lang="fr-FR" dirty="0" smtClean="0"/>
            </a:br>
            <a:endParaRPr lang="en-GB"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55a7869-0bbc-448e-a52f-2e4992898f07" descr="453076CD-4748-45D5-8E73-16004EDFE4E4"/>
          <p:cNvPicPr>
            <a:picLocks noChangeAspect="1" noChangeArrowheads="1"/>
          </p:cNvPicPr>
          <p:nvPr/>
        </p:nvPicPr>
        <p:blipFill>
          <a:blip r:embed="rId2" cstate="print"/>
          <a:srcRect/>
          <a:stretch>
            <a:fillRect/>
          </a:stretch>
        </p:blipFill>
        <p:spPr bwMode="auto">
          <a:xfrm>
            <a:off x="0" y="0"/>
            <a:ext cx="9144000" cy="6861357"/>
          </a:xfrm>
          <a:prstGeom prst="rect">
            <a:avLst/>
          </a:prstGeom>
          <a:noFill/>
          <a:ln w="9525">
            <a:noFill/>
            <a:miter lim="800000"/>
            <a:headEnd/>
            <a:tailEnd/>
          </a:ln>
        </p:spPr>
      </p:pic>
      <p:sp>
        <p:nvSpPr>
          <p:cNvPr id="2" name="Title 1"/>
          <p:cNvSpPr>
            <a:spLocks noGrp="1"/>
          </p:cNvSpPr>
          <p:nvPr>
            <p:ph type="title"/>
          </p:nvPr>
        </p:nvSpPr>
        <p:spPr>
          <a:xfrm>
            <a:off x="285720" y="609600"/>
            <a:ext cx="9358378" cy="1143000"/>
          </a:xfrm>
        </p:spPr>
        <p:txBody>
          <a:bodyPr/>
          <a:lstStyle/>
          <a:p>
            <a:r>
              <a:rPr lang="fr-FR" sz="3200" dirty="0" smtClean="0">
                <a:solidFill>
                  <a:srgbClr val="FFFF00"/>
                </a:solidFill>
              </a:rPr>
              <a:t>RÉALISATIONS</a:t>
            </a:r>
            <a:endParaRPr lang="en-GB" sz="3200" dirty="0">
              <a:solidFill>
                <a:srgbClr val="FFFF00"/>
              </a:solidFill>
            </a:endParaRPr>
          </a:p>
        </p:txBody>
      </p:sp>
      <p:sp>
        <p:nvSpPr>
          <p:cNvPr id="3" name="Content Placeholder 2"/>
          <p:cNvSpPr>
            <a:spLocks noGrp="1"/>
          </p:cNvSpPr>
          <p:nvPr>
            <p:ph idx="1"/>
          </p:nvPr>
        </p:nvSpPr>
        <p:spPr>
          <a:xfrm>
            <a:off x="467544" y="1772816"/>
            <a:ext cx="7772400" cy="4114800"/>
          </a:xfrm>
        </p:spPr>
        <p:txBody>
          <a:bodyPr/>
          <a:lstStyle/>
          <a:p>
            <a:r>
              <a:rPr lang="fr-FR" dirty="0" smtClean="0">
                <a:solidFill>
                  <a:schemeClr val="bg2"/>
                </a:solidFill>
              </a:rPr>
              <a:t>Nous avons une population de 1.2 million éduquée à un niveau supérieur de 90%. L’éducation numérique est la priorité de notre gouvernement. </a:t>
            </a:r>
            <a:r>
              <a:rPr lang="fr-FR" dirty="0" smtClean="0"/>
              <a:t/>
            </a:r>
            <a:br>
              <a:rPr lang="fr-FR" dirty="0" smtClean="0"/>
            </a:br>
            <a:endParaRPr lang="en-GB"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55a7869-0bbc-448e-a52f-2e4992898f07" descr="453076CD-4748-45D5-8E73-16004EDFE4E4"/>
          <p:cNvPicPr>
            <a:picLocks noChangeAspect="1" noChangeArrowheads="1"/>
          </p:cNvPicPr>
          <p:nvPr/>
        </p:nvPicPr>
        <p:blipFill>
          <a:blip r:embed="rId2" cstate="print"/>
          <a:srcRect/>
          <a:stretch>
            <a:fillRect/>
          </a:stretch>
        </p:blipFill>
        <p:spPr bwMode="auto">
          <a:xfrm>
            <a:off x="0" y="0"/>
            <a:ext cx="9144000" cy="6861357"/>
          </a:xfrm>
          <a:prstGeom prst="rect">
            <a:avLst/>
          </a:prstGeom>
          <a:noFill/>
          <a:ln w="9525">
            <a:noFill/>
            <a:miter lim="800000"/>
            <a:headEnd/>
            <a:tailEnd/>
          </a:ln>
        </p:spPr>
      </p:pic>
      <p:sp>
        <p:nvSpPr>
          <p:cNvPr id="2" name="Title 1"/>
          <p:cNvSpPr>
            <a:spLocks noGrp="1"/>
          </p:cNvSpPr>
          <p:nvPr>
            <p:ph type="title"/>
          </p:nvPr>
        </p:nvSpPr>
        <p:spPr>
          <a:xfrm>
            <a:off x="285720" y="609600"/>
            <a:ext cx="9358378" cy="1143000"/>
          </a:xfrm>
        </p:spPr>
        <p:txBody>
          <a:bodyPr/>
          <a:lstStyle/>
          <a:p>
            <a:r>
              <a:rPr lang="fr-FR" sz="3200" dirty="0" smtClean="0">
                <a:solidFill>
                  <a:srgbClr val="FFFF00"/>
                </a:solidFill>
              </a:rPr>
              <a:t>RÉALISATIONS</a:t>
            </a:r>
            <a:endParaRPr lang="en-GB" sz="3200" dirty="0">
              <a:solidFill>
                <a:srgbClr val="FFFF00"/>
              </a:solidFill>
            </a:endParaRPr>
          </a:p>
        </p:txBody>
      </p:sp>
      <p:sp>
        <p:nvSpPr>
          <p:cNvPr id="3" name="Content Placeholder 2"/>
          <p:cNvSpPr>
            <a:spLocks noGrp="1"/>
          </p:cNvSpPr>
          <p:nvPr>
            <p:ph idx="1"/>
          </p:nvPr>
        </p:nvSpPr>
        <p:spPr>
          <a:xfrm>
            <a:off x="611560" y="2132856"/>
            <a:ext cx="7772400" cy="4114800"/>
          </a:xfrm>
        </p:spPr>
        <p:txBody>
          <a:bodyPr/>
          <a:lstStyle/>
          <a:p>
            <a:r>
              <a:rPr lang="fr-FR" sz="2800" dirty="0" smtClean="0">
                <a:solidFill>
                  <a:schemeClr val="bg2"/>
                </a:solidFill>
              </a:rPr>
              <a:t>La 36ème édition de la conférence internationale était organisée à Maurice, du 13 au 16 octobre 2014, et se composait de deux jours de Conférence fermée (réservée aux organismes chargés de la protection des données accrédités) et de deux jours de conférence ouverte (ouverte aux autres acteurs publics et privés de la protection des données).</a:t>
            </a:r>
            <a:endParaRPr lang="en-GB" sz="2800" dirty="0">
              <a:solidFill>
                <a:schemeClr val="bg2"/>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55a7869-0bbc-448e-a52f-2e4992898f07" descr="453076CD-4748-45D5-8E73-16004EDFE4E4"/>
          <p:cNvPicPr>
            <a:picLocks noChangeAspect="1" noChangeArrowheads="1"/>
          </p:cNvPicPr>
          <p:nvPr/>
        </p:nvPicPr>
        <p:blipFill>
          <a:blip r:embed="rId2" cstate="print"/>
          <a:srcRect/>
          <a:stretch>
            <a:fillRect/>
          </a:stretch>
        </p:blipFill>
        <p:spPr bwMode="auto">
          <a:xfrm>
            <a:off x="0" y="0"/>
            <a:ext cx="9144000" cy="6861357"/>
          </a:xfrm>
          <a:prstGeom prst="rect">
            <a:avLst/>
          </a:prstGeom>
          <a:noFill/>
          <a:ln w="9525">
            <a:noFill/>
            <a:miter lim="800000"/>
            <a:headEnd/>
            <a:tailEnd/>
          </a:ln>
        </p:spPr>
      </p:pic>
      <p:sp>
        <p:nvSpPr>
          <p:cNvPr id="2" name="Title 1"/>
          <p:cNvSpPr>
            <a:spLocks noGrp="1"/>
          </p:cNvSpPr>
          <p:nvPr>
            <p:ph type="title"/>
          </p:nvPr>
        </p:nvSpPr>
        <p:spPr>
          <a:xfrm>
            <a:off x="251520" y="476672"/>
            <a:ext cx="9358378" cy="1143000"/>
          </a:xfrm>
        </p:spPr>
        <p:txBody>
          <a:bodyPr/>
          <a:lstStyle/>
          <a:p>
            <a:r>
              <a:rPr lang="fr-FR" sz="3600" b="1" dirty="0" err="1" smtClean="0">
                <a:solidFill>
                  <a:srgbClr val="FFFF00"/>
                </a:solidFill>
              </a:rPr>
              <a:t>Inter-opérabilité</a:t>
            </a:r>
            <a:endParaRPr lang="en-GB" sz="3600" dirty="0">
              <a:solidFill>
                <a:srgbClr val="FFFF00"/>
              </a:solidFill>
            </a:endParaRPr>
          </a:p>
        </p:txBody>
      </p:sp>
      <p:sp>
        <p:nvSpPr>
          <p:cNvPr id="3" name="Content Placeholder 2"/>
          <p:cNvSpPr>
            <a:spLocks noGrp="1"/>
          </p:cNvSpPr>
          <p:nvPr>
            <p:ph idx="1"/>
          </p:nvPr>
        </p:nvSpPr>
        <p:spPr>
          <a:xfrm>
            <a:off x="323528" y="1484784"/>
            <a:ext cx="8820472" cy="4536504"/>
          </a:xfrm>
        </p:spPr>
        <p:txBody>
          <a:bodyPr/>
          <a:lstStyle/>
          <a:p>
            <a:r>
              <a:rPr lang="fr-FR" sz="2800" dirty="0" smtClean="0">
                <a:solidFill>
                  <a:schemeClr val="bg2"/>
                </a:solidFill>
              </a:rPr>
              <a:t>Tel est aussi une des missions principales de l’AFAPDP et d’autres organismes régionaux ou  internationaux qui militent en faveur d’une croissance de la protection des données personnelles.</a:t>
            </a:r>
            <a:endParaRPr lang="en-GB" sz="2800" dirty="0" smtClean="0">
              <a:solidFill>
                <a:schemeClr val="bg2"/>
              </a:solidFill>
            </a:endParaRPr>
          </a:p>
          <a:p>
            <a:pPr>
              <a:buFont typeface="Wingdings" pitchFamily="2" charset="2"/>
              <a:buChar char="Ø"/>
            </a:pPr>
            <a:endParaRPr lang="fr-FR" dirty="0" smtClean="0">
              <a:solidFill>
                <a:schemeClr val="bg2"/>
              </a:solidFill>
            </a:endParaRPr>
          </a:p>
          <a:p>
            <a:pPr>
              <a:buNone/>
            </a:pPr>
            <a:endParaRPr lang="en-GB"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55a7869-0bbc-448e-a52f-2e4992898f07" descr="453076CD-4748-45D5-8E73-16004EDFE4E4"/>
          <p:cNvPicPr>
            <a:picLocks noChangeAspect="1" noChangeArrowheads="1"/>
          </p:cNvPicPr>
          <p:nvPr/>
        </p:nvPicPr>
        <p:blipFill>
          <a:blip r:embed="rId2" cstate="print"/>
          <a:srcRect/>
          <a:stretch>
            <a:fillRect/>
          </a:stretch>
        </p:blipFill>
        <p:spPr bwMode="auto">
          <a:xfrm>
            <a:off x="0" y="0"/>
            <a:ext cx="9144000" cy="6861357"/>
          </a:xfrm>
          <a:prstGeom prst="rect">
            <a:avLst/>
          </a:prstGeom>
          <a:noFill/>
          <a:ln w="9525">
            <a:noFill/>
            <a:miter lim="800000"/>
            <a:headEnd/>
            <a:tailEnd/>
          </a:ln>
        </p:spPr>
      </p:pic>
      <p:sp>
        <p:nvSpPr>
          <p:cNvPr id="2" name="Title 1"/>
          <p:cNvSpPr>
            <a:spLocks noGrp="1"/>
          </p:cNvSpPr>
          <p:nvPr>
            <p:ph type="title"/>
          </p:nvPr>
        </p:nvSpPr>
        <p:spPr>
          <a:xfrm>
            <a:off x="285720" y="609600"/>
            <a:ext cx="9358378" cy="1143000"/>
          </a:xfrm>
        </p:spPr>
        <p:txBody>
          <a:bodyPr/>
          <a:lstStyle/>
          <a:p>
            <a:r>
              <a:rPr lang="fr-FR" sz="3200" dirty="0" smtClean="0">
                <a:solidFill>
                  <a:srgbClr val="FFFF00"/>
                </a:solidFill>
              </a:rPr>
              <a:t>RÉALISATIONS</a:t>
            </a:r>
            <a:endParaRPr lang="en-GB" sz="3200" dirty="0">
              <a:solidFill>
                <a:srgbClr val="FFFF00"/>
              </a:solidFill>
            </a:endParaRPr>
          </a:p>
        </p:txBody>
      </p:sp>
      <p:sp>
        <p:nvSpPr>
          <p:cNvPr id="3" name="Content Placeholder 2"/>
          <p:cNvSpPr>
            <a:spLocks noGrp="1"/>
          </p:cNvSpPr>
          <p:nvPr>
            <p:ph idx="1"/>
          </p:nvPr>
        </p:nvSpPr>
        <p:spPr>
          <a:xfrm>
            <a:off x="611560" y="2132856"/>
            <a:ext cx="7772400" cy="4114800"/>
          </a:xfrm>
        </p:spPr>
        <p:txBody>
          <a:bodyPr/>
          <a:lstStyle/>
          <a:p>
            <a:r>
              <a:rPr lang="fr-FR" sz="2800" dirty="0" smtClean="0">
                <a:solidFill>
                  <a:schemeClr val="bg2"/>
                </a:solidFill>
              </a:rPr>
              <a:t>Maurice est également membre du comité exécutif jusqu’à 2015.</a:t>
            </a:r>
            <a:endParaRPr lang="en-GB" sz="2800" dirty="0">
              <a:solidFill>
                <a:schemeClr val="bg2"/>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user\Documents\36 ANNUAL CONFERENCE\POWERPOINT PRESENTATIONS\untitled4.png"/>
          <p:cNvPicPr>
            <a:picLocks noChangeAspect="1" noChangeArrowheads="1"/>
          </p:cNvPicPr>
          <p:nvPr/>
        </p:nvPicPr>
        <p:blipFill>
          <a:blip r:embed="rId2" cstate="print"/>
          <a:srcRect/>
          <a:stretch>
            <a:fillRect/>
          </a:stretch>
        </p:blipFill>
        <p:spPr bwMode="auto">
          <a:xfrm>
            <a:off x="0" y="0"/>
            <a:ext cx="9144000" cy="6858001"/>
          </a:xfrm>
          <a:prstGeom prst="rect">
            <a:avLst/>
          </a:prstGeom>
          <a:noFill/>
        </p:spPr>
      </p:pic>
      <p:sp>
        <p:nvSpPr>
          <p:cNvPr id="2" name="Title 1"/>
          <p:cNvSpPr>
            <a:spLocks noGrp="1"/>
          </p:cNvSpPr>
          <p:nvPr>
            <p:ph type="title"/>
          </p:nvPr>
        </p:nvSpPr>
        <p:spPr>
          <a:xfrm>
            <a:off x="0" y="476672"/>
            <a:ext cx="9974912" cy="1143000"/>
          </a:xfrm>
        </p:spPr>
        <p:txBody>
          <a:bodyPr/>
          <a:lstStyle/>
          <a:p>
            <a:r>
              <a:rPr lang="fr-FR" sz="3200" dirty="0" smtClean="0">
                <a:solidFill>
                  <a:srgbClr val="FFFF00"/>
                </a:solidFill>
              </a:rPr>
              <a:t>LES DÉFIS DES INSTRUMENTS DE COOPÉRATION INTERNATIONALE</a:t>
            </a:r>
            <a:endParaRPr lang="en-GB" sz="3200"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1988840"/>
            <a:ext cx="9144000" cy="4680520"/>
          </a:xfrm>
        </p:spPr>
        <p:txBody>
          <a:bodyPr/>
          <a:lstStyle/>
          <a:p>
            <a:r>
              <a:rPr lang="fr-FR" sz="2800" dirty="0" smtClean="0">
                <a:solidFill>
                  <a:schemeClr val="bg2"/>
                </a:solidFill>
              </a:rPr>
              <a:t>On constate que l'espoir d’une coopération internationale n'a pas été nécessairement traduit vers une gouvernance internationale.</a:t>
            </a:r>
          </a:p>
          <a:p>
            <a:endParaRPr lang="fr-FR" sz="2800" dirty="0" smtClean="0">
              <a:solidFill>
                <a:schemeClr val="bg2"/>
              </a:solidFill>
            </a:endParaRPr>
          </a:p>
          <a:p>
            <a:r>
              <a:rPr lang="fr-FR" sz="2800" dirty="0" smtClean="0">
                <a:solidFill>
                  <a:schemeClr val="bg2"/>
                </a:solidFill>
              </a:rPr>
              <a:t>La gouvernance internationale de la protection des données conserve un contexte horizontal: il définit les principes généraux, mais laisse la mise en œuvre vers un niveau national. Un mécanisme international permanent pour l’implémentation n'a pas été créé.</a:t>
            </a:r>
            <a:br>
              <a:rPr lang="fr-FR" sz="2800" dirty="0" smtClean="0">
                <a:solidFill>
                  <a:schemeClr val="bg2"/>
                </a:solidFill>
              </a:rPr>
            </a:br>
            <a:r>
              <a:rPr lang="fr-FR" sz="2800" dirty="0" smtClean="0">
                <a:solidFill>
                  <a:schemeClr val="bg2"/>
                </a:solidFill>
              </a:rPr>
              <a:t/>
            </a:r>
            <a:br>
              <a:rPr lang="fr-FR" sz="2800" dirty="0" smtClean="0">
                <a:solidFill>
                  <a:schemeClr val="bg2"/>
                </a:solidFill>
              </a:rPr>
            </a:br>
            <a:r>
              <a:rPr lang="fr-FR" sz="2800" dirty="0" smtClean="0">
                <a:solidFill>
                  <a:schemeClr val="bg2"/>
                </a:solidFill>
              </a:rPr>
              <a:t/>
            </a:r>
            <a:br>
              <a:rPr lang="fr-FR" sz="2800" dirty="0" smtClean="0">
                <a:solidFill>
                  <a:schemeClr val="bg2"/>
                </a:solidFill>
              </a:rPr>
            </a:br>
            <a:endParaRPr lang="en-GB" sz="2800" dirty="0">
              <a:solidFill>
                <a:schemeClr val="bg2"/>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user\Documents\36 ANNUAL CONFERENCE\POWERPOINT PRESENTATIONS\untitled4.png"/>
          <p:cNvPicPr>
            <a:picLocks noChangeAspect="1" noChangeArrowheads="1"/>
          </p:cNvPicPr>
          <p:nvPr/>
        </p:nvPicPr>
        <p:blipFill>
          <a:blip r:embed="rId2" cstate="print"/>
          <a:srcRect/>
          <a:stretch>
            <a:fillRect/>
          </a:stretch>
        </p:blipFill>
        <p:spPr bwMode="auto">
          <a:xfrm>
            <a:off x="0" y="0"/>
            <a:ext cx="9144000" cy="6858001"/>
          </a:xfrm>
          <a:prstGeom prst="rect">
            <a:avLst/>
          </a:prstGeom>
          <a:noFill/>
        </p:spPr>
      </p:pic>
      <p:sp>
        <p:nvSpPr>
          <p:cNvPr id="2" name="Title 1"/>
          <p:cNvSpPr>
            <a:spLocks noGrp="1"/>
          </p:cNvSpPr>
          <p:nvPr>
            <p:ph type="title"/>
          </p:nvPr>
        </p:nvSpPr>
        <p:spPr>
          <a:xfrm>
            <a:off x="0" y="476672"/>
            <a:ext cx="9974912" cy="1143000"/>
          </a:xfrm>
        </p:spPr>
        <p:txBody>
          <a:bodyPr/>
          <a:lstStyle/>
          <a:p>
            <a:r>
              <a:rPr lang="fr-FR" sz="3200" dirty="0" smtClean="0">
                <a:solidFill>
                  <a:srgbClr val="FFFF00"/>
                </a:solidFill>
              </a:rPr>
              <a:t>LES DÉFIS DES INSTRUMENTS DE COOPÉRATION INTERNATIONALE</a:t>
            </a:r>
            <a:endParaRPr lang="en-GB" sz="3200"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1988840"/>
            <a:ext cx="9144000" cy="4680520"/>
          </a:xfrm>
        </p:spPr>
        <p:txBody>
          <a:bodyPr/>
          <a:lstStyle/>
          <a:p>
            <a:r>
              <a:rPr lang="fr-FR" sz="2800" dirty="0" smtClean="0">
                <a:solidFill>
                  <a:schemeClr val="bg2"/>
                </a:solidFill>
              </a:rPr>
              <a:t>Une duplication des efforts et des analyses se produit souvent sur des questions communes telles que l’identification radiofréquence (RFID) et le système ‘</a:t>
            </a:r>
            <a:r>
              <a:rPr lang="fr-FR" sz="2800" dirty="0" err="1" smtClean="0">
                <a:solidFill>
                  <a:schemeClr val="bg2"/>
                </a:solidFill>
              </a:rPr>
              <a:t>cloud</a:t>
            </a:r>
            <a:r>
              <a:rPr lang="fr-FR" sz="2800" dirty="0" smtClean="0">
                <a:solidFill>
                  <a:schemeClr val="bg2"/>
                </a:solidFill>
              </a:rPr>
              <a:t>’.</a:t>
            </a:r>
          </a:p>
          <a:p>
            <a:endParaRPr lang="en-GB" sz="2800" dirty="0">
              <a:solidFill>
                <a:schemeClr val="bg2"/>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user\Documents\36 ANNUAL CONFERENCE\POWERPOINT PRESENTATIONS\untitled4.png"/>
          <p:cNvPicPr>
            <a:picLocks noChangeAspect="1" noChangeArrowheads="1"/>
          </p:cNvPicPr>
          <p:nvPr/>
        </p:nvPicPr>
        <p:blipFill>
          <a:blip r:embed="rId2" cstate="print"/>
          <a:srcRect/>
          <a:stretch>
            <a:fillRect/>
          </a:stretch>
        </p:blipFill>
        <p:spPr bwMode="auto">
          <a:xfrm>
            <a:off x="0" y="0"/>
            <a:ext cx="9144000" cy="6858001"/>
          </a:xfrm>
          <a:prstGeom prst="rect">
            <a:avLst/>
          </a:prstGeom>
          <a:noFill/>
        </p:spPr>
      </p:pic>
      <p:sp>
        <p:nvSpPr>
          <p:cNvPr id="2" name="Title 1"/>
          <p:cNvSpPr>
            <a:spLocks noGrp="1"/>
          </p:cNvSpPr>
          <p:nvPr>
            <p:ph type="title"/>
          </p:nvPr>
        </p:nvSpPr>
        <p:spPr>
          <a:xfrm>
            <a:off x="0" y="476672"/>
            <a:ext cx="9974912" cy="1143000"/>
          </a:xfrm>
        </p:spPr>
        <p:txBody>
          <a:bodyPr/>
          <a:lstStyle/>
          <a:p>
            <a:r>
              <a:rPr lang="fr-FR" sz="3000" dirty="0" smtClean="0">
                <a:solidFill>
                  <a:srgbClr val="FFFF00"/>
                </a:solidFill>
              </a:rPr>
              <a:t>LES DÉFIS DE COOPÉRATION INTERNATIONALE</a:t>
            </a:r>
            <a:endParaRPr lang="en-GB" sz="3000" dirty="0">
              <a:solidFill>
                <a:srgbClr val="FFFF00"/>
              </a:solidFill>
            </a:endParaRPr>
          </a:p>
        </p:txBody>
      </p:sp>
      <p:sp>
        <p:nvSpPr>
          <p:cNvPr id="3" name="Content Placeholder 2"/>
          <p:cNvSpPr>
            <a:spLocks noGrp="1"/>
          </p:cNvSpPr>
          <p:nvPr>
            <p:ph idx="1"/>
          </p:nvPr>
        </p:nvSpPr>
        <p:spPr>
          <a:xfrm>
            <a:off x="0" y="1988840"/>
            <a:ext cx="9144000" cy="4680520"/>
          </a:xfrm>
        </p:spPr>
        <p:txBody>
          <a:bodyPr/>
          <a:lstStyle/>
          <a:p>
            <a:r>
              <a:rPr lang="fr-FR" sz="2800" dirty="0" smtClean="0">
                <a:solidFill>
                  <a:schemeClr val="bg2"/>
                </a:solidFill>
              </a:rPr>
              <a:t>La création d'un seul modèle réglementaire international pour la protection des données semble inévitable. </a:t>
            </a:r>
          </a:p>
          <a:p>
            <a:endParaRPr lang="fr-FR" sz="2800" dirty="0" smtClean="0">
              <a:solidFill>
                <a:schemeClr val="bg2"/>
              </a:solidFill>
            </a:endParaRPr>
          </a:p>
          <a:p>
            <a:r>
              <a:rPr lang="fr-FR" sz="2800" dirty="0" smtClean="0">
                <a:solidFill>
                  <a:schemeClr val="bg2"/>
                </a:solidFill>
              </a:rPr>
              <a:t>La transition vers une gouvernance internationale de la protection des données implique le déplacement de son rôle contemporain comme processus d'établissement de principes généraux vers l’implémentation d'un mécanisme international.</a:t>
            </a:r>
          </a:p>
          <a:p>
            <a:endParaRPr lang="fr-FR" sz="2800" dirty="0" smtClean="0">
              <a:solidFill>
                <a:schemeClr val="bg2"/>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user\Documents\36 ANNUAL CONFERENCE\POWERPOINT PRESENTATIONS\untitled4.png"/>
          <p:cNvPicPr>
            <a:picLocks noChangeAspect="1" noChangeArrowheads="1"/>
          </p:cNvPicPr>
          <p:nvPr/>
        </p:nvPicPr>
        <p:blipFill>
          <a:blip r:embed="rId2" cstate="print"/>
          <a:srcRect/>
          <a:stretch>
            <a:fillRect/>
          </a:stretch>
        </p:blipFill>
        <p:spPr bwMode="auto">
          <a:xfrm>
            <a:off x="0" y="0"/>
            <a:ext cx="9144000" cy="6858001"/>
          </a:xfrm>
          <a:prstGeom prst="rect">
            <a:avLst/>
          </a:prstGeom>
          <a:noFill/>
        </p:spPr>
      </p:pic>
      <p:sp>
        <p:nvSpPr>
          <p:cNvPr id="2" name="Title 1"/>
          <p:cNvSpPr>
            <a:spLocks noGrp="1"/>
          </p:cNvSpPr>
          <p:nvPr>
            <p:ph type="title"/>
          </p:nvPr>
        </p:nvSpPr>
        <p:spPr>
          <a:xfrm>
            <a:off x="0" y="404664"/>
            <a:ext cx="9684568" cy="1143000"/>
          </a:xfrm>
        </p:spPr>
        <p:txBody>
          <a:bodyPr/>
          <a:lstStyle/>
          <a:p>
            <a:r>
              <a:rPr lang="fr-FR" sz="3000" dirty="0" smtClean="0">
                <a:solidFill>
                  <a:srgbClr val="FFFF00"/>
                </a:solidFill>
              </a:rPr>
              <a:t>LES DÉFIS DE COOPÉRATION INTERNATIONALE</a:t>
            </a:r>
            <a:endParaRPr lang="en-GB" sz="3000" dirty="0">
              <a:solidFill>
                <a:srgbClr val="FFFF00"/>
              </a:solidFill>
            </a:endParaRPr>
          </a:p>
        </p:txBody>
      </p:sp>
      <p:sp>
        <p:nvSpPr>
          <p:cNvPr id="3" name="Content Placeholder 2"/>
          <p:cNvSpPr>
            <a:spLocks noGrp="1"/>
          </p:cNvSpPr>
          <p:nvPr>
            <p:ph idx="1"/>
          </p:nvPr>
        </p:nvSpPr>
        <p:spPr>
          <a:xfrm>
            <a:off x="0" y="1988840"/>
            <a:ext cx="9144000" cy="4680520"/>
          </a:xfrm>
        </p:spPr>
        <p:txBody>
          <a:bodyPr/>
          <a:lstStyle/>
          <a:p>
            <a:r>
              <a:rPr lang="fr-FR" sz="2800" dirty="0" smtClean="0">
                <a:solidFill>
                  <a:schemeClr val="bg2"/>
                </a:solidFill>
              </a:rPr>
              <a:t>Il est souhaitable de créer des mécanismes au niveau international qui permettent les pays à se tenir mutuellement informées et de se consulter sur les questions de protection des données.</a:t>
            </a:r>
          </a:p>
          <a:p>
            <a:endParaRPr lang="fr-FR" sz="2800" dirty="0" smtClean="0">
              <a:solidFill>
                <a:schemeClr val="bg2"/>
              </a:solidFill>
            </a:endParaRPr>
          </a:p>
          <a:p>
            <a:r>
              <a:rPr lang="fr-FR" sz="2800" dirty="0" smtClean="0">
                <a:solidFill>
                  <a:schemeClr val="bg2"/>
                </a:solidFill>
              </a:rPr>
              <a:t>Je tiens aussi à souligner le rôle important de l’AFAPDP dans la création des normes efficaces à travers ces échanges et résolutions.</a:t>
            </a:r>
            <a:endParaRPr lang="en-GB" sz="2800" dirty="0" smtClean="0">
              <a:solidFill>
                <a:schemeClr val="bg2"/>
              </a:solidFill>
            </a:endParaRPr>
          </a:p>
          <a:p>
            <a:endParaRPr lang="en-GB" sz="2800" dirty="0">
              <a:solidFill>
                <a:schemeClr val="bg2"/>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Documents\Presentations for Commissioner\images9UARWUB9.jpg"/>
          <p:cNvPicPr>
            <a:picLocks noChangeAspect="1" noChangeArrowheads="1"/>
          </p:cNvPicPr>
          <p:nvPr/>
        </p:nvPicPr>
        <p:blipFill>
          <a:blip r:embed="rId2" cstate="print"/>
          <a:srcRect/>
          <a:stretch>
            <a:fillRect/>
          </a:stretch>
        </p:blipFill>
        <p:spPr bwMode="auto">
          <a:xfrm>
            <a:off x="1" y="-62978"/>
            <a:ext cx="9144000" cy="6983960"/>
          </a:xfrm>
          <a:prstGeom prst="rect">
            <a:avLst/>
          </a:prstGeom>
          <a:noFill/>
        </p:spPr>
      </p:pic>
      <p:sp>
        <p:nvSpPr>
          <p:cNvPr id="6160" name="Rectangle 16"/>
          <p:cNvSpPr>
            <a:spLocks noGrp="1" noChangeArrowheads="1"/>
          </p:cNvSpPr>
          <p:nvPr>
            <p:ph type="body" idx="1"/>
          </p:nvPr>
        </p:nvSpPr>
        <p:spPr>
          <a:xfrm>
            <a:off x="685800" y="1643050"/>
            <a:ext cx="7772400" cy="3500462"/>
          </a:xfrm>
        </p:spPr>
        <p:txBody>
          <a:bodyPr/>
          <a:lstStyle/>
          <a:p>
            <a:endParaRPr lang="en-GB" sz="1800" dirty="0" smtClean="0"/>
          </a:p>
          <a:p>
            <a:endParaRPr lang="en-GB" sz="4000" dirty="0" smtClean="0">
              <a:solidFill>
                <a:srgbClr val="FFFF00"/>
              </a:solidFill>
            </a:endParaRPr>
          </a:p>
        </p:txBody>
      </p:sp>
      <p:sp>
        <p:nvSpPr>
          <p:cNvPr id="6" name="TextBox 5"/>
          <p:cNvSpPr txBox="1"/>
          <p:nvPr/>
        </p:nvSpPr>
        <p:spPr>
          <a:xfrm>
            <a:off x="571472" y="2357430"/>
            <a:ext cx="8215370" cy="1200329"/>
          </a:xfrm>
          <a:prstGeom prst="rect">
            <a:avLst/>
          </a:prstGeom>
          <a:noFill/>
        </p:spPr>
        <p:txBody>
          <a:bodyPr wrap="square" rtlCol="0">
            <a:spAutoFit/>
          </a:bodyPr>
          <a:lstStyle/>
          <a:p>
            <a:r>
              <a:rPr lang="en-GB" sz="7200" dirty="0" smtClean="0"/>
              <a:t>        </a:t>
            </a:r>
            <a:endParaRPr lang="en-GB" sz="6600" dirty="0"/>
          </a:p>
        </p:txBody>
      </p:sp>
      <p:sp>
        <p:nvSpPr>
          <p:cNvPr id="7" name="TextBox 6"/>
          <p:cNvSpPr txBox="1"/>
          <p:nvPr/>
        </p:nvSpPr>
        <p:spPr>
          <a:xfrm>
            <a:off x="971600" y="1916832"/>
            <a:ext cx="7272808" cy="1015663"/>
          </a:xfrm>
          <a:prstGeom prst="rect">
            <a:avLst/>
          </a:prstGeom>
          <a:noFill/>
        </p:spPr>
        <p:txBody>
          <a:bodyPr wrap="square" rtlCol="0">
            <a:spAutoFit/>
          </a:bodyPr>
          <a:lstStyle/>
          <a:p>
            <a:r>
              <a:rPr lang="en-GB" sz="5400" dirty="0" smtClean="0"/>
              <a:t>            </a:t>
            </a:r>
            <a:r>
              <a:rPr lang="en-GB" sz="5400" dirty="0" smtClean="0">
                <a:solidFill>
                  <a:schemeClr val="bg2"/>
                </a:solidFill>
              </a:rPr>
              <a:t> </a:t>
            </a:r>
            <a:r>
              <a:rPr lang="en-GB" sz="6000" b="1" dirty="0" smtClean="0">
                <a:solidFill>
                  <a:schemeClr val="bg2"/>
                </a:solidFill>
                <a:latin typeface="Tahoma" pitchFamily="34" charset="0"/>
                <a:ea typeface="Tahoma" pitchFamily="34" charset="0"/>
                <a:cs typeface="Tahoma" pitchFamily="34" charset="0"/>
              </a:rPr>
              <a:t>Merci</a:t>
            </a:r>
            <a:r>
              <a:rPr lang="en-GB" sz="6000" b="1" dirty="0" smtClean="0">
                <a:solidFill>
                  <a:schemeClr val="bg2"/>
                </a:solidFill>
              </a:rPr>
              <a:t> </a:t>
            </a:r>
            <a:endParaRPr lang="en-GB" sz="6000" b="1" dirty="0">
              <a:solidFill>
                <a:schemeClr val="bg2"/>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55a7869-0bbc-448e-a52f-2e4992898f07" descr="453076CD-4748-45D5-8E73-16004EDFE4E4"/>
          <p:cNvPicPr>
            <a:picLocks noChangeAspect="1" noChangeArrowheads="1"/>
          </p:cNvPicPr>
          <p:nvPr/>
        </p:nvPicPr>
        <p:blipFill>
          <a:blip r:embed="rId2" cstate="print"/>
          <a:srcRect/>
          <a:stretch>
            <a:fillRect/>
          </a:stretch>
        </p:blipFill>
        <p:spPr bwMode="auto">
          <a:xfrm>
            <a:off x="0" y="0"/>
            <a:ext cx="9144000" cy="6861357"/>
          </a:xfrm>
          <a:prstGeom prst="rect">
            <a:avLst/>
          </a:prstGeom>
          <a:noFill/>
          <a:ln w="9525">
            <a:noFill/>
            <a:miter lim="800000"/>
            <a:headEnd/>
            <a:tailEnd/>
          </a:ln>
        </p:spPr>
      </p:pic>
      <p:sp>
        <p:nvSpPr>
          <p:cNvPr id="2" name="Title 1"/>
          <p:cNvSpPr>
            <a:spLocks noGrp="1"/>
          </p:cNvSpPr>
          <p:nvPr>
            <p:ph type="title"/>
          </p:nvPr>
        </p:nvSpPr>
        <p:spPr>
          <a:xfrm>
            <a:off x="251520" y="476672"/>
            <a:ext cx="9358378" cy="1143000"/>
          </a:xfrm>
        </p:spPr>
        <p:txBody>
          <a:bodyPr/>
          <a:lstStyle/>
          <a:p>
            <a:r>
              <a:rPr lang="fr-FR" sz="3600" b="1" dirty="0" err="1" smtClean="0">
                <a:solidFill>
                  <a:srgbClr val="FFFF00"/>
                </a:solidFill>
              </a:rPr>
              <a:t>Inter-opérabilité</a:t>
            </a:r>
            <a:endParaRPr lang="en-GB" sz="3600" dirty="0">
              <a:solidFill>
                <a:srgbClr val="FFFF00"/>
              </a:solidFill>
            </a:endParaRPr>
          </a:p>
        </p:txBody>
      </p:sp>
      <p:sp>
        <p:nvSpPr>
          <p:cNvPr id="3" name="Content Placeholder 2"/>
          <p:cNvSpPr>
            <a:spLocks noGrp="1"/>
          </p:cNvSpPr>
          <p:nvPr>
            <p:ph idx="1"/>
          </p:nvPr>
        </p:nvSpPr>
        <p:spPr>
          <a:xfrm>
            <a:off x="0" y="1484784"/>
            <a:ext cx="8820472" cy="4536504"/>
          </a:xfrm>
        </p:spPr>
        <p:txBody>
          <a:bodyPr/>
          <a:lstStyle/>
          <a:p>
            <a:pPr>
              <a:buNone/>
            </a:pPr>
            <a:r>
              <a:rPr lang="fr-FR" sz="2800" dirty="0" smtClean="0">
                <a:solidFill>
                  <a:schemeClr val="bg2"/>
                </a:solidFill>
              </a:rPr>
              <a:t>   Nous avons régulièrement besoin d’informations pour pouvoir porter justice à ce que nous faisons.  Je le réalise journellement quant j’écris mes décisions qui dans notre contexte sont des jugements et là je m’acharne à trouver des similarités avec d’autres juridictions qui ne sont pas toujours faciles à trouver car toutes les autorités n’écrivent pas nécessairement des jugements ou n’ont pas traités des cas similaires.  </a:t>
            </a:r>
          </a:p>
          <a:p>
            <a:pPr>
              <a:buNone/>
            </a:pPr>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55a7869-0bbc-448e-a52f-2e4992898f07" descr="453076CD-4748-45D5-8E73-16004EDFE4E4"/>
          <p:cNvPicPr>
            <a:picLocks noChangeAspect="1" noChangeArrowheads="1"/>
          </p:cNvPicPr>
          <p:nvPr/>
        </p:nvPicPr>
        <p:blipFill>
          <a:blip r:embed="rId2" cstate="print"/>
          <a:srcRect/>
          <a:stretch>
            <a:fillRect/>
          </a:stretch>
        </p:blipFill>
        <p:spPr bwMode="auto">
          <a:xfrm>
            <a:off x="0" y="0"/>
            <a:ext cx="9144000" cy="6861357"/>
          </a:xfrm>
          <a:prstGeom prst="rect">
            <a:avLst/>
          </a:prstGeom>
          <a:noFill/>
          <a:ln w="9525">
            <a:noFill/>
            <a:miter lim="800000"/>
            <a:headEnd/>
            <a:tailEnd/>
          </a:ln>
        </p:spPr>
      </p:pic>
      <p:sp>
        <p:nvSpPr>
          <p:cNvPr id="2" name="Title 1"/>
          <p:cNvSpPr>
            <a:spLocks noGrp="1"/>
          </p:cNvSpPr>
          <p:nvPr>
            <p:ph type="title"/>
          </p:nvPr>
        </p:nvSpPr>
        <p:spPr>
          <a:xfrm>
            <a:off x="251520" y="476672"/>
            <a:ext cx="9358378" cy="1143000"/>
          </a:xfrm>
        </p:spPr>
        <p:txBody>
          <a:bodyPr/>
          <a:lstStyle/>
          <a:p>
            <a:r>
              <a:rPr lang="fr-FR" sz="3600" b="1" dirty="0" err="1" smtClean="0">
                <a:solidFill>
                  <a:srgbClr val="FFFF00"/>
                </a:solidFill>
              </a:rPr>
              <a:t>Inter-opérabilité</a:t>
            </a:r>
            <a:endParaRPr lang="en-GB" sz="3600" dirty="0">
              <a:solidFill>
                <a:srgbClr val="FFFF00"/>
              </a:solidFill>
            </a:endParaRPr>
          </a:p>
        </p:txBody>
      </p:sp>
      <p:sp>
        <p:nvSpPr>
          <p:cNvPr id="3" name="Content Placeholder 2"/>
          <p:cNvSpPr>
            <a:spLocks noGrp="1"/>
          </p:cNvSpPr>
          <p:nvPr>
            <p:ph idx="1"/>
          </p:nvPr>
        </p:nvSpPr>
        <p:spPr>
          <a:xfrm>
            <a:off x="323528" y="1484784"/>
            <a:ext cx="8820472" cy="4536504"/>
          </a:xfrm>
        </p:spPr>
        <p:txBody>
          <a:bodyPr/>
          <a:lstStyle/>
          <a:p>
            <a:pPr>
              <a:buNone/>
            </a:pPr>
            <a:r>
              <a:rPr lang="fr-FR" sz="2800" dirty="0" smtClean="0">
                <a:solidFill>
                  <a:schemeClr val="bg2"/>
                </a:solidFill>
              </a:rPr>
              <a:t>   Donc je réalise que souvent je suis appelée à produire ou à créer des interprétations de notre loi cadre la Data Protection </a:t>
            </a:r>
            <a:r>
              <a:rPr lang="fr-FR" sz="2800" dirty="0" err="1" smtClean="0">
                <a:solidFill>
                  <a:schemeClr val="bg2"/>
                </a:solidFill>
              </a:rPr>
              <a:t>Act</a:t>
            </a:r>
            <a:r>
              <a:rPr lang="fr-FR" sz="2800" dirty="0" smtClean="0">
                <a:solidFill>
                  <a:schemeClr val="bg2"/>
                </a:solidFill>
              </a:rPr>
              <a:t> (DPA) sans que j’ai forcément toujours un appui international de cette interprétation puisque toutes mes décisions où je décide de poursuivre au pénal pour des infractions commises sous le DPA sont régulièrement en appel devant le Tribunal D’Appel et ensuite la Cour Suprême je me réjouis de cet apport interprétatif pour entériner ou non mes décisions et qui me facilite la tâche à long terme.</a:t>
            </a:r>
            <a:endParaRPr lang="en-GB" sz="2800" dirty="0" smtClean="0">
              <a:solidFill>
                <a:schemeClr val="bg2"/>
              </a:solidFill>
            </a:endParaRPr>
          </a:p>
          <a:p>
            <a:pPr>
              <a:buFont typeface="Wingdings" pitchFamily="2" charset="2"/>
              <a:buChar char="Ø"/>
            </a:pPr>
            <a:endParaRPr lang="fr-FR" dirty="0" smtClean="0">
              <a:solidFill>
                <a:schemeClr val="bg2"/>
              </a:solidFill>
            </a:endParaRPr>
          </a:p>
          <a:p>
            <a:pPr>
              <a:buNone/>
            </a:pPr>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55a7869-0bbc-448e-a52f-2e4992898f07" descr="453076CD-4748-45D5-8E73-16004EDFE4E4"/>
          <p:cNvPicPr>
            <a:picLocks noChangeAspect="1" noChangeArrowheads="1"/>
          </p:cNvPicPr>
          <p:nvPr/>
        </p:nvPicPr>
        <p:blipFill>
          <a:blip r:embed="rId2" cstate="print"/>
          <a:srcRect/>
          <a:stretch>
            <a:fillRect/>
          </a:stretch>
        </p:blipFill>
        <p:spPr bwMode="auto">
          <a:xfrm>
            <a:off x="0" y="0"/>
            <a:ext cx="9144000" cy="6861357"/>
          </a:xfrm>
          <a:prstGeom prst="rect">
            <a:avLst/>
          </a:prstGeom>
          <a:noFill/>
          <a:ln w="9525">
            <a:noFill/>
            <a:miter lim="800000"/>
            <a:headEnd/>
            <a:tailEnd/>
          </a:ln>
        </p:spPr>
      </p:pic>
      <p:sp>
        <p:nvSpPr>
          <p:cNvPr id="2" name="Title 1"/>
          <p:cNvSpPr>
            <a:spLocks noGrp="1"/>
          </p:cNvSpPr>
          <p:nvPr>
            <p:ph type="title"/>
          </p:nvPr>
        </p:nvSpPr>
        <p:spPr>
          <a:xfrm>
            <a:off x="251520" y="476672"/>
            <a:ext cx="9358378" cy="1143000"/>
          </a:xfrm>
        </p:spPr>
        <p:txBody>
          <a:bodyPr/>
          <a:lstStyle/>
          <a:p>
            <a:r>
              <a:rPr lang="fr-FR" sz="3600" b="1" dirty="0" err="1" smtClean="0">
                <a:solidFill>
                  <a:srgbClr val="FFFF00"/>
                </a:solidFill>
              </a:rPr>
              <a:t>Inter-opérabilité</a:t>
            </a:r>
            <a:endParaRPr lang="en-GB" sz="3600" dirty="0">
              <a:solidFill>
                <a:srgbClr val="FFFF00"/>
              </a:solidFill>
            </a:endParaRPr>
          </a:p>
        </p:txBody>
      </p:sp>
      <p:sp>
        <p:nvSpPr>
          <p:cNvPr id="3" name="Content Placeholder 2"/>
          <p:cNvSpPr>
            <a:spLocks noGrp="1"/>
          </p:cNvSpPr>
          <p:nvPr>
            <p:ph idx="1"/>
          </p:nvPr>
        </p:nvSpPr>
        <p:spPr>
          <a:xfrm>
            <a:off x="323528" y="1484784"/>
            <a:ext cx="8820472" cy="4536504"/>
          </a:xfrm>
        </p:spPr>
        <p:txBody>
          <a:bodyPr/>
          <a:lstStyle/>
          <a:p>
            <a:pPr>
              <a:buNone/>
            </a:pPr>
            <a:r>
              <a:rPr lang="fr-FR" sz="2800" dirty="0" smtClean="0">
                <a:solidFill>
                  <a:schemeClr val="bg2"/>
                </a:solidFill>
              </a:rPr>
              <a:t>    Mon plus grand succès jusqu’ici a été les empreintes digitales dans le contexte de la nouvelle carte identité nationale.  J’avais rendu 2 jugements dans le contexte du travail contre les empreintes digitales collectées sans consentement dans les lieux de travail et qui ne tombaient pas sous les exceptions permises du DPA.  J’ai gagné en appel devant le tribunal.  </a:t>
            </a:r>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55a7869-0bbc-448e-a52f-2e4992898f07" descr="453076CD-4748-45D5-8E73-16004EDFE4E4"/>
          <p:cNvPicPr>
            <a:picLocks noChangeAspect="1" noChangeArrowheads="1"/>
          </p:cNvPicPr>
          <p:nvPr/>
        </p:nvPicPr>
        <p:blipFill>
          <a:blip r:embed="rId2" cstate="print"/>
          <a:srcRect/>
          <a:stretch>
            <a:fillRect/>
          </a:stretch>
        </p:blipFill>
        <p:spPr bwMode="auto">
          <a:xfrm>
            <a:off x="0" y="0"/>
            <a:ext cx="9144000" cy="6861357"/>
          </a:xfrm>
          <a:prstGeom prst="rect">
            <a:avLst/>
          </a:prstGeom>
          <a:noFill/>
          <a:ln w="9525">
            <a:noFill/>
            <a:miter lim="800000"/>
            <a:headEnd/>
            <a:tailEnd/>
          </a:ln>
        </p:spPr>
      </p:pic>
      <p:sp>
        <p:nvSpPr>
          <p:cNvPr id="2" name="Title 1"/>
          <p:cNvSpPr>
            <a:spLocks noGrp="1"/>
          </p:cNvSpPr>
          <p:nvPr>
            <p:ph type="title"/>
          </p:nvPr>
        </p:nvSpPr>
        <p:spPr>
          <a:xfrm>
            <a:off x="251520" y="476672"/>
            <a:ext cx="9358378" cy="1143000"/>
          </a:xfrm>
        </p:spPr>
        <p:txBody>
          <a:bodyPr/>
          <a:lstStyle/>
          <a:p>
            <a:r>
              <a:rPr lang="fr-FR" sz="3600" b="1" dirty="0" err="1" smtClean="0">
                <a:solidFill>
                  <a:srgbClr val="FFFF00"/>
                </a:solidFill>
              </a:rPr>
              <a:t>Inter-opérabilité</a:t>
            </a:r>
            <a:endParaRPr lang="en-GB" sz="3600" dirty="0">
              <a:solidFill>
                <a:srgbClr val="FFFF00"/>
              </a:solidFill>
            </a:endParaRPr>
          </a:p>
        </p:txBody>
      </p:sp>
      <p:sp>
        <p:nvSpPr>
          <p:cNvPr id="3" name="Content Placeholder 2"/>
          <p:cNvSpPr>
            <a:spLocks noGrp="1"/>
          </p:cNvSpPr>
          <p:nvPr>
            <p:ph idx="1"/>
          </p:nvPr>
        </p:nvSpPr>
        <p:spPr>
          <a:xfrm>
            <a:off x="323528" y="1484784"/>
            <a:ext cx="8820472" cy="4536504"/>
          </a:xfrm>
        </p:spPr>
        <p:txBody>
          <a:bodyPr/>
          <a:lstStyle/>
          <a:p>
            <a:pPr>
              <a:buNone/>
            </a:pPr>
            <a:r>
              <a:rPr lang="fr-FR" sz="2800" dirty="0" smtClean="0">
                <a:solidFill>
                  <a:schemeClr val="bg2"/>
                </a:solidFill>
              </a:rPr>
              <a:t>   Les mêmes arguments contre la rétention des empreintes digitales dans le contexte de la carte identité ont été repris par la Cour Suprême et ont été déclarés anticonstitutionnelles.  Ce qui implique que le droit à la vie privé est devenu un droit constitutionnel à l’île Maurice en s’appuyant sur les décisions de la CEDDL et les principes fondamentaux internationaux, un bel exemple de surveillance nationale sévèrement contrôlée et jugée par la Cour Suprême.  </a:t>
            </a:r>
            <a:endParaRPr lang="en-GB"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oject overview presentation">
  <a:themeElements>
    <a:clrScheme name="Office Theme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493FC4C48176D4BA39FB2B3A58FDD54" ma:contentTypeVersion="1" ma:contentTypeDescription="Create a new document." ma:contentTypeScope="" ma:versionID="7350b534a8aa33a7f4abf92fcd5ca326">
  <xsd:schema xmlns:xsd="http://www.w3.org/2001/XMLSchema" xmlns:xs="http://www.w3.org/2001/XMLSchema" xmlns:p="http://schemas.microsoft.com/office/2006/metadata/properties" xmlns:ns1="http://schemas.microsoft.com/sharepoint/v3" targetNamespace="http://schemas.microsoft.com/office/2006/metadata/properties" ma:root="true" ma:fieldsID="ff01fac345008aa34b3a53f2166bf3c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1EB42EA-266F-4E0C-9A36-2D05AFD6F7CA}"/>
</file>

<file path=customXml/itemProps2.xml><?xml version="1.0" encoding="utf-8"?>
<ds:datastoreItem xmlns:ds="http://schemas.openxmlformats.org/officeDocument/2006/customXml" ds:itemID="{AE9E1122-4021-40EE-85E5-9858AB3D564A}"/>
</file>

<file path=customXml/itemProps3.xml><?xml version="1.0" encoding="utf-8"?>
<ds:datastoreItem xmlns:ds="http://schemas.openxmlformats.org/officeDocument/2006/customXml" ds:itemID="{EF673886-B11A-4698-9987-AE0EE7DF27C7}"/>
</file>

<file path=docProps/app.xml><?xml version="1.0" encoding="utf-8"?>
<Properties xmlns="http://schemas.openxmlformats.org/officeDocument/2006/extended-properties" xmlns:vt="http://schemas.openxmlformats.org/officeDocument/2006/docPropsVTypes">
  <Template>Project overview presentation</Template>
  <TotalTime>8371</TotalTime>
  <Words>1858</Words>
  <Application>Microsoft Office PowerPoint</Application>
  <PresentationFormat>On-screen Show (4:3)</PresentationFormat>
  <Paragraphs>233</Paragraphs>
  <Slides>55</Slides>
  <Notes>0</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Project overview presentation</vt:lpstr>
      <vt:lpstr>     Les instruments internationaux de coopération  </vt:lpstr>
      <vt:lpstr>PROGRAMME</vt:lpstr>
      <vt:lpstr>Inter-opérabilité</vt:lpstr>
      <vt:lpstr>Inter-opérabilité</vt:lpstr>
      <vt:lpstr>Inter-opérabilité</vt:lpstr>
      <vt:lpstr>Inter-opérabilité</vt:lpstr>
      <vt:lpstr>Inter-opérabilité</vt:lpstr>
      <vt:lpstr>Inter-opérabilité</vt:lpstr>
      <vt:lpstr>Inter-opérabilité</vt:lpstr>
      <vt:lpstr>Inter-opérabilité</vt:lpstr>
      <vt:lpstr>Inter-opérabilité</vt:lpstr>
      <vt:lpstr>Inter-opérabilité</vt:lpstr>
      <vt:lpstr>Inter-opérabilité</vt:lpstr>
      <vt:lpstr>COOPÉRATION INTERNATIONALE</vt:lpstr>
      <vt:lpstr>LES EXEMPLES D’INSTRUMENTS DE COOPÉRATION INTERNATIONALE</vt:lpstr>
      <vt:lpstr>LES INSTRUMENTS DE COOPÉRATION INTERNATIONALE</vt:lpstr>
      <vt:lpstr>LES INSTRUMENTS DE COOPÉRATION INTERNATIONALE</vt:lpstr>
      <vt:lpstr>LES INSTRUMENTS DE COOPÉRATION INTERNATIONALE</vt:lpstr>
      <vt:lpstr>LES INSTRUMENTS DE COOPÉRATION INTERNATIONALE</vt:lpstr>
      <vt:lpstr>LES INSTRUMENTS DE COOPÉRATION INTERNATIONALE</vt:lpstr>
      <vt:lpstr>LES INSTRUMENTS DE COOPÉRATION INTERNATIONALE</vt:lpstr>
      <vt:lpstr>LES INSTRUMENTS DE COOPÉRATION INTERNATIONALE</vt:lpstr>
      <vt:lpstr>LES INSTRUMENTS DE COOPÉRATION INTERNATIONALE</vt:lpstr>
      <vt:lpstr>LES INSTRUMENTS DE COOPÉRATION INTERNATIONALE</vt:lpstr>
      <vt:lpstr>LES INSTRUMENTS DE COOPÉRATION INTERNATIONALE</vt:lpstr>
      <vt:lpstr>LES INSTRUMENTS DE COOPÉRATION INTERNATIONALE</vt:lpstr>
      <vt:lpstr>LES INSTRUMENTS DE COOPÉRATION INTERNATIONALE</vt:lpstr>
      <vt:lpstr>LES INSTRUMENTS DE COOPÉRATION INTERNATIONALE</vt:lpstr>
      <vt:lpstr>LES INSTRUMENTS DE COOPÉRATION INTERNATIONALE</vt:lpstr>
      <vt:lpstr>LES INSTRUMENTS DE COOPÉRATION INTERNATIONALE</vt:lpstr>
      <vt:lpstr>LES INSTRUMENTS DE COOPÉRATION INTERNATIONALE</vt:lpstr>
      <vt:lpstr>AUTRES EXEMPLES INTERNATIONAUX </vt:lpstr>
      <vt:lpstr>PowerPoint Presentation</vt:lpstr>
      <vt:lpstr>AUTRES EXEMPLES INTERNATIONAUX </vt:lpstr>
      <vt:lpstr>AUTRES EXEMPLES INTERNATIONAUX </vt:lpstr>
      <vt:lpstr>AUTRES EXEMPLES INTERNATIONAUX </vt:lpstr>
      <vt:lpstr>AVANTAGES DE COOPÉRATION INTERNATIONALE</vt:lpstr>
      <vt:lpstr>AVANTAGES DE COOPÉRATION INTERNATIONALE</vt:lpstr>
      <vt:lpstr>AVANTAGES DE COOPÉRATION INTERNATIONALE</vt:lpstr>
      <vt:lpstr>AVANTAGES DE COOPÉRATION INTERNATIONALE</vt:lpstr>
      <vt:lpstr>AVANTAGES DE COOPÉRATION INTERNATIONALE</vt:lpstr>
      <vt:lpstr>AVANTAGES DE COOPÉRATION INTERNATIONALE</vt:lpstr>
      <vt:lpstr>AVANTAGES DE COOPÉRATION INTERNATIONALE</vt:lpstr>
      <vt:lpstr>MON EXPÉRIENCE EN TANT QUE MEMBRE DES INSTRUMENTS INTERNATIONAUX DE COOPÉRATION</vt:lpstr>
      <vt:lpstr>RÉALISATIONS</vt:lpstr>
      <vt:lpstr>RÉALISATIONS</vt:lpstr>
      <vt:lpstr>RÉALISATIONS</vt:lpstr>
      <vt:lpstr>RÉALISATIONS</vt:lpstr>
      <vt:lpstr>RÉALISATIONS</vt:lpstr>
      <vt:lpstr>RÉALISATIONS</vt:lpstr>
      <vt:lpstr>LES DÉFIS DES INSTRUMENTS DE COOPÉRATION INTERNATIONALE</vt:lpstr>
      <vt:lpstr>LES DÉFIS DES INSTRUMENTS DE COOPÉRATION INTERNATIONALE</vt:lpstr>
      <vt:lpstr>LES DÉFIS DE COOPÉRATION INTERNATIONALE</vt:lpstr>
      <vt:lpstr>LES DÉFIS DE COOPÉRATION INTERNATIONALE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at Ministry of Social Security, National Solidarity and Reform Institutions</dc:title>
  <dc:creator>user</dc:creator>
  <cp:lastModifiedBy>User1</cp:lastModifiedBy>
  <cp:revision>843</cp:revision>
  <cp:lastPrinted>1601-01-01T00:00:00Z</cp:lastPrinted>
  <dcterms:created xsi:type="dcterms:W3CDTF">2013-05-14T11:31:17Z</dcterms:created>
  <dcterms:modified xsi:type="dcterms:W3CDTF">2015-09-28T13:04:00Z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TC011813141033</vt:lpwstr>
  </property>
  <property fmtid="{D5CDD505-2E9C-101B-9397-08002B2CF9AE}" pid="3" name="ContentTypeId">
    <vt:lpwstr>0x0101002493FC4C48176D4BA39FB2B3A58FDD54</vt:lpwstr>
  </property>
</Properties>
</file>