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8.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7.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4"/>
  </p:notesMasterIdLst>
  <p:handoutMasterIdLst>
    <p:handoutMasterId r:id="rId45"/>
  </p:handoutMasterIdLst>
  <p:sldIdLst>
    <p:sldId id="256" r:id="rId2"/>
    <p:sldId id="257" r:id="rId3"/>
    <p:sldId id="299" r:id="rId4"/>
    <p:sldId id="259" r:id="rId5"/>
    <p:sldId id="270" r:id="rId6"/>
    <p:sldId id="310" r:id="rId7"/>
    <p:sldId id="271" r:id="rId8"/>
    <p:sldId id="272" r:id="rId9"/>
    <p:sldId id="273" r:id="rId10"/>
    <p:sldId id="274" r:id="rId11"/>
    <p:sldId id="300" r:id="rId12"/>
    <p:sldId id="307" r:id="rId13"/>
    <p:sldId id="285" r:id="rId14"/>
    <p:sldId id="308" r:id="rId15"/>
    <p:sldId id="301" r:id="rId16"/>
    <p:sldId id="282" r:id="rId17"/>
    <p:sldId id="283" r:id="rId18"/>
    <p:sldId id="302" r:id="rId19"/>
    <p:sldId id="303" r:id="rId20"/>
    <p:sldId id="284" r:id="rId21"/>
    <p:sldId id="304" r:id="rId22"/>
    <p:sldId id="286" r:id="rId23"/>
    <p:sldId id="287" r:id="rId24"/>
    <p:sldId id="288" r:id="rId25"/>
    <p:sldId id="305" r:id="rId26"/>
    <p:sldId id="289" r:id="rId27"/>
    <p:sldId id="292" r:id="rId28"/>
    <p:sldId id="294" r:id="rId29"/>
    <p:sldId id="293" r:id="rId30"/>
    <p:sldId id="295" r:id="rId31"/>
    <p:sldId id="309" r:id="rId32"/>
    <p:sldId id="296" r:id="rId33"/>
    <p:sldId id="297" r:id="rId34"/>
    <p:sldId id="298" r:id="rId35"/>
    <p:sldId id="306" r:id="rId36"/>
    <p:sldId id="311" r:id="rId37"/>
    <p:sldId id="312" r:id="rId38"/>
    <p:sldId id="314" r:id="rId39"/>
    <p:sldId id="313" r:id="rId40"/>
    <p:sldId id="315" r:id="rId41"/>
    <p:sldId id="316" r:id="rId42"/>
    <p:sldId id="263" r:id="rId4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3B1E"/>
    <a:srgbClr val="C89A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1" d="100"/>
          <a:sy n="61" d="100"/>
        </p:scale>
        <p:origin x="-246" y="-36"/>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52"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Admin1\Documents\back%20up\letter%20overtime\Request%20for%20advic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9223422838744531"/>
          <c:w val="1"/>
          <c:h val="0.75808829292020552"/>
        </c:manualLayout>
      </c:layout>
      <c:pie3DChart>
        <c:varyColors val="1"/>
        <c:ser>
          <c:idx val="0"/>
          <c:order val="0"/>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dPt>
          <c:dPt>
            <c:idx val="3"/>
            <c:bubble3D val="0"/>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dPt>
          <c:dPt>
            <c:idx val="4"/>
            <c:bubble3D val="0"/>
            <c:spPr>
              <a:solidFill>
                <a:schemeClr val="accent5">
                  <a:alpha val="90000"/>
                </a:scheme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dPt>
          <c:dPt>
            <c:idx val="5"/>
            <c:bubble3D val="0"/>
            <c:spPr>
              <a:solidFill>
                <a:schemeClr val="accent6">
                  <a:alpha val="90000"/>
                </a:schemeClr>
              </a:solidFill>
              <a:ln w="19050">
                <a:solidFill>
                  <a:schemeClr val="accent6">
                    <a:lumMod val="75000"/>
                  </a:schemeClr>
                </a:solidFill>
              </a:ln>
              <a:effectLst>
                <a:innerShdw blurRad="114300">
                  <a:schemeClr val="accent6">
                    <a:lumMod val="75000"/>
                  </a:schemeClr>
                </a:innerShdw>
              </a:effectLst>
              <a:scene3d>
                <a:camera prst="orthographicFront"/>
                <a:lightRig rig="threePt" dir="t"/>
              </a:scene3d>
              <a:sp3d contourW="19050" prstMaterial="flat">
                <a:contourClr>
                  <a:schemeClr val="accent6">
                    <a:lumMod val="75000"/>
                  </a:schemeClr>
                </a:contourClr>
              </a:sp3d>
            </c:spPr>
          </c:dPt>
          <c:dPt>
            <c:idx val="6"/>
            <c:bubble3D val="0"/>
            <c:spPr>
              <a:solidFill>
                <a:schemeClr val="accent1">
                  <a:lumMod val="60000"/>
                  <a:alpha val="90000"/>
                </a:schemeClr>
              </a:solidFill>
              <a:ln w="19050">
                <a:solidFill>
                  <a:schemeClr val="accent1">
                    <a:lumMod val="60000"/>
                    <a:lumMod val="75000"/>
                  </a:schemeClr>
                </a:solidFill>
              </a:ln>
              <a:effectLst>
                <a:innerShdw blurRad="114300">
                  <a:schemeClr val="accent1">
                    <a:lumMod val="60000"/>
                    <a:lumMod val="75000"/>
                  </a:schemeClr>
                </a:innerShdw>
              </a:effectLst>
              <a:scene3d>
                <a:camera prst="orthographicFront"/>
                <a:lightRig rig="threePt" dir="t"/>
              </a:scene3d>
              <a:sp3d contourW="19050" prstMaterial="flat">
                <a:contourClr>
                  <a:schemeClr val="accent1">
                    <a:lumMod val="60000"/>
                    <a:lumMod val="75000"/>
                  </a:schemeClr>
                </a:contourClr>
              </a:sp3d>
            </c:spPr>
          </c:dPt>
          <c:dLbls>
            <c:dLbl>
              <c:idx val="0"/>
              <c:layout>
                <c:manualLayout>
                  <c:x val="-6.5970055629838726E-3"/>
                  <c:y val="-6.4427899482861692E-2"/>
                </c:manualLayout>
              </c:layout>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fr-FR" sz="1000" b="0" i="0" u="none" strike="noStrike" kern="1200" baseline="0">
                        <a:solidFill>
                          <a:srgbClr val="5B9BD5"/>
                        </a:solidFill>
                        <a:effectLst/>
                      </a:rPr>
                      <a:t>Sessions de présentation sur le site de contrôleurs de données</a:t>
                    </a:r>
                    <a:endParaRPr lang="fr-FR"/>
                  </a:p>
                </c:rich>
              </c:tx>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dLblPos val="bestFit"/>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9.6373990986975515E-3"/>
                  <c:y val="1.3675320287934334E-2"/>
                </c:manualLayout>
              </c:layout>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fr-FR" sz="1000" b="0" i="0" u="none" strike="noStrike" kern="1200" baseline="0" dirty="0">
                        <a:solidFill>
                          <a:srgbClr val="ED7D31"/>
                        </a:solidFill>
                        <a:effectLst/>
                      </a:rPr>
                      <a:t>Publication d'un guide sur les </a:t>
                    </a:r>
                    <a:r>
                      <a:rPr lang="fr-FR" sz="1000" b="0" i="0" u="none" strike="noStrike" kern="1200" baseline="0" dirty="0" err="1" smtClean="0">
                        <a:solidFill>
                          <a:srgbClr val="ED7D31"/>
                        </a:solidFill>
                        <a:effectLst/>
                      </a:rPr>
                      <a:t>apps et autres</a:t>
                    </a:r>
                    <a:endParaRPr lang="fr-FR" sz="1000"/>
                  </a:p>
                </c:rich>
              </c:tx>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dLblPos val="bestFit"/>
              <c:showLegendKey val="0"/>
              <c:showVal val="0"/>
              <c:showCatName val="1"/>
              <c:showSerName val="0"/>
              <c:showPercent val="0"/>
              <c:showBubbleSize val="0"/>
              <c:extLst>
                <c:ext xmlns:c15="http://schemas.microsoft.com/office/drawing/2012/chart" uri="{CE6537A1-D6FC-4f65-9D91-7224C49458BB}">
                  <c15:layout>
                    <c:manualLayout>
                      <c:w val="0.21841509433962261"/>
                      <c:h val="0.1015347833995998"/>
                    </c:manualLayout>
                  </c15:layout>
                </c:ext>
              </c:extLst>
            </c:dLbl>
            <c:dLbl>
              <c:idx val="2"/>
              <c:layout>
                <c:manualLayout>
                  <c:x val="-2.3540038627247066E-2"/>
                  <c:y val="4.2554507419245859E-2"/>
                </c:manualLayout>
              </c:layout>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fr-FR"/>
                      <a:t>Participation à des ateliers internationaux</a:t>
                    </a:r>
                  </a:p>
                </c:rich>
              </c:tx>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dLblPos val="bestFit"/>
              <c:showLegendKey val="0"/>
              <c:showVal val="0"/>
              <c:showCatName val="1"/>
              <c:showSerName val="0"/>
              <c:showPercent val="0"/>
              <c:showBubbleSize val="0"/>
              <c:extLst>
                <c:ext xmlns:c15="http://schemas.microsoft.com/office/drawing/2012/chart" uri="{CE6537A1-D6FC-4f65-9D91-7224C49458BB}">
                  <c15:layout/>
                </c:ext>
              </c:extLst>
            </c:dLbl>
            <c:dLbl>
              <c:idx val="3"/>
              <c:layout>
                <c:manualLayout>
                  <c:x val="2.7776226084946898E-2"/>
                  <c:y val="-4.2181855980873678E-2"/>
                </c:manualLayout>
              </c:layout>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fr-FR"/>
                      <a:t>Formations dispensées aux contrôleurs de données</a:t>
                    </a:r>
                  </a:p>
                </c:rich>
              </c:tx>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dLblPos val="bestFit"/>
              <c:showLegendKey val="0"/>
              <c:showVal val="0"/>
              <c:showCatName val="1"/>
              <c:showSerName val="0"/>
              <c:showPercent val="0"/>
              <c:showBubbleSize val="0"/>
              <c:extLst>
                <c:ext xmlns:c15="http://schemas.microsoft.com/office/drawing/2012/chart" uri="{CE6537A1-D6FC-4f65-9D91-7224C49458BB}">
                  <c15:layout/>
                </c:ext>
              </c:extLst>
            </c:dLbl>
            <c:dLbl>
              <c:idx val="4"/>
              <c:layout>
                <c:manualLayout>
                  <c:x val="-3.830502319285561E-3"/>
                  <c:y val="-6.0818845664094089E-2"/>
                </c:manualLayout>
              </c:layout>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fr-FR"/>
                      <a:t>Participation à des ateliers internationaux</a:t>
                    </a:r>
                  </a:p>
                </c:rich>
              </c:tx>
              <c:spPr>
                <a:solidFill>
                  <a:schemeClr val="lt1">
                    <a:alpha val="90000"/>
                  </a:schemeClr>
                </a:solidFill>
                <a:ln w="12700" cap="flat" cmpd="sng" algn="ctr">
                  <a:solidFill>
                    <a:schemeClr val="accent5"/>
                  </a:solidFill>
                  <a:round/>
                </a:ln>
                <a:effectLst>
                  <a:outerShdw blurRad="50800" dist="38100" dir="2700000" algn="tl" rotWithShape="0">
                    <a:schemeClr val="accent5">
                      <a:lumMod val="75000"/>
                      <a:alpha val="40000"/>
                    </a:schemeClr>
                  </a:outerShdw>
                </a:effectLst>
              </c:spPr>
              <c:dLblPos val="bestFit"/>
              <c:showLegendKey val="0"/>
              <c:showVal val="0"/>
              <c:showCatName val="1"/>
              <c:showSerName val="0"/>
              <c:showPercent val="0"/>
              <c:showBubbleSize val="0"/>
              <c:extLst>
                <c:ext xmlns:c15="http://schemas.microsoft.com/office/drawing/2012/chart" uri="{CE6537A1-D6FC-4f65-9D91-7224C49458BB}">
                  <c15:layout/>
                </c:ext>
              </c:extLst>
            </c:dLbl>
            <c:dLbl>
              <c:idx val="5"/>
              <c:layout>
                <c:manualLayout>
                  <c:x val="-4.9145743574506174E-3"/>
                  <c:y val="-1.0517917933525637E-2"/>
                </c:manualLayout>
              </c:layout>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fr-FR"/>
                      <a:t>Organisation de la </a:t>
                    </a:r>
                    <a:r>
                      <a:rPr lang="fr-FR" sz="1000" b="0" i="0" u="none" strike="noStrike" baseline="0">
                        <a:effectLst/>
                      </a:rPr>
                      <a:t>36</a:t>
                    </a:r>
                    <a:r>
                      <a:rPr lang="fr-FR" sz="1000" b="0" i="0" u="none" strike="noStrike" baseline="30000">
                        <a:effectLst/>
                      </a:rPr>
                      <a:t>ème</a:t>
                    </a:r>
                    <a:r>
                      <a:rPr lang="fr-FR"/>
                      <a:t> Conférence internationale</a:t>
                    </a:r>
                  </a:p>
                </c:rich>
              </c:tx>
              <c:spPr>
                <a:solidFill>
                  <a:schemeClr val="lt1">
                    <a:alpha val="90000"/>
                  </a:schemeClr>
                </a:solidFill>
                <a:ln w="12700" cap="flat" cmpd="sng" algn="ctr">
                  <a:solidFill>
                    <a:schemeClr val="accent6"/>
                  </a:solidFill>
                  <a:round/>
                </a:ln>
                <a:effectLst>
                  <a:outerShdw blurRad="50800" dist="38100" dir="2700000" algn="tl" rotWithShape="0">
                    <a:schemeClr val="accent6">
                      <a:lumMod val="75000"/>
                      <a:alpha val="40000"/>
                    </a:schemeClr>
                  </a:outerShdw>
                </a:effectLst>
              </c:spPr>
              <c:dLblPos val="bestFit"/>
              <c:showLegendKey val="0"/>
              <c:showVal val="0"/>
              <c:showCatName val="1"/>
              <c:showSerName val="0"/>
              <c:showPercent val="0"/>
              <c:showBubbleSize val="0"/>
              <c:extLst>
                <c:ext xmlns:c15="http://schemas.microsoft.com/office/drawing/2012/chart" uri="{CE6537A1-D6FC-4f65-9D91-7224C49458BB}">
                  <c15:layout/>
                </c:ext>
              </c:extLst>
            </c:dLbl>
            <c:dLbl>
              <c:idx val="6"/>
              <c:layout>
                <c:manualLayout>
                  <c:x val="4.3925056537744041E-2"/>
                  <c:y val="-2.9531976819729203E-2"/>
                </c:manualLayout>
              </c:layout>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endParaRPr lang="en-US"/>
                  </a:p>
                  <a:p>
                    <a:pPr>
                      <a:defRPr sz="1000" b="0" i="0" u="none" strike="noStrike" kern="1200" baseline="0">
                        <a:solidFill>
                          <a:schemeClr val="accent1"/>
                        </a:solidFill>
                        <a:effectLst/>
                        <a:latin typeface="+mn-lt"/>
                        <a:ea typeface="+mn-ea"/>
                        <a:cs typeface="+mn-cs"/>
                      </a:defRPr>
                    </a:pPr>
                    <a:r>
                      <a:rPr lang="en-US"/>
                      <a:t>Référence de modèle</a:t>
                    </a:r>
                  </a:p>
                  <a:p>
                    <a:pPr>
                      <a:defRPr sz="1000" b="0" i="0" u="none" strike="noStrike" kern="1200" baseline="0">
                        <a:solidFill>
                          <a:schemeClr val="accent1"/>
                        </a:solidFill>
                        <a:effectLst/>
                        <a:latin typeface="+mn-lt"/>
                        <a:ea typeface="+mn-ea"/>
                        <a:cs typeface="+mn-cs"/>
                      </a:defRPr>
                    </a:pPr>
                    <a:endParaRPr lang="en-US"/>
                  </a:p>
                </c:rich>
              </c:tx>
              <c:spPr>
                <a:solidFill>
                  <a:schemeClr val="lt1">
                    <a:alpha val="90000"/>
                  </a:schemeClr>
                </a:solidFill>
                <a:ln w="12700" cap="flat" cmpd="sng" algn="ctr">
                  <a:solidFill>
                    <a:schemeClr val="accent1">
                      <a:lumMod val="60000"/>
                    </a:schemeClr>
                  </a:solidFill>
                  <a:round/>
                </a:ln>
                <a:effectLst>
                  <a:outerShdw blurRad="50800" dist="38100" dir="2700000" algn="tl" rotWithShape="0">
                    <a:schemeClr val="accent1">
                      <a:lumMod val="60000"/>
                      <a:lumMod val="75000"/>
                      <a:alpha val="40000"/>
                    </a:schemeClr>
                  </a:outerShdw>
                </a:effectLst>
              </c:spPr>
              <c:dLblPos val="bestFit"/>
              <c:showLegendKey val="0"/>
              <c:showVal val="0"/>
              <c:showCatName val="1"/>
              <c:showSerName val="0"/>
              <c:showPercent val="0"/>
              <c:showBubbleSize val="0"/>
              <c:extLst>
                <c:ext xmlns:c15="http://schemas.microsoft.com/office/drawing/2012/chart" uri="{CE6537A1-D6FC-4f65-9D91-7224C49458BB}">
                  <c15:layout/>
                </c:ext>
              </c:extLst>
            </c:dLbl>
            <c:spPr>
              <a:solidFill>
                <a:sysClr val="window" lastClr="FFFFFF">
                  <a:alpha val="90000"/>
                </a:sysClr>
              </a:solidFill>
              <a:ln w="12700" cap="flat" cmpd="sng" algn="ctr">
                <a:solidFill>
                  <a:srgbClr val="5B9BD5"/>
                </a:solidFill>
                <a:round/>
              </a:ln>
              <a:effectLst>
                <a:outerShdw blurRad="50800" dist="38100" dir="2700000" algn="tl" rotWithShape="0">
                  <a:srgbClr val="5B9BD5">
                    <a:lumMod val="75000"/>
                    <a:alpha val="40000"/>
                  </a:srgbClr>
                </a:outerShdw>
              </a:effectLst>
            </c:spPr>
            <c:dLblPos val="inEnd"/>
            <c:showLegendKey val="0"/>
            <c:showVal val="0"/>
            <c:showCatName val="1"/>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sensitization!$E$9:$E$15</c:f>
              <c:strCache>
                <c:ptCount val="7"/>
                <c:pt idx="0">
                  <c:v>Sessions de présentation sur le site de contrôleurs de données</c:v>
                </c:pt>
                <c:pt idx="1">
                  <c:v>Guideline on Apps</c:v>
                </c:pt>
                <c:pt idx="2">
                  <c:v> Participation in International Workshops</c:v>
                </c:pt>
                <c:pt idx="3">
                  <c:v>Organised Capacity building Sessions</c:v>
                </c:pt>
                <c:pt idx="4">
                  <c:v>Organised Workshop </c:v>
                </c:pt>
                <c:pt idx="5">
                  <c:v>Organised International Conference in Mauritius</c:v>
                </c:pt>
                <c:pt idx="6">
                  <c:v>Benchmarking </c:v>
                </c:pt>
              </c:strCache>
            </c:strRef>
          </c:cat>
          <c:val>
            <c:numRef>
              <c:f>sensitization!$F$9:$F$15</c:f>
              <c:numCache>
                <c:formatCode>General</c:formatCode>
                <c:ptCount val="7"/>
                <c:pt idx="0">
                  <c:v>10</c:v>
                </c:pt>
                <c:pt idx="1">
                  <c:v>10</c:v>
                </c:pt>
                <c:pt idx="2">
                  <c:v>25</c:v>
                </c:pt>
                <c:pt idx="3">
                  <c:v>15</c:v>
                </c:pt>
                <c:pt idx="4">
                  <c:v>15</c:v>
                </c:pt>
                <c:pt idx="5">
                  <c:v>10</c:v>
                </c:pt>
                <c:pt idx="6">
                  <c:v>10</c:v>
                </c:pt>
              </c:numCache>
            </c:numRef>
          </c:val>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FR"/>
          </a:p>
        </p:txBody>
      </p:sp>
      <p:sp>
        <p:nvSpPr>
          <p:cNvPr id="3" name="Espace réservé de la date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128767-C001-4279-880B-A11658B474BF}" type="datetimeFigureOut">
              <a:rPr lang="fr-FR" smtClean="0"/>
              <a:t>03/06/2015</a:t>
            </a:fld>
            <a:endParaRPr lang="fr-FR"/>
          </a:p>
        </p:txBody>
      </p:sp>
      <p:sp>
        <p:nvSpPr>
          <p:cNvPr id="4" name="Espace réservé du pied de page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514E81C-F21B-4FAE-BE04-401FD300D897}" type="slidenum">
              <a:rPr lang="fr-FR" smtClean="0"/>
              <a:t>‹#›</a:t>
            </a:fld>
            <a:endParaRPr lang="fr-FR"/>
          </a:p>
        </p:txBody>
      </p:sp>
    </p:spTree>
    <p:extLst>
      <p:ext uri="{BB962C8B-B14F-4D97-AF65-F5344CB8AC3E}">
        <p14:creationId xmlns:p14="http://schemas.microsoft.com/office/powerpoint/2010/main" val="1718884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FR"/>
          </a:p>
        </p:txBody>
      </p:sp>
      <p:sp>
        <p:nvSpPr>
          <p:cNvPr id="3" name="Espace réservé de la date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ADE36E4-6C7E-4E52-B968-0F803C63A5F1}" type="datetimeFigureOut">
              <a:rPr lang="fr-FR" smtClean="0"/>
              <a:t>03/06/2015</a:t>
            </a:fld>
            <a:endParaRPr lang="fr-FR"/>
          </a:p>
        </p:txBody>
      </p:sp>
      <p:sp>
        <p:nvSpPr>
          <p:cNvPr id="4" name="Espace réservé de l'image des diapositives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fr-FR"/>
          </a:p>
        </p:txBody>
      </p:sp>
      <p:sp>
        <p:nvSpPr>
          <p:cNvPr id="5" name="Espace réservé des commentaire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1BE1C33-A897-47D0-9ECA-5779DD58BD98}" type="slidenum">
              <a:rPr lang="fr-FR" smtClean="0"/>
              <a:t>‹#›</a:t>
            </a:fld>
            <a:endParaRPr lang="fr-FR"/>
          </a:p>
        </p:txBody>
      </p:sp>
    </p:spTree>
    <p:extLst>
      <p:ext uri="{BB962C8B-B14F-4D97-AF65-F5344CB8AC3E}">
        <p14:creationId xmlns:p14="http://schemas.microsoft.com/office/powerpoint/2010/main" val="3412757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8.emf"/><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12.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14.emf"/><Relationship Id="rId4" Type="http://schemas.openxmlformats.org/officeDocument/2006/relationships/image" Target="../media/image13.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18.emf"/><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de la présentation">
    <p:bg>
      <p:bgRef idx="1003">
        <a:schemeClr val="bg1"/>
      </p:bgRef>
    </p:bg>
    <p:spTree>
      <p:nvGrpSpPr>
        <p:cNvPr id="1" name=""/>
        <p:cNvGrpSpPr/>
        <p:nvPr/>
      </p:nvGrpSpPr>
      <p:grpSpPr>
        <a:xfrm>
          <a:off x="0" y="0"/>
          <a:ext cx="0" cy="0"/>
          <a:chOff x="0" y="0"/>
          <a:chExt cx="0" cy="0"/>
        </a:xfrm>
      </p:grpSpPr>
      <p:pic>
        <p:nvPicPr>
          <p:cNvPr id="67" name="Image 66"/>
          <p:cNvPicPr>
            <a:picLocks noChangeAspect="1"/>
          </p:cNvPicPr>
          <p:nvPr userDrawn="1"/>
        </p:nvPicPr>
        <p:blipFill>
          <a:blip r:embed="rId2"/>
          <a:stretch>
            <a:fillRect/>
          </a:stretch>
        </p:blipFill>
        <p:spPr>
          <a:xfrm flipV="1">
            <a:off x="1" y="57126"/>
            <a:ext cx="12191999" cy="2048256"/>
          </a:xfrm>
          <a:prstGeom prst="rect">
            <a:avLst/>
          </a:prstGeom>
        </p:spPr>
      </p:pic>
      <p:pic>
        <p:nvPicPr>
          <p:cNvPr id="66" name="Image 65"/>
          <p:cNvPicPr>
            <a:picLocks noChangeAspect="1"/>
          </p:cNvPicPr>
          <p:nvPr userDrawn="1"/>
        </p:nvPicPr>
        <p:blipFill>
          <a:blip r:embed="rId3"/>
          <a:stretch>
            <a:fillRect/>
          </a:stretch>
        </p:blipFill>
        <p:spPr>
          <a:xfrm flipV="1">
            <a:off x="-11875" y="2185751"/>
            <a:ext cx="9168751" cy="1476311"/>
          </a:xfrm>
          <a:prstGeom prst="rect">
            <a:avLst/>
          </a:prstGeom>
        </p:spPr>
      </p:pic>
      <p:pic>
        <p:nvPicPr>
          <p:cNvPr id="19" name="Image 18"/>
          <p:cNvPicPr>
            <a:picLocks noChangeAspect="1"/>
          </p:cNvPicPr>
          <p:nvPr userDrawn="1"/>
        </p:nvPicPr>
        <p:blipFill rotWithShape="1">
          <a:blip r:embed="rId4"/>
          <a:srcRect l="70982"/>
          <a:stretch/>
        </p:blipFill>
        <p:spPr>
          <a:xfrm>
            <a:off x="9077739" y="4039024"/>
            <a:ext cx="3143219" cy="1965600"/>
          </a:xfrm>
          <a:prstGeom prst="rect">
            <a:avLst/>
          </a:prstGeom>
        </p:spPr>
      </p:pic>
      <p:pic>
        <p:nvPicPr>
          <p:cNvPr id="15" name="Image 14"/>
          <p:cNvPicPr>
            <a:picLocks noChangeAspect="1"/>
          </p:cNvPicPr>
          <p:nvPr userDrawn="1"/>
        </p:nvPicPr>
        <p:blipFill rotWithShape="1">
          <a:blip r:embed="rId5"/>
          <a:srcRect r="43588"/>
          <a:stretch/>
        </p:blipFill>
        <p:spPr>
          <a:xfrm>
            <a:off x="1" y="5319509"/>
            <a:ext cx="6877878" cy="1562241"/>
          </a:xfrm>
          <a:prstGeom prst="rect">
            <a:avLst/>
          </a:prstGeom>
        </p:spPr>
      </p:pic>
      <p:pic>
        <p:nvPicPr>
          <p:cNvPr id="13" name="Image 12"/>
          <p:cNvPicPr>
            <a:picLocks noChangeAspect="1"/>
          </p:cNvPicPr>
          <p:nvPr userDrawn="1"/>
        </p:nvPicPr>
        <p:blipFill>
          <a:blip r:embed="rId6"/>
          <a:stretch>
            <a:fillRect/>
          </a:stretch>
        </p:blipFill>
        <p:spPr>
          <a:xfrm>
            <a:off x="-11875" y="3800103"/>
            <a:ext cx="11352810" cy="1995063"/>
          </a:xfrm>
          <a:prstGeom prst="rect">
            <a:avLst/>
          </a:prstGeom>
        </p:spPr>
      </p:pic>
      <p:pic>
        <p:nvPicPr>
          <p:cNvPr id="16" name="Image 15"/>
          <p:cNvPicPr>
            <a:picLocks noChangeAspect="1"/>
          </p:cNvPicPr>
          <p:nvPr userDrawn="1"/>
        </p:nvPicPr>
        <p:blipFill rotWithShape="1">
          <a:blip r:embed="rId5"/>
          <a:srcRect l="56220"/>
          <a:stretch/>
        </p:blipFill>
        <p:spPr>
          <a:xfrm>
            <a:off x="6854342" y="5319510"/>
            <a:ext cx="5337659" cy="1562241"/>
          </a:xfrm>
          <a:prstGeom prst="rect">
            <a:avLst/>
          </a:prstGeom>
        </p:spPr>
      </p:pic>
      <p:pic>
        <p:nvPicPr>
          <p:cNvPr id="22" name="Image 2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767887" y="333274"/>
            <a:ext cx="4202436" cy="3461719"/>
          </a:xfrm>
          <a:prstGeom prst="rect">
            <a:avLst/>
          </a:prstGeom>
        </p:spPr>
      </p:pic>
      <p:pic>
        <p:nvPicPr>
          <p:cNvPr id="43" name="Image 42"/>
          <p:cNvPicPr>
            <a:picLocks noChangeAspect="1"/>
          </p:cNvPicPr>
          <p:nvPr userDrawn="1"/>
        </p:nvPicPr>
        <p:blipFill rotWithShape="1">
          <a:blip r:embed="rId4"/>
          <a:srcRect r="27555"/>
          <a:stretch/>
        </p:blipFill>
        <p:spPr>
          <a:xfrm>
            <a:off x="1406144" y="4039024"/>
            <a:ext cx="7750732" cy="1966524"/>
          </a:xfrm>
          <a:prstGeom prst="rect">
            <a:avLst/>
          </a:prstGeom>
        </p:spPr>
      </p:pic>
      <p:sp>
        <p:nvSpPr>
          <p:cNvPr id="52" name="Espace réservé du texte 51"/>
          <p:cNvSpPr>
            <a:spLocks noGrp="1"/>
          </p:cNvSpPr>
          <p:nvPr>
            <p:ph type="body" sz="quarter" idx="10" hasCustomPrompt="1"/>
          </p:nvPr>
        </p:nvSpPr>
        <p:spPr>
          <a:xfrm>
            <a:off x="854324" y="2944374"/>
            <a:ext cx="6589713" cy="507148"/>
          </a:xfrm>
          <a:prstGeom prst="rect">
            <a:avLst/>
          </a:prstGeom>
        </p:spPr>
        <p:txBody>
          <a:bodyPr>
            <a:normAutofit/>
          </a:bodyPr>
          <a:lstStyle>
            <a:lvl1pPr marL="0" indent="0">
              <a:buNone/>
              <a:defRPr sz="2000">
                <a:solidFill>
                  <a:schemeClr val="tx2">
                    <a:lumMod val="50000"/>
                  </a:schemeClr>
                </a:solidFill>
                <a:latin typeface="Arial" panose="020B0604020202020204" pitchFamily="34" charset="0"/>
                <a:cs typeface="Arial" panose="020B0604020202020204" pitchFamily="34" charset="0"/>
              </a:defRPr>
            </a:lvl1pPr>
          </a:lstStyle>
          <a:p>
            <a:pPr lvl="0"/>
            <a:r>
              <a:rPr lang="fr-FR" dirty="0" smtClean="0"/>
              <a:t>Auteur</a:t>
            </a:r>
          </a:p>
        </p:txBody>
      </p:sp>
      <p:sp>
        <p:nvSpPr>
          <p:cNvPr id="61" name="Espace réservé du texte 60"/>
          <p:cNvSpPr>
            <a:spLocks noGrp="1"/>
          </p:cNvSpPr>
          <p:nvPr>
            <p:ph type="body" sz="quarter" idx="11" hasCustomPrompt="1"/>
          </p:nvPr>
        </p:nvSpPr>
        <p:spPr>
          <a:xfrm>
            <a:off x="854325" y="1339060"/>
            <a:ext cx="6691886" cy="1604942"/>
          </a:xfrm>
          <a:prstGeom prst="rect">
            <a:avLst/>
          </a:prstGeom>
        </p:spPr>
        <p:txBody>
          <a:bodyPr anchor="ctr">
            <a:normAutofit/>
          </a:bodyPr>
          <a:lstStyle>
            <a:lvl1pPr marL="0" indent="0">
              <a:lnSpc>
                <a:spcPts val="3900"/>
              </a:lnSpc>
              <a:spcAft>
                <a:spcPts val="1200"/>
              </a:spcAft>
              <a:buFontTx/>
              <a:buNone/>
              <a:defRPr sz="4000" b="0" baseline="0">
                <a:solidFill>
                  <a:srgbClr val="753B1E"/>
                </a:solidFill>
                <a:latin typeface="Arial" panose="020B0604020202020204" pitchFamily="34" charset="0"/>
                <a:cs typeface="Arial" panose="020B0604020202020204" pitchFamily="34" charset="0"/>
              </a:defRPr>
            </a:lvl1pPr>
            <a:lvl2pPr marL="457200" indent="0">
              <a:buFontTx/>
              <a:buNone/>
              <a:defRPr>
                <a:solidFill>
                  <a:srgbClr val="753B1E"/>
                </a:solidFill>
              </a:defRPr>
            </a:lvl2pPr>
            <a:lvl3pPr marL="914400" indent="0">
              <a:buFontTx/>
              <a:buNone/>
              <a:defRPr>
                <a:solidFill>
                  <a:srgbClr val="753B1E"/>
                </a:solidFill>
              </a:defRPr>
            </a:lvl3pPr>
            <a:lvl4pPr marL="1371600" indent="0">
              <a:buFontTx/>
              <a:buNone/>
              <a:defRPr>
                <a:solidFill>
                  <a:srgbClr val="753B1E"/>
                </a:solidFill>
              </a:defRPr>
            </a:lvl4pPr>
            <a:lvl5pPr marL="1828800" indent="0">
              <a:buFontTx/>
              <a:buNone/>
              <a:defRPr>
                <a:solidFill>
                  <a:srgbClr val="753B1E"/>
                </a:solidFill>
              </a:defRPr>
            </a:lvl5pPr>
          </a:lstStyle>
          <a:p>
            <a:pPr lvl="0"/>
            <a:r>
              <a:rPr lang="fr-FR" dirty="0" smtClean="0"/>
              <a:t>Titre de la présentation</a:t>
            </a:r>
          </a:p>
        </p:txBody>
      </p:sp>
    </p:spTree>
    <p:extLst>
      <p:ext uri="{BB962C8B-B14F-4D97-AF65-F5344CB8AC3E}">
        <p14:creationId xmlns:p14="http://schemas.microsoft.com/office/powerpoint/2010/main" val="3914375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right)">
                                      <p:cBhvr>
                                        <p:cTn id="11" dur="1000"/>
                                        <p:tgtEl>
                                          <p:spTgt spid="16"/>
                                        </p:tgtEl>
                                      </p:cBhvr>
                                    </p:animEffect>
                                  </p:childTnLst>
                                </p:cTn>
                              </p:par>
                            </p:childTnLst>
                          </p:cTn>
                        </p:par>
                        <p:par>
                          <p:cTn id="12" fill="hold">
                            <p:stCondLst>
                              <p:cond delay="2000"/>
                            </p:stCondLst>
                            <p:childTnLst>
                              <p:par>
                                <p:cTn id="13" presetID="22" presetClass="entr" presetSubtype="2"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right)">
                                      <p:cBhvr>
                                        <p:cTn id="15" dur="1000"/>
                                        <p:tgtEl>
                                          <p:spTgt spid="15"/>
                                        </p:tgtEl>
                                      </p:cBhvr>
                                    </p:animEffect>
                                  </p:childTnLst>
                                </p:cTn>
                              </p:par>
                            </p:childTnLst>
                          </p:cTn>
                        </p:par>
                        <p:par>
                          <p:cTn id="16" fill="hold">
                            <p:stCondLst>
                              <p:cond delay="3000"/>
                            </p:stCondLst>
                            <p:childTnLst>
                              <p:par>
                                <p:cTn id="17" presetID="22" presetClass="entr" presetSubtype="2"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right)">
                                      <p:cBhvr>
                                        <p:cTn id="19" dur="1000"/>
                                        <p:tgtEl>
                                          <p:spTgt spid="19"/>
                                        </p:tgtEl>
                                      </p:cBhvr>
                                    </p:animEffect>
                                  </p:childTnLst>
                                </p:cTn>
                              </p:par>
                            </p:childTnLst>
                          </p:cTn>
                        </p:par>
                        <p:par>
                          <p:cTn id="20" fill="hold">
                            <p:stCondLst>
                              <p:cond delay="4000"/>
                            </p:stCondLst>
                            <p:childTnLst>
                              <p:par>
                                <p:cTn id="21" presetID="22" presetClass="entr" presetSubtype="2" fill="hold" nodeType="after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wipe(right)">
                                      <p:cBhvr>
                                        <p:cTn id="23" dur="1000"/>
                                        <p:tgtEl>
                                          <p:spTgt spid="43"/>
                                        </p:tgtEl>
                                      </p:cBhvr>
                                    </p:animEffect>
                                  </p:childTnLst>
                                </p:cTn>
                              </p:par>
                            </p:childTnLst>
                          </p:cTn>
                        </p:par>
                        <p:par>
                          <p:cTn id="24" fill="hold">
                            <p:stCondLst>
                              <p:cond delay="5000"/>
                            </p:stCondLst>
                            <p:childTnLst>
                              <p:par>
                                <p:cTn id="25" presetID="14" presetClass="entr" presetSubtype="10"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randombar(horizontal)">
                                      <p:cBhvr>
                                        <p:cTn id="27" dur="1000"/>
                                        <p:tgtEl>
                                          <p:spTgt spid="22"/>
                                        </p:tgtEl>
                                      </p:cBhvr>
                                    </p:animEffect>
                                  </p:childTnLst>
                                </p:cTn>
                              </p:par>
                            </p:childTnLst>
                          </p:cTn>
                        </p:par>
                        <p:par>
                          <p:cTn id="28" fill="hold">
                            <p:stCondLst>
                              <p:cond delay="6000"/>
                            </p:stCondLst>
                            <p:childTnLst>
                              <p:par>
                                <p:cTn id="29" presetID="22" presetClass="entr" presetSubtype="8" fill="hold" grpId="0" nodeType="afterEffect">
                                  <p:stCondLst>
                                    <p:cond delay="0"/>
                                  </p:stCondLst>
                                  <p:childTnLst>
                                    <p:set>
                                      <p:cBhvr>
                                        <p:cTn id="30" dur="1" fill="hold">
                                          <p:stCondLst>
                                            <p:cond delay="0"/>
                                          </p:stCondLst>
                                        </p:cTn>
                                        <p:tgtEl>
                                          <p:spTgt spid="61">
                                            <p:txEl>
                                              <p:pRg st="0" end="0"/>
                                            </p:txEl>
                                          </p:spTgt>
                                        </p:tgtEl>
                                        <p:attrNameLst>
                                          <p:attrName>style.visibility</p:attrName>
                                        </p:attrNameLst>
                                      </p:cBhvr>
                                      <p:to>
                                        <p:strVal val="visible"/>
                                      </p:to>
                                    </p:set>
                                    <p:animEffect transition="in" filter="wipe(left)">
                                      <p:cBhvr>
                                        <p:cTn id="31" dur="500"/>
                                        <p:tgtEl>
                                          <p:spTgt spid="61">
                                            <p:txEl>
                                              <p:pRg st="0" end="0"/>
                                            </p:txEl>
                                          </p:spTgt>
                                        </p:tgtEl>
                                      </p:cBhvr>
                                    </p:animEffect>
                                  </p:childTnLst>
                                </p:cTn>
                              </p:par>
                              <p:par>
                                <p:cTn id="32" presetID="22" presetClass="entr" presetSubtype="8" fill="hold" nodeType="withEffect">
                                  <p:stCondLst>
                                    <p:cond delay="0"/>
                                  </p:stCondLst>
                                  <p:childTnLst>
                                    <p:set>
                                      <p:cBhvr>
                                        <p:cTn id="33" dur="1" fill="hold">
                                          <p:stCondLst>
                                            <p:cond delay="0"/>
                                          </p:stCondLst>
                                        </p:cTn>
                                        <p:tgtEl>
                                          <p:spTgt spid="66"/>
                                        </p:tgtEl>
                                        <p:attrNameLst>
                                          <p:attrName>style.visibility</p:attrName>
                                        </p:attrNameLst>
                                      </p:cBhvr>
                                      <p:to>
                                        <p:strVal val="visible"/>
                                      </p:to>
                                    </p:set>
                                    <p:animEffect transition="in" filter="wipe(left)">
                                      <p:cBhvr>
                                        <p:cTn id="34" dur="750"/>
                                        <p:tgtEl>
                                          <p:spTgt spid="66"/>
                                        </p:tgtEl>
                                      </p:cBhvr>
                                    </p:animEffect>
                                  </p:childTnLst>
                                </p:cTn>
                              </p:par>
                            </p:childTnLst>
                          </p:cTn>
                        </p:par>
                        <p:par>
                          <p:cTn id="35" fill="hold">
                            <p:stCondLst>
                              <p:cond delay="6750"/>
                            </p:stCondLst>
                            <p:childTnLst>
                              <p:par>
                                <p:cTn id="36" presetID="22" presetClass="entr" presetSubtype="2" fill="hold" nodeType="afterEffect">
                                  <p:stCondLst>
                                    <p:cond delay="0"/>
                                  </p:stCondLst>
                                  <p:childTnLst>
                                    <p:set>
                                      <p:cBhvr>
                                        <p:cTn id="37" dur="1" fill="hold">
                                          <p:stCondLst>
                                            <p:cond delay="0"/>
                                          </p:stCondLst>
                                        </p:cTn>
                                        <p:tgtEl>
                                          <p:spTgt spid="67"/>
                                        </p:tgtEl>
                                        <p:attrNameLst>
                                          <p:attrName>style.visibility</p:attrName>
                                        </p:attrNameLst>
                                      </p:cBhvr>
                                      <p:to>
                                        <p:strVal val="visible"/>
                                      </p:to>
                                    </p:set>
                                    <p:animEffect transition="in" filter="wipe(right)">
                                      <p:cBhvr>
                                        <p:cTn id="38" dur="750"/>
                                        <p:tgtEl>
                                          <p:spTgt spid="67"/>
                                        </p:tgtEl>
                                      </p:cBhvr>
                                    </p:animEffect>
                                  </p:childTnLst>
                                </p:cTn>
                              </p:par>
                            </p:childTnLst>
                          </p:cTn>
                        </p:par>
                        <p:par>
                          <p:cTn id="39" fill="hold">
                            <p:stCondLst>
                              <p:cond delay="7500"/>
                            </p:stCondLst>
                            <p:childTnLst>
                              <p:par>
                                <p:cTn id="40" presetID="22" presetClass="entr" presetSubtype="8" fill="hold" grpId="0" nodeType="afterEffect">
                                  <p:stCondLst>
                                    <p:cond delay="0"/>
                                  </p:stCondLst>
                                  <p:childTnLst>
                                    <p:set>
                                      <p:cBhvr>
                                        <p:cTn id="41" dur="1" fill="hold">
                                          <p:stCondLst>
                                            <p:cond delay="0"/>
                                          </p:stCondLst>
                                        </p:cTn>
                                        <p:tgtEl>
                                          <p:spTgt spid="52">
                                            <p:txEl>
                                              <p:pRg st="0" end="0"/>
                                            </p:txEl>
                                          </p:spTgt>
                                        </p:tgtEl>
                                        <p:attrNameLst>
                                          <p:attrName>style.visibility</p:attrName>
                                        </p:attrNameLst>
                                      </p:cBhvr>
                                      <p:to>
                                        <p:strVal val="visible"/>
                                      </p:to>
                                    </p:set>
                                    <p:animEffect transition="in" filter="wipe(left)">
                                      <p:cBhvr>
                                        <p:cTn id="42" dur="500"/>
                                        <p:tgtEl>
                                          <p:spTgt spid="5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build="p">
        <p:tmplLst>
          <p:tmpl lvl="1">
            <p:tnLst>
              <p:par>
                <p:cTn presetID="22" presetClass="entr" presetSubtype="8" fill="hold" nodeType="afterEffect">
                  <p:stCondLst>
                    <p:cond delay="0"/>
                  </p:stCondLst>
                  <p:childTnLst>
                    <p:set>
                      <p:cBhvr>
                        <p:cTn dur="1" fill="hold">
                          <p:stCondLst>
                            <p:cond delay="0"/>
                          </p:stCondLst>
                        </p:cTn>
                        <p:tgtEl>
                          <p:spTgt spid="52"/>
                        </p:tgtEl>
                        <p:attrNameLst>
                          <p:attrName>style.visibility</p:attrName>
                        </p:attrNameLst>
                      </p:cBhvr>
                      <p:to>
                        <p:strVal val="visible"/>
                      </p:to>
                    </p:set>
                    <p:animEffect transition="in" filter="wipe(left)">
                      <p:cBhvr>
                        <p:cTn dur="500"/>
                        <p:tgtEl>
                          <p:spTgt spid="52"/>
                        </p:tgtEl>
                      </p:cBhvr>
                    </p:animEffect>
                  </p:childTnLst>
                </p:cTn>
              </p:par>
            </p:tnLst>
          </p:tmpl>
        </p:tmplLst>
      </p:bldP>
      <p:bldP spid="61" grpId="0" build="p">
        <p:tmplLst>
          <p:tmpl lvl="1">
            <p:tnLst>
              <p:par>
                <p:cTn presetID="22" presetClass="entr" presetSubtype="8"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wipe(left)">
                      <p:cBhvr>
                        <p:cTn dur="500"/>
                        <p:tgtEl>
                          <p:spTgt spid="61"/>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s des rubriques">
    <p:spTree>
      <p:nvGrpSpPr>
        <p:cNvPr id="1" name=""/>
        <p:cNvGrpSpPr/>
        <p:nvPr/>
      </p:nvGrpSpPr>
      <p:grpSpPr>
        <a:xfrm>
          <a:off x="0" y="0"/>
          <a:ext cx="0" cy="0"/>
          <a:chOff x="0" y="0"/>
          <a:chExt cx="0" cy="0"/>
        </a:xfrm>
      </p:grpSpPr>
      <p:pic>
        <p:nvPicPr>
          <p:cNvPr id="8" name="Image 7"/>
          <p:cNvPicPr>
            <a:picLocks noChangeAspect="1"/>
          </p:cNvPicPr>
          <p:nvPr userDrawn="1"/>
        </p:nvPicPr>
        <p:blipFill>
          <a:blip r:embed="rId2"/>
          <a:stretch>
            <a:fillRect/>
          </a:stretch>
        </p:blipFill>
        <p:spPr>
          <a:xfrm flipV="1">
            <a:off x="-11875" y="2850726"/>
            <a:ext cx="12203875" cy="2048256"/>
          </a:xfrm>
          <a:prstGeom prst="rect">
            <a:avLst/>
          </a:prstGeom>
        </p:spPr>
      </p:pic>
      <p:pic>
        <p:nvPicPr>
          <p:cNvPr id="10" name="Image 9"/>
          <p:cNvPicPr>
            <a:picLocks noChangeAspect="1"/>
          </p:cNvPicPr>
          <p:nvPr userDrawn="1"/>
        </p:nvPicPr>
        <p:blipFill>
          <a:blip r:embed="rId3"/>
          <a:stretch>
            <a:fillRect/>
          </a:stretch>
        </p:blipFill>
        <p:spPr>
          <a:xfrm flipV="1">
            <a:off x="-23751" y="4979349"/>
            <a:ext cx="9177682" cy="1476311"/>
          </a:xfrm>
          <a:prstGeom prst="rect">
            <a:avLst/>
          </a:prstGeom>
        </p:spPr>
      </p:pic>
      <p:sp>
        <p:nvSpPr>
          <p:cNvPr id="2" name="Titre 1"/>
          <p:cNvSpPr>
            <a:spLocks noGrp="1"/>
          </p:cNvSpPr>
          <p:nvPr>
            <p:ph type="title"/>
          </p:nvPr>
        </p:nvSpPr>
        <p:spPr>
          <a:xfrm>
            <a:off x="3895102" y="921016"/>
            <a:ext cx="5818914" cy="660618"/>
          </a:xfrm>
          <a:prstGeom prst="rect">
            <a:avLst/>
          </a:prstGeom>
        </p:spPr>
        <p:txBody>
          <a:bodyPr/>
          <a:lstStyle/>
          <a:p>
            <a:r>
              <a:rPr lang="fr-FR" dirty="0" smtClean="0"/>
              <a:t>Modifiez le style du titre</a:t>
            </a:r>
            <a:endParaRPr lang="fr-FR" dirty="0"/>
          </a:p>
        </p:txBody>
      </p:sp>
      <p:pic>
        <p:nvPicPr>
          <p:cNvPr id="3" name="Image 2"/>
          <p:cNvPicPr>
            <a:picLocks noChangeAspect="1"/>
          </p:cNvPicPr>
          <p:nvPr userDrawn="1"/>
        </p:nvPicPr>
        <p:blipFill rotWithShape="1">
          <a:blip r:embed="rId4"/>
          <a:srcRect l="955" r="1"/>
          <a:stretch/>
        </p:blipFill>
        <p:spPr>
          <a:xfrm>
            <a:off x="1" y="69541"/>
            <a:ext cx="2583978" cy="1058617"/>
          </a:xfrm>
          <a:prstGeom prst="rect">
            <a:avLst/>
          </a:prstGeom>
        </p:spPr>
      </p:pic>
      <p:pic>
        <p:nvPicPr>
          <p:cNvPr id="4" name="Image 3"/>
          <p:cNvPicPr>
            <a:picLocks noChangeAspect="1"/>
          </p:cNvPicPr>
          <p:nvPr userDrawn="1"/>
        </p:nvPicPr>
        <p:blipFill rotWithShape="1">
          <a:blip r:embed="rId5"/>
          <a:srcRect l="1071"/>
          <a:stretch/>
        </p:blipFill>
        <p:spPr>
          <a:xfrm>
            <a:off x="0" y="1033155"/>
            <a:ext cx="3574473" cy="954459"/>
          </a:xfrm>
          <a:prstGeom prst="rect">
            <a:avLst/>
          </a:prstGeom>
        </p:spPr>
      </p:pic>
      <p:sp>
        <p:nvSpPr>
          <p:cNvPr id="6" name="ZoneTexte 5"/>
          <p:cNvSpPr txBox="1"/>
          <p:nvPr userDrawn="1"/>
        </p:nvSpPr>
        <p:spPr>
          <a:xfrm>
            <a:off x="9215252" y="6235171"/>
            <a:ext cx="2869870" cy="400110"/>
          </a:xfrm>
          <a:prstGeom prst="rect">
            <a:avLst/>
          </a:prstGeom>
          <a:noFill/>
        </p:spPr>
        <p:txBody>
          <a:bodyPr wrap="square" rtlCol="0">
            <a:spAutoFit/>
          </a:bodyPr>
          <a:lstStyle/>
          <a:p>
            <a:pPr algn="r"/>
            <a:r>
              <a:rPr lang="fr-FR" sz="2000" dirty="0" smtClean="0">
                <a:solidFill>
                  <a:schemeClr val="accent3"/>
                </a:solidFill>
              </a:rPr>
              <a:t>FA/PDP</a:t>
            </a:r>
            <a:r>
              <a:rPr lang="fr-FR" sz="2000" baseline="0" dirty="0" smtClean="0">
                <a:solidFill>
                  <a:schemeClr val="accent3"/>
                </a:solidFill>
              </a:rPr>
              <a:t> – DAKAR 2015</a:t>
            </a:r>
            <a:endParaRPr lang="fr-FR" sz="2000" dirty="0">
              <a:solidFill>
                <a:schemeClr val="accent3"/>
              </a:solidFill>
            </a:endParaRPr>
          </a:p>
        </p:txBody>
      </p:sp>
      <p:sp>
        <p:nvSpPr>
          <p:cNvPr id="7" name="Espace réservé du texte 29"/>
          <p:cNvSpPr>
            <a:spLocks noGrp="1"/>
          </p:cNvSpPr>
          <p:nvPr>
            <p:ph type="body" sz="quarter" idx="12" hasCustomPrompt="1"/>
          </p:nvPr>
        </p:nvSpPr>
        <p:spPr>
          <a:xfrm>
            <a:off x="248846" y="6264538"/>
            <a:ext cx="7315736" cy="365125"/>
          </a:xfrm>
          <a:prstGeom prst="rect">
            <a:avLst/>
          </a:prstGeom>
        </p:spPr>
        <p:txBody>
          <a:bodyPr/>
          <a:lstStyle>
            <a:lvl1pPr marL="0" indent="0">
              <a:buFontTx/>
              <a:buNone/>
              <a:defRPr sz="16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dirty="0" smtClean="0"/>
              <a:t>Titre de la présentation</a:t>
            </a:r>
          </a:p>
        </p:txBody>
      </p:sp>
      <p:sp>
        <p:nvSpPr>
          <p:cNvPr id="9" name="Espace réservé du texte 8"/>
          <p:cNvSpPr>
            <a:spLocks noGrp="1"/>
          </p:cNvSpPr>
          <p:nvPr>
            <p:ph type="body" sz="quarter" idx="13"/>
          </p:nvPr>
        </p:nvSpPr>
        <p:spPr>
          <a:xfrm>
            <a:off x="3895102" y="1881045"/>
            <a:ext cx="7600212" cy="3724106"/>
          </a:xfrm>
          <a:prstGeom prst="rect">
            <a:avLst/>
          </a:prstGeom>
        </p:spPr>
        <p:txBody>
          <a:bodyPr/>
          <a:lstStyle>
            <a:lvl1pPr>
              <a:defRPr sz="2800" baseline="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1"/>
            <a:endParaRPr lang="fr-FR" dirty="0" smtClean="0"/>
          </a:p>
        </p:txBody>
      </p:sp>
    </p:spTree>
    <p:extLst>
      <p:ext uri="{BB962C8B-B14F-4D97-AF65-F5344CB8AC3E}">
        <p14:creationId xmlns:p14="http://schemas.microsoft.com/office/powerpoint/2010/main" val="2670291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500"/>
                                        <p:tgtEl>
                                          <p:spTgt spid="7">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left)">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wipe(left)">
                                      <p:cBhvr>
                                        <p:cTn id="28" dur="500"/>
                                        <p:tgtEl>
                                          <p:spTgt spid="9">
                                            <p:txEl>
                                              <p:pRg st="0" end="0"/>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animEffect transition="in" filter="wipe(left)">
                                      <p:cBhvr>
                                        <p:cTn id="31" dur="500"/>
                                        <p:tgtEl>
                                          <p:spTgt spid="9">
                                            <p:txEl>
                                              <p:pRg st="1" end="1"/>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9">
                                            <p:txEl>
                                              <p:pRg st="2" end="2"/>
                                            </p:txEl>
                                          </p:spTgt>
                                        </p:tgtEl>
                                        <p:attrNameLst>
                                          <p:attrName>style.visibility</p:attrName>
                                        </p:attrNameLst>
                                      </p:cBhvr>
                                      <p:to>
                                        <p:strVal val="visible"/>
                                      </p:to>
                                    </p:set>
                                    <p:animEffect transition="in" filter="wipe(left)">
                                      <p:cBhvr>
                                        <p:cTn id="34"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build="p">
        <p:tmplLst>
          <p:tmpl lvl="1">
            <p:tnLst>
              <p:par>
                <p:cTn presetID="10" presetClass="entr" presetSubtype="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9" grpId="0" build="p">
        <p:tmplLst>
          <p:tmpl lvl="1">
            <p:tnLst>
              <p:par>
                <p:cTn presetID="22" presetClass="entr" presetSubtype="8"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ipe(left)">
                      <p:cBhvr>
                        <p:cTn dur="500"/>
                        <p:tgtEl>
                          <p:spTgt spid="9"/>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ipe(left)">
                      <p:cBhvr>
                        <p:cTn dur="500"/>
                        <p:tgtEl>
                          <p:spTgt spid="9"/>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ipe(left)">
                      <p:cBhvr>
                        <p:cTn dur="500"/>
                        <p:tgtEl>
                          <p:spTgt spid="9"/>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pic>
        <p:nvPicPr>
          <p:cNvPr id="13" name="Image 12"/>
          <p:cNvPicPr>
            <a:picLocks noChangeAspect="1"/>
          </p:cNvPicPr>
          <p:nvPr userDrawn="1"/>
        </p:nvPicPr>
        <p:blipFill>
          <a:blip r:embed="rId2"/>
          <a:stretch>
            <a:fillRect/>
          </a:stretch>
        </p:blipFill>
        <p:spPr>
          <a:xfrm flipV="1">
            <a:off x="-11875" y="2850726"/>
            <a:ext cx="12203875" cy="2048256"/>
          </a:xfrm>
          <a:prstGeom prst="rect">
            <a:avLst/>
          </a:prstGeom>
        </p:spPr>
      </p:pic>
      <p:pic>
        <p:nvPicPr>
          <p:cNvPr id="14" name="Image 13"/>
          <p:cNvPicPr>
            <a:picLocks noChangeAspect="1"/>
          </p:cNvPicPr>
          <p:nvPr userDrawn="1"/>
        </p:nvPicPr>
        <p:blipFill>
          <a:blip r:embed="rId3"/>
          <a:stretch>
            <a:fillRect/>
          </a:stretch>
        </p:blipFill>
        <p:spPr>
          <a:xfrm flipV="1">
            <a:off x="-23751" y="4979349"/>
            <a:ext cx="9177682" cy="1476311"/>
          </a:xfrm>
          <a:prstGeom prst="rect">
            <a:avLst/>
          </a:prstGeom>
        </p:spPr>
      </p:pic>
      <p:pic>
        <p:nvPicPr>
          <p:cNvPr id="11" name="Image 10"/>
          <p:cNvPicPr>
            <a:picLocks noChangeAspect="1"/>
          </p:cNvPicPr>
          <p:nvPr userDrawn="1"/>
        </p:nvPicPr>
        <p:blipFill>
          <a:blip r:embed="rId4"/>
          <a:stretch>
            <a:fillRect/>
          </a:stretch>
        </p:blipFill>
        <p:spPr>
          <a:xfrm>
            <a:off x="1091311" y="931206"/>
            <a:ext cx="7323814" cy="1224342"/>
          </a:xfrm>
          <a:prstGeom prst="rect">
            <a:avLst/>
          </a:prstGeom>
        </p:spPr>
      </p:pic>
      <p:pic>
        <p:nvPicPr>
          <p:cNvPr id="10" name="Image 9"/>
          <p:cNvPicPr>
            <a:picLocks noChangeAspect="1"/>
          </p:cNvPicPr>
          <p:nvPr userDrawn="1"/>
        </p:nvPicPr>
        <p:blipFill>
          <a:blip r:embed="rId5"/>
          <a:stretch>
            <a:fillRect/>
          </a:stretch>
        </p:blipFill>
        <p:spPr>
          <a:xfrm>
            <a:off x="-11873" y="979604"/>
            <a:ext cx="8427004" cy="2572042"/>
          </a:xfrm>
          <a:prstGeom prst="rect">
            <a:avLst/>
          </a:prstGeom>
        </p:spPr>
      </p:pic>
      <p:pic>
        <p:nvPicPr>
          <p:cNvPr id="9" name="Image 8"/>
          <p:cNvPicPr>
            <a:picLocks noChangeAspect="1"/>
          </p:cNvPicPr>
          <p:nvPr userDrawn="1"/>
        </p:nvPicPr>
        <p:blipFill>
          <a:blip r:embed="rId6"/>
          <a:stretch>
            <a:fillRect/>
          </a:stretch>
        </p:blipFill>
        <p:spPr>
          <a:xfrm>
            <a:off x="-11873" y="-11874"/>
            <a:ext cx="8426998" cy="1718043"/>
          </a:xfrm>
          <a:prstGeom prst="rect">
            <a:avLst/>
          </a:prstGeom>
        </p:spPr>
      </p:pic>
      <p:sp>
        <p:nvSpPr>
          <p:cNvPr id="15" name="Espace réservé du texte 14"/>
          <p:cNvSpPr>
            <a:spLocks noGrp="1"/>
          </p:cNvSpPr>
          <p:nvPr>
            <p:ph type="body" sz="quarter" idx="10" hasCustomPrompt="1"/>
          </p:nvPr>
        </p:nvSpPr>
        <p:spPr>
          <a:xfrm>
            <a:off x="1805318" y="3609810"/>
            <a:ext cx="1697903" cy="1413452"/>
          </a:xfrm>
          <a:prstGeom prst="rect">
            <a:avLst/>
          </a:prstGeom>
        </p:spPr>
        <p:txBody>
          <a:bodyPr anchor="ctr"/>
          <a:lstStyle>
            <a:lvl1pPr marL="0" indent="0" algn="r">
              <a:buNone/>
              <a:defRPr sz="7200">
                <a:solidFill>
                  <a:schemeClr val="tx2">
                    <a:lumMod val="75000"/>
                  </a:schemeClr>
                </a:solidFill>
              </a:defRPr>
            </a:lvl1pPr>
          </a:lstStyle>
          <a:p>
            <a:fld id="{D57F1E4F-1CFF-5643-939E-217C01CDF565}" type="slidenum">
              <a:rPr lang="en-US" smtClean="0"/>
              <a:pPr/>
              <a:t>‹#›</a:t>
            </a:fld>
            <a:endParaRPr lang="en-US" dirty="0"/>
          </a:p>
        </p:txBody>
      </p:sp>
      <p:sp>
        <p:nvSpPr>
          <p:cNvPr id="17" name="ZoneTexte 16"/>
          <p:cNvSpPr txBox="1"/>
          <p:nvPr userDrawn="1"/>
        </p:nvSpPr>
        <p:spPr>
          <a:xfrm>
            <a:off x="9215252" y="6235171"/>
            <a:ext cx="2869870" cy="400110"/>
          </a:xfrm>
          <a:prstGeom prst="rect">
            <a:avLst/>
          </a:prstGeom>
          <a:noFill/>
        </p:spPr>
        <p:txBody>
          <a:bodyPr wrap="square" rtlCol="0">
            <a:spAutoFit/>
          </a:bodyPr>
          <a:lstStyle/>
          <a:p>
            <a:pPr algn="r"/>
            <a:r>
              <a:rPr lang="fr-FR" sz="2000" dirty="0" smtClean="0">
                <a:solidFill>
                  <a:schemeClr val="accent3"/>
                </a:solidFill>
              </a:rPr>
              <a:t>FA/PDP</a:t>
            </a:r>
            <a:r>
              <a:rPr lang="fr-FR" sz="2000" baseline="0" dirty="0" smtClean="0">
                <a:solidFill>
                  <a:schemeClr val="accent3"/>
                </a:solidFill>
              </a:rPr>
              <a:t> – DAKAR 2015</a:t>
            </a:r>
            <a:endParaRPr lang="fr-FR" sz="2000" dirty="0">
              <a:solidFill>
                <a:schemeClr val="accent3"/>
              </a:solidFill>
            </a:endParaRPr>
          </a:p>
        </p:txBody>
      </p:sp>
      <p:cxnSp>
        <p:nvCxnSpPr>
          <p:cNvPr id="20" name="Connecteur droit 19"/>
          <p:cNvCxnSpPr/>
          <p:nvPr userDrawn="1"/>
        </p:nvCxnSpPr>
        <p:spPr>
          <a:xfrm>
            <a:off x="3503221" y="3705097"/>
            <a:ext cx="0" cy="126000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8" name="Espace réservé du texte 27"/>
          <p:cNvSpPr>
            <a:spLocks noGrp="1"/>
          </p:cNvSpPr>
          <p:nvPr>
            <p:ph type="body" sz="quarter" idx="11" hasCustomPrompt="1"/>
          </p:nvPr>
        </p:nvSpPr>
        <p:spPr>
          <a:xfrm>
            <a:off x="3716338" y="3313216"/>
            <a:ext cx="7588250" cy="2043009"/>
          </a:xfrm>
          <a:prstGeom prst="rect">
            <a:avLst/>
          </a:prstGeom>
        </p:spPr>
        <p:txBody>
          <a:bodyPr anchor="ctr"/>
          <a:lstStyle>
            <a:lvl1pPr marL="0" indent="0">
              <a:lnSpc>
                <a:spcPts val="3800"/>
              </a:lnSpc>
              <a:buFontTx/>
              <a:buNone/>
              <a:defRPr sz="3200">
                <a:solidFill>
                  <a:srgbClr val="753B1E"/>
                </a:solidFill>
                <a:latin typeface="Arial" panose="020B0604020202020204" pitchFamily="34" charset="0"/>
                <a:cs typeface="Arial" panose="020B0604020202020204" pitchFamily="34" charset="0"/>
              </a:defRPr>
            </a:lvl1pPr>
          </a:lstStyle>
          <a:p>
            <a:pPr lvl="0"/>
            <a:r>
              <a:rPr lang="fr-FR" dirty="0" smtClean="0"/>
              <a:t>Titre de la section</a:t>
            </a:r>
          </a:p>
        </p:txBody>
      </p:sp>
      <p:sp>
        <p:nvSpPr>
          <p:cNvPr id="30" name="Espace réservé du texte 29"/>
          <p:cNvSpPr>
            <a:spLocks noGrp="1"/>
          </p:cNvSpPr>
          <p:nvPr>
            <p:ph type="body" sz="quarter" idx="12" hasCustomPrompt="1"/>
          </p:nvPr>
        </p:nvSpPr>
        <p:spPr>
          <a:xfrm>
            <a:off x="248846" y="6264538"/>
            <a:ext cx="7315736" cy="365125"/>
          </a:xfrm>
          <a:prstGeom prst="rect">
            <a:avLst/>
          </a:prstGeom>
        </p:spPr>
        <p:txBody>
          <a:bodyPr/>
          <a:lstStyle>
            <a:lvl1pPr marL="0" indent="0">
              <a:buFontTx/>
              <a:buNone/>
              <a:defRPr sz="16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dirty="0" smtClean="0"/>
              <a:t>Titre de la présentation</a:t>
            </a:r>
          </a:p>
        </p:txBody>
      </p:sp>
      <p:pic>
        <p:nvPicPr>
          <p:cNvPr id="12" name="Image 1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8680175" y="118888"/>
            <a:ext cx="3290148" cy="27102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animEffect transition="in" filter="fade">
                                      <p:cBhvr>
                                        <p:cTn id="23" dur="500"/>
                                        <p:tgtEl>
                                          <p:spTgt spid="15">
                                            <p:txEl>
                                              <p:pRg st="0" end="0"/>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8">
                                            <p:txEl>
                                              <p:pRg st="0" end="0"/>
                                            </p:txEl>
                                          </p:spTgt>
                                        </p:tgtEl>
                                        <p:attrNameLst>
                                          <p:attrName>style.visibility</p:attrName>
                                        </p:attrNameLst>
                                      </p:cBhvr>
                                      <p:to>
                                        <p:strVal val="visible"/>
                                      </p:to>
                                    </p:set>
                                    <p:animEffect transition="in" filter="wipe(left)">
                                      <p:cBhvr>
                                        <p:cTn id="30" dur="5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28" grpId="0" build="p">
        <p:tmplLst>
          <p:tmpl lvl="1">
            <p:tnLst>
              <p:par>
                <p:cTn presetID="22" presetClass="entr" presetSubtype="8"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wipe(left)">
                      <p:cBhvr>
                        <p:cTn dur="500"/>
                        <p:tgtEl>
                          <p:spTgt spid="28"/>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5" name="Image 4"/>
          <p:cNvPicPr>
            <a:picLocks noChangeAspect="1"/>
          </p:cNvPicPr>
          <p:nvPr userDrawn="1"/>
        </p:nvPicPr>
        <p:blipFill>
          <a:blip r:embed="rId2"/>
          <a:stretch>
            <a:fillRect/>
          </a:stretch>
        </p:blipFill>
        <p:spPr>
          <a:xfrm flipV="1">
            <a:off x="-11875" y="2850726"/>
            <a:ext cx="12203875" cy="2048256"/>
          </a:xfrm>
          <a:prstGeom prst="rect">
            <a:avLst/>
          </a:prstGeom>
        </p:spPr>
      </p:pic>
      <p:pic>
        <p:nvPicPr>
          <p:cNvPr id="6" name="Image 5"/>
          <p:cNvPicPr>
            <a:picLocks noChangeAspect="1"/>
          </p:cNvPicPr>
          <p:nvPr userDrawn="1"/>
        </p:nvPicPr>
        <p:blipFill>
          <a:blip r:embed="rId3"/>
          <a:stretch>
            <a:fillRect/>
          </a:stretch>
        </p:blipFill>
        <p:spPr>
          <a:xfrm flipV="1">
            <a:off x="-23751" y="4979349"/>
            <a:ext cx="9177682" cy="1476311"/>
          </a:xfrm>
          <a:prstGeom prst="rect">
            <a:avLst/>
          </a:prstGeom>
        </p:spPr>
      </p:pic>
      <p:sp>
        <p:nvSpPr>
          <p:cNvPr id="2" name="Titre 1"/>
          <p:cNvSpPr>
            <a:spLocks noGrp="1"/>
          </p:cNvSpPr>
          <p:nvPr>
            <p:ph type="title"/>
          </p:nvPr>
        </p:nvSpPr>
        <p:spPr>
          <a:xfrm>
            <a:off x="656720" y="385276"/>
            <a:ext cx="10515600" cy="675187"/>
          </a:xfrm>
          <a:prstGeom prst="rect">
            <a:avLst/>
          </a:prstGeom>
        </p:spPr>
        <p:txBody>
          <a:bodyPr anchor="ctr"/>
          <a:lstStyle>
            <a:lvl1pPr>
              <a:defRPr sz="3200" b="1">
                <a:solidFill>
                  <a:schemeClr val="tx2">
                    <a:lumMod val="75000"/>
                  </a:schemeClr>
                </a:solidFill>
                <a:latin typeface="+mn-lt"/>
              </a:defRPr>
            </a:lvl1pPr>
          </a:lstStyle>
          <a:p>
            <a:r>
              <a:rPr lang="fr-FR" dirty="0" smtClean="0"/>
              <a:t>Modifiez le style du titre</a:t>
            </a:r>
            <a:endParaRPr lang="fr-FR" dirty="0"/>
          </a:p>
        </p:txBody>
      </p:sp>
      <p:pic>
        <p:nvPicPr>
          <p:cNvPr id="3" name="Image 2"/>
          <p:cNvPicPr>
            <a:picLocks noChangeAspect="1"/>
          </p:cNvPicPr>
          <p:nvPr userDrawn="1"/>
        </p:nvPicPr>
        <p:blipFill rotWithShape="1">
          <a:blip r:embed="rId4"/>
          <a:srcRect l="398" r="-1"/>
          <a:stretch/>
        </p:blipFill>
        <p:spPr>
          <a:xfrm>
            <a:off x="-23751" y="5910470"/>
            <a:ext cx="9780796" cy="947529"/>
          </a:xfrm>
          <a:prstGeom prst="rect">
            <a:avLst/>
          </a:prstGeom>
        </p:spPr>
      </p:pic>
      <p:sp>
        <p:nvSpPr>
          <p:cNvPr id="9" name="Rectangle 8"/>
          <p:cNvSpPr/>
          <p:nvPr userDrawn="1"/>
        </p:nvSpPr>
        <p:spPr>
          <a:xfrm>
            <a:off x="11078817" y="448463"/>
            <a:ext cx="821633" cy="61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userDrawn="1"/>
        </p:nvSpPr>
        <p:spPr>
          <a:xfrm>
            <a:off x="9621940" y="6283384"/>
            <a:ext cx="2517052" cy="338554"/>
          </a:xfrm>
          <a:prstGeom prst="rect">
            <a:avLst/>
          </a:prstGeom>
          <a:noFill/>
        </p:spPr>
        <p:txBody>
          <a:bodyPr wrap="square" rtlCol="0">
            <a:spAutoFit/>
          </a:bodyPr>
          <a:lstStyle/>
          <a:p>
            <a:pPr algn="r"/>
            <a:r>
              <a:rPr lang="fr-FR" sz="1600" dirty="0" smtClean="0">
                <a:solidFill>
                  <a:schemeClr val="accent1"/>
                </a:solidFill>
              </a:rPr>
              <a:t>FA/PDP</a:t>
            </a:r>
            <a:r>
              <a:rPr lang="fr-FR" sz="1600" baseline="0" dirty="0" smtClean="0">
                <a:solidFill>
                  <a:schemeClr val="accent1"/>
                </a:solidFill>
              </a:rPr>
              <a:t> – DAKAR 2015</a:t>
            </a:r>
            <a:endParaRPr lang="fr-FR" sz="1600" dirty="0">
              <a:solidFill>
                <a:schemeClr val="accent1"/>
              </a:solidFill>
            </a:endParaRPr>
          </a:p>
        </p:txBody>
      </p:sp>
      <p:sp>
        <p:nvSpPr>
          <p:cNvPr id="12" name="Rectangle 11"/>
          <p:cNvSpPr/>
          <p:nvPr userDrawn="1"/>
        </p:nvSpPr>
        <p:spPr>
          <a:xfrm>
            <a:off x="11172320" y="388115"/>
            <a:ext cx="824899" cy="612000"/>
          </a:xfrm>
          <a:prstGeom prst="rect">
            <a:avLst/>
          </a:prstGeom>
          <a:solidFill>
            <a:srgbClr val="C89A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userDrawn="1"/>
        </p:nvSpPr>
        <p:spPr>
          <a:xfrm>
            <a:off x="9837912" y="340172"/>
            <a:ext cx="2172559" cy="707886"/>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fld id="{ABB9D796-D8AB-43B7-9771-3C48A0FEAF4C}" type="slidenum">
              <a:rPr lang="fr-FR" sz="4000" b="1" smtClean="0">
                <a:solidFill>
                  <a:schemeClr val="bg1">
                    <a:alpha val="53000"/>
                  </a:schemeClr>
                </a:solidFill>
                <a:latin typeface="+mn-lt"/>
              </a:rPr>
              <a:pPr marL="0" marR="0" indent="0" algn="r" defTabSz="457200" rtl="0" eaLnBrk="1" fontAlgn="auto" latinLnBrk="0" hangingPunct="1">
                <a:lnSpc>
                  <a:spcPct val="100000"/>
                </a:lnSpc>
                <a:spcBef>
                  <a:spcPts val="0"/>
                </a:spcBef>
                <a:spcAft>
                  <a:spcPts val="0"/>
                </a:spcAft>
                <a:buClrTx/>
                <a:buSzTx/>
                <a:buFontTx/>
                <a:buNone/>
                <a:tabLst/>
                <a:defRPr/>
              </a:pPr>
              <a:t>‹#›</a:t>
            </a:fld>
            <a:r>
              <a:rPr lang="fr-FR" sz="4000" b="1" dirty="0" smtClean="0">
                <a:solidFill>
                  <a:schemeClr val="bg1">
                    <a:alpha val="53000"/>
                  </a:schemeClr>
                </a:solidFill>
                <a:latin typeface="+mn-lt"/>
              </a:rPr>
              <a:t>.</a:t>
            </a:r>
            <a:endParaRPr lang="fr-FR" sz="7200" b="1" dirty="0">
              <a:solidFill>
                <a:schemeClr val="bg1">
                  <a:alpha val="53000"/>
                </a:schemeClr>
              </a:solidFill>
              <a:latin typeface="+mn-lt"/>
            </a:endParaRPr>
          </a:p>
        </p:txBody>
      </p:sp>
      <p:sp>
        <p:nvSpPr>
          <p:cNvPr id="14" name="Espace réservé du texte 2"/>
          <p:cNvSpPr>
            <a:spLocks noGrp="1"/>
          </p:cNvSpPr>
          <p:nvPr>
            <p:ph type="body" sz="quarter" idx="14" hasCustomPrompt="1"/>
          </p:nvPr>
        </p:nvSpPr>
        <p:spPr>
          <a:xfrm>
            <a:off x="656720" y="1666049"/>
            <a:ext cx="10422097" cy="4381274"/>
          </a:xfrm>
          <a:prstGeom prst="rect">
            <a:avLst/>
          </a:prstGeom>
        </p:spPr>
        <p:txBody>
          <a:bodyPr vert="horz" lIns="0" tIns="0" rIns="0" bIns="0"/>
          <a:lstStyle>
            <a:lvl1pPr marL="0" indent="0">
              <a:lnSpc>
                <a:spcPts val="2200"/>
              </a:lnSpc>
              <a:spcBef>
                <a:spcPts val="0"/>
              </a:spcBef>
              <a:buNone/>
              <a:defRPr sz="2000" b="0" i="0">
                <a:latin typeface="Arial"/>
                <a:cs typeface="Arial"/>
              </a:defRPr>
            </a:lvl1pPr>
            <a:lvl2pPr marL="0" indent="0">
              <a:lnSpc>
                <a:spcPts val="2200"/>
              </a:lnSpc>
              <a:spcBef>
                <a:spcPts val="0"/>
              </a:spcBef>
              <a:buNone/>
              <a:defRPr sz="2000" b="1">
                <a:latin typeface="Arial"/>
                <a:cs typeface="Arial"/>
              </a:defRPr>
            </a:lvl2pPr>
            <a:lvl3pPr marL="720000" indent="-180000">
              <a:spcBef>
                <a:spcPts val="0"/>
              </a:spcBef>
              <a:buClrTx/>
              <a:buSzPct val="75000"/>
              <a:buFont typeface="Lucida Grande"/>
              <a:buChar char="➤"/>
              <a:defRPr sz="1800">
                <a:solidFill>
                  <a:srgbClr val="753B1E"/>
                </a:solidFill>
                <a:latin typeface="Arial"/>
                <a:cs typeface="Arial"/>
              </a:defRPr>
            </a:lvl3pPr>
          </a:lstStyle>
          <a:p>
            <a:pPr lvl="0"/>
            <a:r>
              <a:rPr lang="fr-FR" dirty="0" smtClean="0"/>
              <a:t>Cliquez pour modifier les styles du texte du masque</a:t>
            </a:r>
          </a:p>
        </p:txBody>
      </p:sp>
    </p:spTree>
    <p:extLst>
      <p:ext uri="{BB962C8B-B14F-4D97-AF65-F5344CB8AC3E}">
        <p14:creationId xmlns:p14="http://schemas.microsoft.com/office/powerpoint/2010/main" val="271676048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pic>
        <p:nvPicPr>
          <p:cNvPr id="3" name="Image 2"/>
          <p:cNvPicPr>
            <a:picLocks noChangeAspect="1"/>
          </p:cNvPicPr>
          <p:nvPr userDrawn="1"/>
        </p:nvPicPr>
        <p:blipFill>
          <a:blip r:embed="rId2"/>
          <a:stretch>
            <a:fillRect/>
          </a:stretch>
        </p:blipFill>
        <p:spPr>
          <a:xfrm flipV="1">
            <a:off x="-11875" y="2850726"/>
            <a:ext cx="12203875" cy="2048256"/>
          </a:xfrm>
          <a:prstGeom prst="rect">
            <a:avLst/>
          </a:prstGeom>
        </p:spPr>
      </p:pic>
      <p:pic>
        <p:nvPicPr>
          <p:cNvPr id="4" name="Image 3"/>
          <p:cNvPicPr>
            <a:picLocks noChangeAspect="1"/>
          </p:cNvPicPr>
          <p:nvPr userDrawn="1"/>
        </p:nvPicPr>
        <p:blipFill>
          <a:blip r:embed="rId3"/>
          <a:stretch>
            <a:fillRect/>
          </a:stretch>
        </p:blipFill>
        <p:spPr>
          <a:xfrm flipV="1">
            <a:off x="-23751" y="4979349"/>
            <a:ext cx="9177682" cy="1476311"/>
          </a:xfrm>
          <a:prstGeom prst="rect">
            <a:avLst/>
          </a:prstGeom>
        </p:spPr>
      </p:pic>
      <p:sp>
        <p:nvSpPr>
          <p:cNvPr id="5" name="Picture Placeholder 2"/>
          <p:cNvSpPr>
            <a:spLocks noGrp="1" noChangeAspect="1"/>
          </p:cNvSpPr>
          <p:nvPr>
            <p:ph type="pic" idx="1"/>
          </p:nvPr>
        </p:nvSpPr>
        <p:spPr>
          <a:xfrm>
            <a:off x="6209656" y="344665"/>
            <a:ext cx="5582794" cy="5565126"/>
          </a:xfrm>
          <a:prstGeom prst="rect">
            <a:avLst/>
          </a:prstGeom>
          <a:noFill/>
          <a:ln>
            <a:noFill/>
          </a:ln>
          <a:effectLst/>
        </p:spPr>
        <p:txBody>
          <a:bodyPr anchor="t"/>
          <a:lstStyle>
            <a:lvl1pPr marL="0" indent="0">
              <a:buNone/>
              <a:defRPr sz="3200">
                <a:solidFill>
                  <a:schemeClr val="tx2">
                    <a:lumMod val="75000"/>
                  </a:schemeClr>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6" name="Text Placeholder 3"/>
          <p:cNvSpPr>
            <a:spLocks noGrp="1"/>
          </p:cNvSpPr>
          <p:nvPr>
            <p:ph type="body" sz="half" idx="2"/>
          </p:nvPr>
        </p:nvSpPr>
        <p:spPr>
          <a:xfrm>
            <a:off x="259249" y="1352594"/>
            <a:ext cx="5439186" cy="4557197"/>
          </a:xfrm>
          <a:prstGeom prst="rect">
            <a:avLst/>
          </a:prstGeom>
        </p:spPr>
        <p:txBody>
          <a:bodyPr anchor="ctr"/>
          <a:lstStyle>
            <a:lvl1pPr marL="0" indent="0">
              <a:buNone/>
              <a:defRPr sz="1600">
                <a:solidFill>
                  <a:schemeClr val="tx1">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smtClean="0"/>
              <a:t>Modifiez les styles du texte du masque</a:t>
            </a:r>
          </a:p>
        </p:txBody>
      </p:sp>
      <p:sp>
        <p:nvSpPr>
          <p:cNvPr id="7" name="Rectangle 6"/>
          <p:cNvSpPr/>
          <p:nvPr userDrawn="1"/>
        </p:nvSpPr>
        <p:spPr>
          <a:xfrm>
            <a:off x="0" y="329031"/>
            <a:ext cx="5698435" cy="7076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itle 1"/>
          <p:cNvSpPr>
            <a:spLocks noGrp="1"/>
          </p:cNvSpPr>
          <p:nvPr>
            <p:ph type="title"/>
          </p:nvPr>
        </p:nvSpPr>
        <p:spPr>
          <a:xfrm>
            <a:off x="259249" y="208626"/>
            <a:ext cx="5439186" cy="905281"/>
          </a:xfrm>
          <a:prstGeom prst="rect">
            <a:avLst/>
          </a:prstGeom>
        </p:spPr>
        <p:txBody>
          <a:bodyPr anchor="ctr">
            <a:normAutofit/>
          </a:bodyPr>
          <a:lstStyle>
            <a:lvl1pPr>
              <a:defRPr sz="2800">
                <a:solidFill>
                  <a:schemeClr val="bg1"/>
                </a:solidFill>
                <a:latin typeface="+mj-lt"/>
              </a:defRPr>
            </a:lvl1pPr>
          </a:lstStyle>
          <a:p>
            <a:r>
              <a:rPr lang="fr-FR" dirty="0" smtClean="0"/>
              <a:t>Modifiez le style du titre</a:t>
            </a:r>
            <a:endParaRPr lang="en-US" dirty="0"/>
          </a:p>
        </p:txBody>
      </p:sp>
      <p:sp>
        <p:nvSpPr>
          <p:cNvPr id="11" name="Rectangle 10"/>
          <p:cNvSpPr/>
          <p:nvPr userDrawn="1"/>
        </p:nvSpPr>
        <p:spPr>
          <a:xfrm>
            <a:off x="11130765" y="6178024"/>
            <a:ext cx="769685" cy="5243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p>
        </p:txBody>
      </p:sp>
      <p:sp>
        <p:nvSpPr>
          <p:cNvPr id="12" name="Rectangle 11"/>
          <p:cNvSpPr/>
          <p:nvPr userDrawn="1"/>
        </p:nvSpPr>
        <p:spPr>
          <a:xfrm>
            <a:off x="11224475" y="6117676"/>
            <a:ext cx="772744" cy="524334"/>
          </a:xfrm>
          <a:prstGeom prst="rect">
            <a:avLst/>
          </a:prstGeom>
          <a:solidFill>
            <a:srgbClr val="C89A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p>
        </p:txBody>
      </p:sp>
      <p:sp>
        <p:nvSpPr>
          <p:cNvPr id="13" name="ZoneTexte 12"/>
          <p:cNvSpPr txBox="1"/>
          <p:nvPr userDrawn="1"/>
        </p:nvSpPr>
        <p:spPr>
          <a:xfrm>
            <a:off x="9975273" y="6083467"/>
            <a:ext cx="2035198" cy="646331"/>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fld id="{ABB9D796-D8AB-43B7-9771-3C48A0FEAF4C}" type="slidenum">
              <a:rPr lang="fr-FR" sz="3600" b="1" smtClean="0">
                <a:solidFill>
                  <a:schemeClr val="bg1">
                    <a:alpha val="53000"/>
                  </a:schemeClr>
                </a:solidFill>
                <a:latin typeface="+mn-lt"/>
              </a:rPr>
              <a:pPr marL="0" marR="0" indent="0" algn="r" defTabSz="457200" rtl="0" eaLnBrk="1" fontAlgn="auto" latinLnBrk="0" hangingPunct="1">
                <a:lnSpc>
                  <a:spcPct val="100000"/>
                </a:lnSpc>
                <a:spcBef>
                  <a:spcPts val="0"/>
                </a:spcBef>
                <a:spcAft>
                  <a:spcPts val="0"/>
                </a:spcAft>
                <a:buClrTx/>
                <a:buSzTx/>
                <a:buFontTx/>
                <a:buNone/>
                <a:tabLst/>
                <a:defRPr/>
              </a:pPr>
              <a:t>‹#›</a:t>
            </a:fld>
            <a:r>
              <a:rPr lang="fr-FR" sz="3600" b="1" dirty="0" smtClean="0">
                <a:solidFill>
                  <a:schemeClr val="bg1">
                    <a:alpha val="53000"/>
                  </a:schemeClr>
                </a:solidFill>
                <a:latin typeface="+mn-lt"/>
              </a:rPr>
              <a:t>.</a:t>
            </a:r>
            <a:endParaRPr lang="fr-FR" sz="6600" b="1" dirty="0">
              <a:solidFill>
                <a:schemeClr val="bg1">
                  <a:alpha val="53000"/>
                </a:schemeClr>
              </a:solidFill>
              <a:latin typeface="+mn-lt"/>
            </a:endParaRPr>
          </a:p>
        </p:txBody>
      </p:sp>
      <p:sp>
        <p:nvSpPr>
          <p:cNvPr id="14" name="Espace réservé du texte 29"/>
          <p:cNvSpPr>
            <a:spLocks noGrp="1"/>
          </p:cNvSpPr>
          <p:nvPr>
            <p:ph type="body" sz="quarter" idx="12" hasCustomPrompt="1"/>
          </p:nvPr>
        </p:nvSpPr>
        <p:spPr>
          <a:xfrm>
            <a:off x="259249" y="6264211"/>
            <a:ext cx="7315736" cy="365125"/>
          </a:xfrm>
          <a:prstGeom prst="rect">
            <a:avLst/>
          </a:prstGeom>
        </p:spPr>
        <p:txBody>
          <a:bodyPr/>
          <a:lstStyle>
            <a:lvl1pPr marL="0" indent="0">
              <a:buFontTx/>
              <a:buNone/>
              <a:defRPr sz="16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dirty="0" smtClean="0"/>
              <a:t>Titre de la présentation</a:t>
            </a:r>
          </a:p>
        </p:txBody>
      </p:sp>
    </p:spTree>
    <p:extLst>
      <p:ext uri="{BB962C8B-B14F-4D97-AF65-F5344CB8AC3E}">
        <p14:creationId xmlns:p14="http://schemas.microsoft.com/office/powerpoint/2010/main" val="3013930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et contenu en double">
    <p:spTree>
      <p:nvGrpSpPr>
        <p:cNvPr id="1" name=""/>
        <p:cNvGrpSpPr/>
        <p:nvPr/>
      </p:nvGrpSpPr>
      <p:grpSpPr>
        <a:xfrm>
          <a:off x="0" y="0"/>
          <a:ext cx="0" cy="0"/>
          <a:chOff x="0" y="0"/>
          <a:chExt cx="0" cy="0"/>
        </a:xfrm>
      </p:grpSpPr>
      <p:pic>
        <p:nvPicPr>
          <p:cNvPr id="13" name="Image 12"/>
          <p:cNvPicPr>
            <a:picLocks noChangeAspect="1"/>
          </p:cNvPicPr>
          <p:nvPr userDrawn="1"/>
        </p:nvPicPr>
        <p:blipFill>
          <a:blip r:embed="rId2"/>
          <a:stretch>
            <a:fillRect/>
          </a:stretch>
        </p:blipFill>
        <p:spPr>
          <a:xfrm flipV="1">
            <a:off x="-11875" y="2850726"/>
            <a:ext cx="12203875" cy="2048256"/>
          </a:xfrm>
          <a:prstGeom prst="rect">
            <a:avLst/>
          </a:prstGeom>
        </p:spPr>
      </p:pic>
      <p:pic>
        <p:nvPicPr>
          <p:cNvPr id="14" name="Image 13"/>
          <p:cNvPicPr>
            <a:picLocks noChangeAspect="1"/>
          </p:cNvPicPr>
          <p:nvPr userDrawn="1"/>
        </p:nvPicPr>
        <p:blipFill>
          <a:blip r:embed="rId3"/>
          <a:stretch>
            <a:fillRect/>
          </a:stretch>
        </p:blipFill>
        <p:spPr>
          <a:xfrm flipV="1">
            <a:off x="-23751" y="4979349"/>
            <a:ext cx="9177682" cy="1476311"/>
          </a:xfrm>
          <a:prstGeom prst="rect">
            <a:avLst/>
          </a:prstGeom>
        </p:spPr>
      </p:pic>
      <p:sp>
        <p:nvSpPr>
          <p:cNvPr id="2" name="Titre 1"/>
          <p:cNvSpPr>
            <a:spLocks noGrp="1"/>
          </p:cNvSpPr>
          <p:nvPr>
            <p:ph type="title"/>
          </p:nvPr>
        </p:nvSpPr>
        <p:spPr>
          <a:xfrm>
            <a:off x="445325" y="1186324"/>
            <a:ext cx="8684820" cy="616010"/>
          </a:xfrm>
          <a:prstGeom prst="rect">
            <a:avLst/>
          </a:prstGeom>
        </p:spPr>
        <p:txBody>
          <a:bodyPr/>
          <a:lstStyle>
            <a:lvl1pPr>
              <a:defRPr sz="3200" b="1">
                <a:latin typeface="+mn-lt"/>
              </a:defRPr>
            </a:lvl1pPr>
          </a:lstStyle>
          <a:p>
            <a:r>
              <a:rPr lang="fr-FR" dirty="0" smtClean="0"/>
              <a:t>Modifiez le style du titre</a:t>
            </a:r>
            <a:endParaRPr lang="fr-FR" dirty="0"/>
          </a:p>
        </p:txBody>
      </p:sp>
      <p:sp>
        <p:nvSpPr>
          <p:cNvPr id="3" name="ZoneTexte 2"/>
          <p:cNvSpPr txBox="1"/>
          <p:nvPr userDrawn="1"/>
        </p:nvSpPr>
        <p:spPr>
          <a:xfrm>
            <a:off x="445325" y="249569"/>
            <a:ext cx="6897584" cy="769441"/>
          </a:xfrm>
          <a:prstGeom prst="rect">
            <a:avLst/>
          </a:prstGeom>
          <a:noFill/>
        </p:spPr>
        <p:txBody>
          <a:bodyPr wrap="square" rtlCol="0">
            <a:spAutoFit/>
          </a:bodyPr>
          <a:lstStyle/>
          <a:p>
            <a:pPr algn="l"/>
            <a:r>
              <a:rPr lang="fr-FR" sz="4400" b="1" dirty="0" smtClean="0">
                <a:solidFill>
                  <a:schemeClr val="accent3"/>
                </a:solidFill>
              </a:rPr>
              <a:t>FA/PDP</a:t>
            </a:r>
            <a:r>
              <a:rPr lang="fr-FR" sz="4400" b="1" baseline="0" dirty="0" smtClean="0">
                <a:solidFill>
                  <a:schemeClr val="accent3"/>
                </a:solidFill>
              </a:rPr>
              <a:t> – DAKAR 2015</a:t>
            </a:r>
            <a:endParaRPr lang="fr-FR" sz="4400" b="1" dirty="0">
              <a:solidFill>
                <a:schemeClr val="accent3"/>
              </a:solidFill>
            </a:endParaRPr>
          </a:p>
        </p:txBody>
      </p:sp>
      <p:pic>
        <p:nvPicPr>
          <p:cNvPr id="4" name="Image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73801" y="121120"/>
            <a:ext cx="2321769" cy="1912537"/>
          </a:xfrm>
          <a:prstGeom prst="rect">
            <a:avLst/>
          </a:prstGeom>
        </p:spPr>
      </p:pic>
      <p:sp>
        <p:nvSpPr>
          <p:cNvPr id="6" name="Espace réservé du contenu 5"/>
          <p:cNvSpPr>
            <a:spLocks noGrp="1"/>
          </p:cNvSpPr>
          <p:nvPr>
            <p:ph sz="quarter" idx="10"/>
          </p:nvPr>
        </p:nvSpPr>
        <p:spPr>
          <a:xfrm>
            <a:off x="445325" y="2934267"/>
            <a:ext cx="5532394" cy="3657602"/>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 name="Espace réservé du texte 9"/>
          <p:cNvSpPr>
            <a:spLocks noGrp="1"/>
          </p:cNvSpPr>
          <p:nvPr>
            <p:ph type="body" sz="quarter" idx="11"/>
          </p:nvPr>
        </p:nvSpPr>
        <p:spPr>
          <a:xfrm>
            <a:off x="446088" y="2142839"/>
            <a:ext cx="5530850" cy="573064"/>
          </a:xfrm>
          <a:prstGeom prst="rect">
            <a:avLst/>
          </a:prstGeom>
        </p:spPr>
        <p:txBody>
          <a:bodyPr/>
          <a:lstStyle>
            <a:lvl1pPr marL="0" indent="0">
              <a:buNone/>
              <a:defRPr sz="2400">
                <a:latin typeface="+mj-lt"/>
              </a:defRPr>
            </a:lvl1pPr>
          </a:lstStyle>
          <a:p>
            <a:pPr lvl="0"/>
            <a:r>
              <a:rPr lang="fr-FR" dirty="0" smtClean="0"/>
              <a:t>Modifiez les styles du texte du masque</a:t>
            </a:r>
          </a:p>
        </p:txBody>
      </p:sp>
      <p:sp>
        <p:nvSpPr>
          <p:cNvPr id="11" name="Espace réservé du contenu 5"/>
          <p:cNvSpPr>
            <a:spLocks noGrp="1"/>
          </p:cNvSpPr>
          <p:nvPr>
            <p:ph sz="quarter" idx="12"/>
          </p:nvPr>
        </p:nvSpPr>
        <p:spPr>
          <a:xfrm>
            <a:off x="6282069" y="2934267"/>
            <a:ext cx="5532394" cy="3657602"/>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2" name="Espace réservé du texte 9"/>
          <p:cNvSpPr>
            <a:spLocks noGrp="1"/>
          </p:cNvSpPr>
          <p:nvPr>
            <p:ph type="body" sz="quarter" idx="13"/>
          </p:nvPr>
        </p:nvSpPr>
        <p:spPr>
          <a:xfrm>
            <a:off x="6282832" y="2142839"/>
            <a:ext cx="5530850" cy="573064"/>
          </a:xfrm>
          <a:prstGeom prst="rect">
            <a:avLst/>
          </a:prstGeom>
        </p:spPr>
        <p:txBody>
          <a:bodyPr/>
          <a:lstStyle>
            <a:lvl1pPr marL="0" indent="0">
              <a:buNone/>
              <a:defRPr sz="2400">
                <a:latin typeface="+mj-lt"/>
              </a:defRPr>
            </a:lvl1pPr>
          </a:lstStyle>
          <a:p>
            <a:pPr lvl="0"/>
            <a:r>
              <a:rPr lang="fr-FR" dirty="0" smtClean="0"/>
              <a:t>Modifiez les styles du texte du masque</a:t>
            </a:r>
          </a:p>
        </p:txBody>
      </p:sp>
    </p:spTree>
    <p:extLst>
      <p:ext uri="{BB962C8B-B14F-4D97-AF65-F5344CB8AC3E}">
        <p14:creationId xmlns:p14="http://schemas.microsoft.com/office/powerpoint/2010/main" val="17667085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pic>
        <p:nvPicPr>
          <p:cNvPr id="10" name="Image 9"/>
          <p:cNvPicPr>
            <a:picLocks noChangeAspect="1"/>
          </p:cNvPicPr>
          <p:nvPr userDrawn="1"/>
        </p:nvPicPr>
        <p:blipFill>
          <a:blip r:embed="rId2"/>
          <a:stretch>
            <a:fillRect/>
          </a:stretch>
        </p:blipFill>
        <p:spPr>
          <a:xfrm flipV="1">
            <a:off x="-11875" y="2850726"/>
            <a:ext cx="12203875" cy="2048256"/>
          </a:xfrm>
          <a:prstGeom prst="rect">
            <a:avLst/>
          </a:prstGeom>
        </p:spPr>
      </p:pic>
      <p:pic>
        <p:nvPicPr>
          <p:cNvPr id="11" name="Image 10"/>
          <p:cNvPicPr>
            <a:picLocks noChangeAspect="1"/>
          </p:cNvPicPr>
          <p:nvPr userDrawn="1"/>
        </p:nvPicPr>
        <p:blipFill>
          <a:blip r:embed="rId3"/>
          <a:stretch>
            <a:fillRect/>
          </a:stretch>
        </p:blipFill>
        <p:spPr>
          <a:xfrm flipV="1">
            <a:off x="-23751" y="4979349"/>
            <a:ext cx="9177682" cy="1476311"/>
          </a:xfrm>
          <a:prstGeom prst="rect">
            <a:avLst/>
          </a:prstGeom>
        </p:spPr>
      </p:pic>
      <p:pic>
        <p:nvPicPr>
          <p:cNvPr id="3" name="Image 2"/>
          <p:cNvPicPr>
            <a:picLocks noChangeAspect="1"/>
          </p:cNvPicPr>
          <p:nvPr userDrawn="1"/>
        </p:nvPicPr>
        <p:blipFill rotWithShape="1">
          <a:blip r:embed="rId4"/>
          <a:srcRect l="337" r="561"/>
          <a:stretch/>
        </p:blipFill>
        <p:spPr>
          <a:xfrm>
            <a:off x="1" y="274961"/>
            <a:ext cx="12192000" cy="3510000"/>
          </a:xfrm>
          <a:prstGeom prst="rect">
            <a:avLst/>
          </a:prstGeom>
        </p:spPr>
      </p:pic>
      <p:pic>
        <p:nvPicPr>
          <p:cNvPr id="4" name="Image 3"/>
          <p:cNvPicPr>
            <a:picLocks noChangeAspect="1"/>
          </p:cNvPicPr>
          <p:nvPr userDrawn="1"/>
        </p:nvPicPr>
        <p:blipFill>
          <a:blip r:embed="rId5"/>
          <a:stretch>
            <a:fillRect/>
          </a:stretch>
        </p:blipFill>
        <p:spPr>
          <a:xfrm>
            <a:off x="0" y="427321"/>
            <a:ext cx="10778836" cy="1271250"/>
          </a:xfrm>
          <a:prstGeom prst="rect">
            <a:avLst/>
          </a:prstGeom>
        </p:spPr>
      </p:pic>
      <p:sp>
        <p:nvSpPr>
          <p:cNvPr id="2" name="Titre 1"/>
          <p:cNvSpPr>
            <a:spLocks noGrp="1"/>
          </p:cNvSpPr>
          <p:nvPr>
            <p:ph type="title"/>
          </p:nvPr>
        </p:nvSpPr>
        <p:spPr>
          <a:xfrm>
            <a:off x="2161309" y="3771106"/>
            <a:ext cx="9040090" cy="1325563"/>
          </a:xfrm>
          <a:prstGeom prst="rect">
            <a:avLst/>
          </a:prstGeom>
        </p:spPr>
        <p:txBody>
          <a:bodyPr/>
          <a:lstStyle>
            <a:lvl1pPr>
              <a:defRPr>
                <a:solidFill>
                  <a:srgbClr val="753B1E"/>
                </a:solidFill>
              </a:defRPr>
            </a:lvl1pPr>
          </a:lstStyle>
          <a:p>
            <a:r>
              <a:rPr lang="fr-FR" dirty="0" smtClean="0"/>
              <a:t>Modifiez le style du titre</a:t>
            </a:r>
            <a:endParaRPr lang="fr-FR" dirty="0"/>
          </a:p>
        </p:txBody>
      </p:sp>
      <p:sp>
        <p:nvSpPr>
          <p:cNvPr id="8" name="ZoneTexte 7"/>
          <p:cNvSpPr txBox="1"/>
          <p:nvPr userDrawn="1"/>
        </p:nvSpPr>
        <p:spPr>
          <a:xfrm>
            <a:off x="9215252" y="6235171"/>
            <a:ext cx="2869870" cy="400110"/>
          </a:xfrm>
          <a:prstGeom prst="rect">
            <a:avLst/>
          </a:prstGeom>
          <a:noFill/>
        </p:spPr>
        <p:txBody>
          <a:bodyPr wrap="square" rtlCol="0">
            <a:spAutoFit/>
          </a:bodyPr>
          <a:lstStyle/>
          <a:p>
            <a:pPr algn="r"/>
            <a:r>
              <a:rPr lang="fr-FR" sz="2000" dirty="0" smtClean="0">
                <a:solidFill>
                  <a:schemeClr val="accent3"/>
                </a:solidFill>
              </a:rPr>
              <a:t>FA/PDP</a:t>
            </a:r>
            <a:r>
              <a:rPr lang="fr-FR" sz="2000" baseline="0" dirty="0" smtClean="0">
                <a:solidFill>
                  <a:schemeClr val="accent3"/>
                </a:solidFill>
              </a:rPr>
              <a:t> – DAKAR 2015</a:t>
            </a:r>
            <a:endParaRPr lang="fr-FR" sz="2000" dirty="0">
              <a:solidFill>
                <a:schemeClr val="accent3"/>
              </a:solidFill>
            </a:endParaRPr>
          </a:p>
        </p:txBody>
      </p:sp>
      <p:sp>
        <p:nvSpPr>
          <p:cNvPr id="9" name="Espace réservé du texte 29"/>
          <p:cNvSpPr>
            <a:spLocks noGrp="1"/>
          </p:cNvSpPr>
          <p:nvPr>
            <p:ph type="body" sz="quarter" idx="13" hasCustomPrompt="1"/>
          </p:nvPr>
        </p:nvSpPr>
        <p:spPr>
          <a:xfrm>
            <a:off x="248846" y="6264538"/>
            <a:ext cx="7315736" cy="365125"/>
          </a:xfrm>
          <a:prstGeom prst="rect">
            <a:avLst/>
          </a:prstGeom>
        </p:spPr>
        <p:txBody>
          <a:bodyPr/>
          <a:lstStyle>
            <a:lvl1pPr marL="0" indent="0">
              <a:buFontTx/>
              <a:buNone/>
              <a:defRPr sz="16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dirty="0" smtClean="0"/>
              <a:t>Titre de la présentation</a:t>
            </a:r>
          </a:p>
        </p:txBody>
      </p:sp>
      <p:sp>
        <p:nvSpPr>
          <p:cNvPr id="12" name="Espace réservé du texte 14"/>
          <p:cNvSpPr>
            <a:spLocks noGrp="1"/>
          </p:cNvSpPr>
          <p:nvPr>
            <p:ph type="body" sz="quarter" idx="10" hasCustomPrompt="1"/>
          </p:nvPr>
        </p:nvSpPr>
        <p:spPr>
          <a:xfrm>
            <a:off x="2161309" y="2603237"/>
            <a:ext cx="1842655" cy="1127686"/>
          </a:xfrm>
          <a:prstGeom prst="rect">
            <a:avLst/>
          </a:prstGeom>
        </p:spPr>
        <p:txBody>
          <a:bodyPr anchor="ctr"/>
          <a:lstStyle>
            <a:lvl1pPr marL="0" indent="0" algn="l">
              <a:buNone/>
              <a:defRPr sz="7200">
                <a:solidFill>
                  <a:srgbClr val="753B1E"/>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512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fade">
                                      <p:cBhvr>
                                        <p:cTn id="15"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a:stretch>
            <a:fillRect/>
          </a:stretch>
        </p:blipFill>
        <p:spPr>
          <a:xfrm flipV="1">
            <a:off x="-11875" y="2850726"/>
            <a:ext cx="12203875" cy="2048256"/>
          </a:xfrm>
          <a:prstGeom prst="rect">
            <a:avLst/>
          </a:prstGeom>
        </p:spPr>
      </p:pic>
      <p:pic>
        <p:nvPicPr>
          <p:cNvPr id="8" name="Image 7"/>
          <p:cNvPicPr>
            <a:picLocks noChangeAspect="1"/>
          </p:cNvPicPr>
          <p:nvPr userDrawn="1"/>
        </p:nvPicPr>
        <p:blipFill>
          <a:blip r:embed="rId3"/>
          <a:stretch>
            <a:fillRect/>
          </a:stretch>
        </p:blipFill>
        <p:spPr>
          <a:xfrm flipV="1">
            <a:off x="-23751" y="4979349"/>
            <a:ext cx="9177682" cy="1476311"/>
          </a:xfrm>
          <a:prstGeom prst="rect">
            <a:avLst/>
          </a:prstGeom>
        </p:spPr>
      </p:pic>
      <p:sp>
        <p:nvSpPr>
          <p:cNvPr id="9" name="ZoneTexte 8"/>
          <p:cNvSpPr txBox="1"/>
          <p:nvPr userDrawn="1"/>
        </p:nvSpPr>
        <p:spPr>
          <a:xfrm>
            <a:off x="9215252" y="6346011"/>
            <a:ext cx="2869870" cy="400110"/>
          </a:xfrm>
          <a:prstGeom prst="rect">
            <a:avLst/>
          </a:prstGeom>
          <a:noFill/>
        </p:spPr>
        <p:txBody>
          <a:bodyPr wrap="square" rtlCol="0">
            <a:spAutoFit/>
          </a:bodyPr>
          <a:lstStyle/>
          <a:p>
            <a:pPr algn="r"/>
            <a:r>
              <a:rPr lang="fr-FR" sz="2000" dirty="0" smtClean="0">
                <a:solidFill>
                  <a:schemeClr val="accent3"/>
                </a:solidFill>
              </a:rPr>
              <a:t>FA/PDP</a:t>
            </a:r>
            <a:r>
              <a:rPr lang="fr-FR" sz="2000" baseline="0" dirty="0" smtClean="0">
                <a:solidFill>
                  <a:schemeClr val="accent3"/>
                </a:solidFill>
              </a:rPr>
              <a:t> – DAKAR 2015</a:t>
            </a:r>
            <a:endParaRPr lang="fr-FR" sz="2000" dirty="0">
              <a:solidFill>
                <a:schemeClr val="accent3"/>
              </a:solidFill>
            </a:endParaRPr>
          </a:p>
        </p:txBody>
      </p:sp>
      <p:sp>
        <p:nvSpPr>
          <p:cNvPr id="10" name="Espace réservé du texte 29"/>
          <p:cNvSpPr>
            <a:spLocks noGrp="1"/>
          </p:cNvSpPr>
          <p:nvPr>
            <p:ph type="body" sz="quarter" idx="13" hasCustomPrompt="1"/>
          </p:nvPr>
        </p:nvSpPr>
        <p:spPr>
          <a:xfrm>
            <a:off x="248846" y="6375378"/>
            <a:ext cx="7315736" cy="365125"/>
          </a:xfrm>
          <a:prstGeom prst="rect">
            <a:avLst/>
          </a:prstGeom>
        </p:spPr>
        <p:txBody>
          <a:bodyPr/>
          <a:lstStyle>
            <a:lvl1pPr marL="0" indent="0">
              <a:buFontTx/>
              <a:buNone/>
              <a:defRPr sz="16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dirty="0" smtClean="0"/>
              <a:t>Titre de la présentation</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n">
    <p:spTree>
      <p:nvGrpSpPr>
        <p:cNvPr id="1" name=""/>
        <p:cNvGrpSpPr/>
        <p:nvPr/>
      </p:nvGrpSpPr>
      <p:grpSpPr>
        <a:xfrm>
          <a:off x="0" y="0"/>
          <a:ext cx="0" cy="0"/>
          <a:chOff x="0" y="0"/>
          <a:chExt cx="0" cy="0"/>
        </a:xfrm>
      </p:grpSpPr>
      <p:pic>
        <p:nvPicPr>
          <p:cNvPr id="10" name="Image 9"/>
          <p:cNvPicPr>
            <a:picLocks noChangeAspect="1"/>
          </p:cNvPicPr>
          <p:nvPr userDrawn="1"/>
        </p:nvPicPr>
        <p:blipFill>
          <a:blip r:embed="rId2"/>
          <a:stretch>
            <a:fillRect/>
          </a:stretch>
        </p:blipFill>
        <p:spPr>
          <a:xfrm flipV="1">
            <a:off x="-11875" y="2850726"/>
            <a:ext cx="12203875" cy="2048256"/>
          </a:xfrm>
          <a:prstGeom prst="rect">
            <a:avLst/>
          </a:prstGeom>
        </p:spPr>
      </p:pic>
      <p:pic>
        <p:nvPicPr>
          <p:cNvPr id="11" name="Image 10"/>
          <p:cNvPicPr>
            <a:picLocks noChangeAspect="1"/>
          </p:cNvPicPr>
          <p:nvPr userDrawn="1"/>
        </p:nvPicPr>
        <p:blipFill>
          <a:blip r:embed="rId3"/>
          <a:stretch>
            <a:fillRect/>
          </a:stretch>
        </p:blipFill>
        <p:spPr>
          <a:xfrm flipV="1">
            <a:off x="-23751" y="4979349"/>
            <a:ext cx="9177682" cy="1476311"/>
          </a:xfrm>
          <a:prstGeom prst="rect">
            <a:avLst/>
          </a:prstGeom>
        </p:spPr>
      </p:pic>
      <p:pic>
        <p:nvPicPr>
          <p:cNvPr id="7" name="Image 6"/>
          <p:cNvPicPr>
            <a:picLocks noChangeAspect="1"/>
          </p:cNvPicPr>
          <p:nvPr userDrawn="1"/>
        </p:nvPicPr>
        <p:blipFill rotWithShape="1">
          <a:blip r:embed="rId4"/>
          <a:srcRect r="531"/>
          <a:stretch/>
        </p:blipFill>
        <p:spPr>
          <a:xfrm>
            <a:off x="1449330" y="1867049"/>
            <a:ext cx="10742670" cy="1929097"/>
          </a:xfrm>
          <a:prstGeom prst="rect">
            <a:avLst/>
          </a:prstGeom>
        </p:spPr>
      </p:pic>
      <p:pic>
        <p:nvPicPr>
          <p:cNvPr id="8" name="Image 7"/>
          <p:cNvPicPr>
            <a:picLocks noChangeAspect="1"/>
          </p:cNvPicPr>
          <p:nvPr userDrawn="1"/>
        </p:nvPicPr>
        <p:blipFill rotWithShape="1">
          <a:blip r:embed="rId5"/>
          <a:srcRect r="915"/>
          <a:stretch/>
        </p:blipFill>
        <p:spPr>
          <a:xfrm>
            <a:off x="-23751" y="1658061"/>
            <a:ext cx="12215751" cy="2787209"/>
          </a:xfrm>
          <a:prstGeom prst="rect">
            <a:avLst/>
          </a:prstGeom>
        </p:spPr>
      </p:pic>
      <p:sp>
        <p:nvSpPr>
          <p:cNvPr id="2" name="Titre 1"/>
          <p:cNvSpPr>
            <a:spLocks noGrp="1"/>
          </p:cNvSpPr>
          <p:nvPr>
            <p:ph type="title" hasCustomPrompt="1"/>
          </p:nvPr>
        </p:nvSpPr>
        <p:spPr>
          <a:xfrm>
            <a:off x="2539609" y="3796146"/>
            <a:ext cx="9213273" cy="1204486"/>
          </a:xfrm>
          <a:prstGeom prst="rect">
            <a:avLst/>
          </a:prstGeom>
        </p:spPr>
        <p:txBody>
          <a:bodyPr/>
          <a:lstStyle>
            <a:lvl1pPr>
              <a:defRPr sz="4400">
                <a:solidFill>
                  <a:srgbClr val="753B1E"/>
                </a:solidFill>
              </a:defRPr>
            </a:lvl1pPr>
          </a:lstStyle>
          <a:p>
            <a:r>
              <a:rPr lang="fr-FR" dirty="0" smtClean="0"/>
              <a:t>Mot de fin</a:t>
            </a:r>
            <a:endParaRPr lang="fr-FR" dirty="0"/>
          </a:p>
        </p:txBody>
      </p:sp>
      <p:pic>
        <p:nvPicPr>
          <p:cNvPr id="5" name="Image 4"/>
          <p:cNvPicPr>
            <a:picLocks noChangeAspect="1"/>
          </p:cNvPicPr>
          <p:nvPr userDrawn="1"/>
        </p:nvPicPr>
        <p:blipFill>
          <a:blip r:embed="rId6"/>
          <a:stretch>
            <a:fillRect/>
          </a:stretch>
        </p:blipFill>
        <p:spPr>
          <a:xfrm>
            <a:off x="-23751" y="0"/>
            <a:ext cx="5827501" cy="1348161"/>
          </a:xfrm>
          <a:prstGeom prst="rect">
            <a:avLst/>
          </a:prstGeom>
        </p:spPr>
      </p:pic>
      <p:pic>
        <p:nvPicPr>
          <p:cNvPr id="6" name="Image 5"/>
          <p:cNvPicPr>
            <a:picLocks noChangeAspect="1"/>
          </p:cNvPicPr>
          <p:nvPr userDrawn="1"/>
        </p:nvPicPr>
        <p:blipFill>
          <a:blip r:embed="rId7"/>
          <a:stretch>
            <a:fillRect/>
          </a:stretch>
        </p:blipFill>
        <p:spPr>
          <a:xfrm>
            <a:off x="-23751" y="693846"/>
            <a:ext cx="7886251" cy="876304"/>
          </a:xfrm>
          <a:prstGeom prst="rect">
            <a:avLst/>
          </a:prstGeom>
        </p:spPr>
      </p:pic>
    </p:spTree>
    <p:extLst>
      <p:ext uri="{BB962C8B-B14F-4D97-AF65-F5344CB8AC3E}">
        <p14:creationId xmlns:p14="http://schemas.microsoft.com/office/powerpoint/2010/main" val="347359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right)">
                                      <p:cBhvr>
                                        <p:cTn id="11" dur="500"/>
                                        <p:tgtEl>
                                          <p:spTgt spid="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right)">
                                      <p:cBhvr>
                                        <p:cTn id="19" dur="500"/>
                                        <p:tgtEl>
                                          <p:spTgt spid="8"/>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left)">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6" r:id="rId2"/>
    <p:sldLayoutId id="2147483649" r:id="rId3"/>
    <p:sldLayoutId id="2147483667" r:id="rId4"/>
    <p:sldLayoutId id="2147483668" r:id="rId5"/>
    <p:sldLayoutId id="2147483669" r:id="rId6"/>
    <p:sldLayoutId id="2147483670" r:id="rId7"/>
    <p:sldLayoutId id="2147483655" r:id="rId8"/>
    <p:sldLayoutId id="2147483671" r:id="rId9"/>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10"/>
          <p:cNvSpPr>
            <a:spLocks noGrp="1"/>
          </p:cNvSpPr>
          <p:nvPr>
            <p:ph type="body" sz="quarter" idx="10"/>
          </p:nvPr>
        </p:nvSpPr>
        <p:spPr>
          <a:xfrm>
            <a:off x="970234" y="3266345"/>
            <a:ext cx="6834363" cy="1820810"/>
          </a:xfrm>
        </p:spPr>
        <p:txBody>
          <a:bodyPr>
            <a:normAutofit/>
          </a:bodyPr>
          <a:lstStyle/>
          <a:p>
            <a:r>
              <a:rPr lang="en-US" dirty="0" err="1" smtClean="0"/>
              <a:t>Présenté</a:t>
            </a:r>
            <a:r>
              <a:rPr lang="en-US" dirty="0" smtClean="0"/>
              <a:t> par  </a:t>
            </a:r>
            <a:r>
              <a:rPr lang="en-GB" dirty="0" smtClean="0">
                <a:solidFill>
                  <a:schemeClr val="tx1"/>
                </a:solidFill>
              </a:rPr>
              <a:t>DOOKEE </a:t>
            </a:r>
            <a:r>
              <a:rPr lang="en-GB" dirty="0">
                <a:solidFill>
                  <a:schemeClr val="tx1"/>
                </a:solidFill>
              </a:rPr>
              <a:t>Padaruth</a:t>
            </a:r>
          </a:p>
          <a:p>
            <a:r>
              <a:rPr lang="en-GB" dirty="0" err="1" smtClean="0">
                <a:solidFill>
                  <a:schemeClr val="tx1"/>
                </a:solidFill>
              </a:rPr>
              <a:t>Officier</a:t>
            </a:r>
            <a:r>
              <a:rPr lang="en-GB" dirty="0" smtClean="0">
                <a:solidFill>
                  <a:schemeClr val="tx1"/>
                </a:solidFill>
              </a:rPr>
              <a:t> de protection des </a:t>
            </a:r>
            <a:r>
              <a:rPr lang="fr-FR" dirty="0" smtClean="0"/>
              <a:t>données personnelles </a:t>
            </a:r>
            <a:endParaRPr lang="en-GB" dirty="0">
              <a:solidFill>
                <a:schemeClr val="tx1"/>
              </a:solidFill>
            </a:endParaRPr>
          </a:p>
          <a:p>
            <a:r>
              <a:rPr lang="en-US" dirty="0" smtClean="0"/>
              <a:t>							Mardi </a:t>
            </a:r>
            <a:r>
              <a:rPr lang="en-US" dirty="0"/>
              <a:t>19 </a:t>
            </a:r>
            <a:r>
              <a:rPr lang="en-US" dirty="0" err="1"/>
              <a:t>mai</a:t>
            </a:r>
            <a:r>
              <a:rPr lang="en-US" dirty="0"/>
              <a:t> 2015</a:t>
            </a:r>
            <a:endParaRPr lang="fr-FR" dirty="0"/>
          </a:p>
        </p:txBody>
      </p:sp>
      <p:sp>
        <p:nvSpPr>
          <p:cNvPr id="12" name="Espace réservé du texte 11"/>
          <p:cNvSpPr>
            <a:spLocks noGrp="1"/>
          </p:cNvSpPr>
          <p:nvPr>
            <p:ph type="body" sz="quarter" idx="11"/>
          </p:nvPr>
        </p:nvSpPr>
        <p:spPr/>
        <p:txBody>
          <a:bodyPr/>
          <a:lstStyle/>
          <a:p>
            <a:r>
              <a:rPr lang="fr-FR" dirty="0"/>
              <a:t>Panorama des cadres de protection des données </a:t>
            </a:r>
            <a:r>
              <a:rPr lang="fr-FR" dirty="0" smtClean="0"/>
              <a:t>personnelles – Ile Maurice</a:t>
            </a:r>
            <a:endParaRPr lang="fr-FR" dirty="0"/>
          </a:p>
        </p:txBody>
      </p:sp>
    </p:spTree>
    <p:extLst>
      <p:ext uri="{BB962C8B-B14F-4D97-AF65-F5344CB8AC3E}">
        <p14:creationId xmlns:p14="http://schemas.microsoft.com/office/powerpoint/2010/main" val="259769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Service Assistance 24/24 </a:t>
            </a:r>
            <a:r>
              <a:rPr lang="fr-FR" dirty="0"/>
              <a:t>- Sensibilisation</a:t>
            </a:r>
            <a:endParaRPr lang="en-US" dirty="0"/>
          </a:p>
        </p:txBody>
      </p:sp>
      <p:sp>
        <p:nvSpPr>
          <p:cNvPr id="3" name="Text Placeholder 2"/>
          <p:cNvSpPr>
            <a:spLocks noGrp="1"/>
          </p:cNvSpPr>
          <p:nvPr>
            <p:ph type="body" sz="quarter" idx="14"/>
          </p:nvPr>
        </p:nvSpPr>
        <p:spPr>
          <a:xfrm>
            <a:off x="703471" y="1408471"/>
            <a:ext cx="10422097" cy="4381274"/>
          </a:xfrm>
        </p:spPr>
        <p:txBody>
          <a:bodyPr/>
          <a:lstStyle/>
          <a:p>
            <a:pPr>
              <a:lnSpc>
                <a:spcPct val="150000"/>
              </a:lnSpc>
            </a:pPr>
            <a:endParaRPr lang="fr-FR" dirty="0"/>
          </a:p>
          <a:p>
            <a:pPr>
              <a:lnSpc>
                <a:spcPct val="150000"/>
              </a:lnSpc>
            </a:pPr>
            <a:r>
              <a:rPr lang="fr-FR" dirty="0" smtClean="0"/>
              <a:t>Le bureau </a:t>
            </a:r>
            <a:r>
              <a:rPr lang="fr-FR" dirty="0"/>
              <a:t>de protection des </a:t>
            </a:r>
            <a:r>
              <a:rPr lang="fr-FR" dirty="0" smtClean="0"/>
              <a:t>données personnelles </a:t>
            </a:r>
            <a:r>
              <a:rPr lang="fr-FR" dirty="0"/>
              <a:t>a mis en place </a:t>
            </a:r>
            <a:endParaRPr lang="fr-FR" dirty="0" smtClean="0"/>
          </a:p>
          <a:p>
            <a:pPr>
              <a:lnSpc>
                <a:spcPct val="150000"/>
              </a:lnSpc>
            </a:pPr>
            <a:r>
              <a:rPr lang="fr-FR" dirty="0"/>
              <a:t>	</a:t>
            </a:r>
            <a:r>
              <a:rPr lang="fr-FR" dirty="0" smtClean="0"/>
              <a:t>un </a:t>
            </a:r>
            <a:r>
              <a:rPr lang="fr-FR" dirty="0"/>
              <a:t>centre de service d'assistance 24 heures </a:t>
            </a:r>
            <a:r>
              <a:rPr lang="fr-FR" dirty="0" smtClean="0"/>
              <a:t>qui </a:t>
            </a:r>
          </a:p>
          <a:p>
            <a:pPr>
              <a:lnSpc>
                <a:spcPct val="150000"/>
              </a:lnSpc>
            </a:pPr>
            <a:r>
              <a:rPr lang="fr-FR" dirty="0"/>
              <a:t>	</a:t>
            </a:r>
            <a:r>
              <a:rPr lang="fr-FR" dirty="0" smtClean="0"/>
              <a:t>est automatisé sur </a:t>
            </a:r>
            <a:r>
              <a:rPr lang="fr-FR" dirty="0"/>
              <a:t>le numéro de </a:t>
            </a:r>
            <a:r>
              <a:rPr lang="fr-FR" dirty="0" smtClean="0"/>
              <a:t>téléphone +</a:t>
            </a:r>
            <a:r>
              <a:rPr lang="fr-FR" dirty="0"/>
              <a:t>230-2039076.</a:t>
            </a:r>
            <a:br>
              <a:rPr lang="fr-FR" dirty="0"/>
            </a:br>
            <a:r>
              <a:rPr lang="fr-FR" dirty="0"/>
              <a:t/>
            </a:r>
            <a:br>
              <a:rPr lang="fr-FR" dirty="0"/>
            </a:br>
            <a:r>
              <a:rPr lang="fr-FR" dirty="0"/>
              <a:t>Le Service Assistance est devenu opérationnel à partir d'Août 2012 et </a:t>
            </a:r>
            <a:endParaRPr lang="fr-FR" dirty="0" smtClean="0"/>
          </a:p>
          <a:p>
            <a:pPr>
              <a:lnSpc>
                <a:spcPct val="150000"/>
              </a:lnSpc>
            </a:pPr>
            <a:r>
              <a:rPr lang="fr-FR" dirty="0"/>
              <a:t>	</a:t>
            </a:r>
            <a:r>
              <a:rPr lang="fr-FR" dirty="0" smtClean="0"/>
              <a:t>aide tous </a:t>
            </a:r>
            <a:r>
              <a:rPr lang="fr-FR" dirty="0"/>
              <a:t>ceux qui cherchent des informations sur le rôle et la mission du bureau, et </a:t>
            </a:r>
            <a:endParaRPr lang="fr-FR" dirty="0" smtClean="0"/>
          </a:p>
          <a:p>
            <a:pPr>
              <a:lnSpc>
                <a:spcPct val="150000"/>
              </a:lnSpc>
            </a:pPr>
            <a:r>
              <a:rPr lang="fr-FR" dirty="0"/>
              <a:t>	</a:t>
            </a:r>
            <a:r>
              <a:rPr lang="fr-FR" dirty="0" smtClean="0"/>
              <a:t>de </a:t>
            </a:r>
            <a:r>
              <a:rPr lang="fr-FR" dirty="0"/>
              <a:t>leurs obligations et droits respectifs en vertu de la Loi sur la protection des </a:t>
            </a:r>
            <a:r>
              <a:rPr lang="fr-FR" dirty="0" smtClean="0"/>
              <a:t>données 	personnelles.</a:t>
            </a:r>
            <a:endParaRPr lang="fr-FR" dirty="0"/>
          </a:p>
          <a:p>
            <a:endParaRPr lang="en-US" dirty="0"/>
          </a:p>
        </p:txBody>
      </p:sp>
    </p:spTree>
    <p:extLst>
      <p:ext uri="{BB962C8B-B14F-4D97-AF65-F5344CB8AC3E}">
        <p14:creationId xmlns:p14="http://schemas.microsoft.com/office/powerpoint/2010/main" val="2907740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r-FR" dirty="0"/>
              <a:t>Enregistrement des contrôleurs de données</a:t>
            </a:r>
            <a:endParaRPr lang="en-US" dirty="0"/>
          </a:p>
        </p:txBody>
      </p:sp>
      <p:sp>
        <p:nvSpPr>
          <p:cNvPr id="3" name="Text Placeholder 2"/>
          <p:cNvSpPr>
            <a:spLocks noGrp="1"/>
          </p:cNvSpPr>
          <p:nvPr>
            <p:ph type="body" sz="quarter" idx="14"/>
          </p:nvPr>
        </p:nvSpPr>
        <p:spPr>
          <a:xfrm>
            <a:off x="875763" y="1236646"/>
            <a:ext cx="10702344" cy="4571726"/>
          </a:xfrm>
        </p:spPr>
        <p:txBody>
          <a:bodyPr/>
          <a:lstStyle/>
          <a:p>
            <a:pPr>
              <a:lnSpc>
                <a:spcPct val="150000"/>
              </a:lnSpc>
            </a:pPr>
            <a:endParaRPr lang="fr-FR" dirty="0"/>
          </a:p>
          <a:p>
            <a:pPr>
              <a:lnSpc>
                <a:spcPct val="150000"/>
              </a:lnSpc>
            </a:pPr>
            <a:r>
              <a:rPr lang="fr-FR" dirty="0"/>
              <a:t>Selon l'article 33 de la Loi sur la protection des </a:t>
            </a:r>
            <a:r>
              <a:rPr lang="fr-FR" dirty="0" smtClean="0"/>
              <a:t>données personnelles, </a:t>
            </a:r>
          </a:p>
          <a:p>
            <a:pPr>
              <a:lnSpc>
                <a:spcPct val="150000"/>
              </a:lnSpc>
            </a:pPr>
            <a:r>
              <a:rPr lang="fr-FR" dirty="0"/>
              <a:t>	</a:t>
            </a:r>
            <a:r>
              <a:rPr lang="fr-FR" dirty="0" smtClean="0"/>
              <a:t>chaque </a:t>
            </a:r>
            <a:r>
              <a:rPr lang="fr-FR" dirty="0"/>
              <a:t>contrôleur </a:t>
            </a:r>
            <a:r>
              <a:rPr lang="fr-FR" dirty="0" smtClean="0"/>
              <a:t>et </a:t>
            </a:r>
            <a:r>
              <a:rPr lang="fr-FR" dirty="0"/>
              <a:t>p</a:t>
            </a:r>
            <a:r>
              <a:rPr lang="fr-FR" dirty="0" smtClean="0"/>
              <a:t>rocesseur </a:t>
            </a:r>
            <a:r>
              <a:rPr lang="fr-FR" dirty="0"/>
              <a:t>de </a:t>
            </a:r>
            <a:r>
              <a:rPr lang="fr-FR" dirty="0" smtClean="0"/>
              <a:t>données personnelles </a:t>
            </a:r>
            <a:r>
              <a:rPr lang="fr-FR" dirty="0"/>
              <a:t>doit, </a:t>
            </a:r>
            <a:endParaRPr lang="fr-FR" dirty="0" smtClean="0"/>
          </a:p>
          <a:p>
            <a:pPr>
              <a:lnSpc>
                <a:spcPct val="150000"/>
              </a:lnSpc>
            </a:pPr>
            <a:r>
              <a:rPr lang="fr-FR" dirty="0"/>
              <a:t>	</a:t>
            </a:r>
            <a:r>
              <a:rPr lang="fr-FR" dirty="0" smtClean="0"/>
              <a:t>avant </a:t>
            </a:r>
            <a:r>
              <a:rPr lang="fr-FR" dirty="0"/>
              <a:t>de garder ou de traitement des données personnelles ou des données personnelles </a:t>
            </a:r>
            <a:r>
              <a:rPr lang="fr-FR" dirty="0" smtClean="0"/>
              <a:t>	sensibles</a:t>
            </a:r>
            <a:r>
              <a:rPr lang="fr-FR" dirty="0"/>
              <a:t>, </a:t>
            </a:r>
            <a:endParaRPr lang="fr-FR" dirty="0" smtClean="0"/>
          </a:p>
          <a:p>
            <a:pPr>
              <a:lnSpc>
                <a:spcPct val="150000"/>
              </a:lnSpc>
            </a:pPr>
            <a:r>
              <a:rPr lang="fr-FR" dirty="0"/>
              <a:t>	</a:t>
            </a:r>
            <a:r>
              <a:rPr lang="fr-FR" dirty="0" smtClean="0"/>
              <a:t>doit être enregistré </a:t>
            </a:r>
            <a:r>
              <a:rPr lang="fr-FR" dirty="0"/>
              <a:t>avec </a:t>
            </a:r>
            <a:r>
              <a:rPr lang="fr-FR" dirty="0" smtClean="0"/>
              <a:t>la commissaire à la protection des données personnelles. </a:t>
            </a:r>
          </a:p>
          <a:p>
            <a:pPr>
              <a:lnSpc>
                <a:spcPct val="150000"/>
              </a:lnSpc>
            </a:pPr>
            <a:endParaRPr lang="fr-FR" dirty="0"/>
          </a:p>
          <a:p>
            <a:pPr>
              <a:lnSpc>
                <a:spcPct val="150000"/>
              </a:lnSpc>
            </a:pPr>
            <a:r>
              <a:rPr lang="fr-FR" dirty="0" smtClean="0"/>
              <a:t>Les </a:t>
            </a:r>
            <a:r>
              <a:rPr lang="fr-FR" dirty="0"/>
              <a:t>dispositions pour faire l'enregistrement et les renouvellements ont été effectués </a:t>
            </a:r>
            <a:endParaRPr lang="fr-FR" dirty="0" smtClean="0"/>
          </a:p>
          <a:p>
            <a:pPr>
              <a:lnSpc>
                <a:spcPct val="150000"/>
              </a:lnSpc>
            </a:pPr>
            <a:r>
              <a:rPr lang="fr-FR" dirty="0"/>
              <a:t>	</a:t>
            </a:r>
            <a:r>
              <a:rPr lang="fr-FR" dirty="0" smtClean="0"/>
              <a:t>en </a:t>
            </a:r>
            <a:r>
              <a:rPr lang="fr-FR" dirty="0"/>
              <a:t>vertu des articles 34 à 39 de la Loi sur la </a:t>
            </a:r>
            <a:r>
              <a:rPr lang="fr-FR" dirty="0" smtClean="0"/>
              <a:t>protection des </a:t>
            </a:r>
            <a:r>
              <a:rPr lang="fr-FR" dirty="0"/>
              <a:t>données personnelles, </a:t>
            </a:r>
            <a:r>
              <a:rPr lang="fr-FR" dirty="0" smtClean="0"/>
              <a:t>	respectivement</a:t>
            </a:r>
            <a:r>
              <a:rPr lang="fr-FR" dirty="0"/>
              <a:t>.</a:t>
            </a:r>
            <a:br>
              <a:rPr lang="fr-FR" dirty="0"/>
            </a:br>
            <a:r>
              <a:rPr lang="fr-FR" dirty="0"/>
              <a:t/>
            </a:r>
            <a:br>
              <a:rPr lang="fr-FR" dirty="0"/>
            </a:br>
            <a:r>
              <a:rPr lang="fr-FR" dirty="0"/>
              <a:t/>
            </a:r>
            <a:br>
              <a:rPr lang="fr-FR" dirty="0"/>
            </a:br>
            <a:endParaRPr lang="fr-FR" dirty="0"/>
          </a:p>
          <a:p>
            <a:endParaRPr lang="en-US" dirty="0"/>
          </a:p>
          <a:p>
            <a:endParaRPr lang="en-US" dirty="0"/>
          </a:p>
        </p:txBody>
      </p:sp>
      <p:sp>
        <p:nvSpPr>
          <p:cNvPr id="4" name="Rectangle 3"/>
          <p:cNvSpPr/>
          <p:nvPr/>
        </p:nvSpPr>
        <p:spPr>
          <a:xfrm>
            <a:off x="1046304" y="3560733"/>
            <a:ext cx="10531803" cy="1200329"/>
          </a:xfrm>
          <a:prstGeom prst="rect">
            <a:avLst/>
          </a:prstGeom>
        </p:spPr>
        <p:txBody>
          <a:bodyPr wrap="square">
            <a:spAutoFit/>
          </a:bodyPr>
          <a:lstStyle/>
          <a:p>
            <a:endParaRPr lang="fr-FR" dirty="0"/>
          </a:p>
          <a:p>
            <a:r>
              <a:rPr lang="fr-FR" dirty="0"/>
              <a:t/>
            </a:r>
            <a:br>
              <a:rPr lang="fr-FR" dirty="0"/>
            </a:br>
            <a:r>
              <a:rPr lang="fr-FR" dirty="0"/>
              <a:t/>
            </a:r>
            <a:br>
              <a:rPr lang="fr-FR" dirty="0"/>
            </a:br>
            <a:endParaRPr lang="en-US" dirty="0"/>
          </a:p>
        </p:txBody>
      </p:sp>
    </p:spTree>
    <p:extLst>
      <p:ext uri="{BB962C8B-B14F-4D97-AF65-F5344CB8AC3E}">
        <p14:creationId xmlns:p14="http://schemas.microsoft.com/office/powerpoint/2010/main" val="3311179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Enregistrement des contrôleurs de données</a:t>
            </a:r>
            <a:endParaRPr lang="en-US" dirty="0"/>
          </a:p>
        </p:txBody>
      </p:sp>
      <p:sp>
        <p:nvSpPr>
          <p:cNvPr id="3" name="Text Placeholder 2"/>
          <p:cNvSpPr>
            <a:spLocks noGrp="1"/>
          </p:cNvSpPr>
          <p:nvPr>
            <p:ph type="body" sz="quarter" idx="14"/>
          </p:nvPr>
        </p:nvSpPr>
        <p:spPr>
          <a:xfrm>
            <a:off x="1769903" y="4727930"/>
            <a:ext cx="10422097" cy="1450639"/>
          </a:xfrm>
        </p:spPr>
        <p:txBody>
          <a:bodyPr/>
          <a:lstStyle/>
          <a:p>
            <a:r>
              <a:rPr lang="fr-FR" dirty="0"/>
              <a:t/>
            </a:r>
            <a:br>
              <a:rPr lang="fr-FR" dirty="0"/>
            </a:br>
            <a:r>
              <a:rPr lang="fr-FR" dirty="0" smtClean="0"/>
              <a:t>En l’année 2014, </a:t>
            </a:r>
            <a:r>
              <a:rPr lang="fr-FR" dirty="0"/>
              <a:t>on a eu un total de 421 nouvelles inscriptions d'applications pour les contrôleurs de données. </a:t>
            </a:r>
            <a:endParaRPr lang="fr-FR" dirty="0" smtClean="0"/>
          </a:p>
          <a:p>
            <a:r>
              <a:rPr lang="fr-FR" dirty="0" smtClean="0"/>
              <a:t>Ensemble </a:t>
            </a:r>
            <a:r>
              <a:rPr lang="fr-FR" dirty="0"/>
              <a:t>avec les renouvellements de l'année précédente, un total de 21 604 demandes ont été traitées jusqu’à</a:t>
            </a:r>
            <a:r>
              <a:rPr lang="en-US" dirty="0"/>
              <a:t> </a:t>
            </a:r>
            <a:r>
              <a:rPr lang="fr-FR" dirty="0"/>
              <a:t>ce jour.</a:t>
            </a:r>
            <a:endParaRPr lang="en-US" dirty="0"/>
          </a:p>
          <a:p>
            <a:endParaRPr lang="en-US" dirty="0"/>
          </a:p>
        </p:txBody>
      </p:sp>
      <p:pic>
        <p:nvPicPr>
          <p:cNvPr id="4"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9078" y="996069"/>
            <a:ext cx="5948460" cy="384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3208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720" y="402550"/>
            <a:ext cx="10515600" cy="675187"/>
          </a:xfrm>
        </p:spPr>
        <p:txBody>
          <a:bodyPr/>
          <a:lstStyle/>
          <a:p>
            <a:r>
              <a:rPr lang="en-US" dirty="0" err="1" smtClean="0"/>
              <a:t>Demande</a:t>
            </a:r>
            <a:r>
              <a:rPr lang="en-US" dirty="0" smtClean="0"/>
              <a:t> </a:t>
            </a:r>
            <a:r>
              <a:rPr lang="en-US" dirty="0"/>
              <a:t>de </a:t>
            </a:r>
            <a:r>
              <a:rPr lang="en-US" dirty="0" err="1" smtClean="0"/>
              <a:t>Conseils</a:t>
            </a:r>
            <a:endParaRPr lang="en-US" dirty="0">
              <a:effectLst/>
            </a:endParaRPr>
          </a:p>
        </p:txBody>
      </p:sp>
      <p:sp>
        <p:nvSpPr>
          <p:cNvPr id="3" name="Text Placeholder 2"/>
          <p:cNvSpPr>
            <a:spLocks noGrp="1"/>
          </p:cNvSpPr>
          <p:nvPr>
            <p:ph type="body" sz="quarter" idx="14"/>
          </p:nvPr>
        </p:nvSpPr>
        <p:spPr>
          <a:xfrm>
            <a:off x="862781" y="1077736"/>
            <a:ext cx="10535021" cy="5168517"/>
          </a:xfrm>
        </p:spPr>
        <p:txBody>
          <a:bodyPr/>
          <a:lstStyle/>
          <a:p>
            <a:pPr>
              <a:lnSpc>
                <a:spcPct val="150000"/>
              </a:lnSpc>
            </a:pPr>
            <a:r>
              <a:rPr lang="fr-FR" dirty="0" smtClean="0"/>
              <a:t>En </a:t>
            </a:r>
            <a:r>
              <a:rPr lang="fr-FR" dirty="0"/>
              <a:t>raison d'une forte sensibilisation sur la protection des </a:t>
            </a:r>
            <a:r>
              <a:rPr lang="fr-FR" dirty="0" smtClean="0"/>
              <a:t>données personnelles, </a:t>
            </a:r>
          </a:p>
          <a:p>
            <a:pPr>
              <a:lnSpc>
                <a:spcPct val="150000"/>
              </a:lnSpc>
            </a:pPr>
            <a:r>
              <a:rPr lang="fr-FR" dirty="0"/>
              <a:t>	</a:t>
            </a:r>
            <a:r>
              <a:rPr lang="fr-FR" dirty="0" smtClean="0"/>
              <a:t>le bureau de la </a:t>
            </a:r>
            <a:r>
              <a:rPr lang="fr-FR" dirty="0"/>
              <a:t>protection des </a:t>
            </a:r>
            <a:r>
              <a:rPr lang="fr-FR" dirty="0" smtClean="0"/>
              <a:t>données personnelles </a:t>
            </a:r>
            <a:r>
              <a:rPr lang="fr-FR" dirty="0"/>
              <a:t>a enregistré </a:t>
            </a:r>
            <a:r>
              <a:rPr lang="fr-FR" dirty="0" smtClean="0"/>
              <a:t>un grand </a:t>
            </a:r>
            <a:r>
              <a:rPr lang="fr-FR" dirty="0"/>
              <a:t>nombre </a:t>
            </a:r>
            <a:r>
              <a:rPr lang="fr-FR" dirty="0" smtClean="0"/>
              <a:t>de 	demandes </a:t>
            </a:r>
            <a:r>
              <a:rPr lang="fr-FR" dirty="0"/>
              <a:t>d'avis émanant d'organisations des secteurs public et privé</a:t>
            </a:r>
            <a:r>
              <a:rPr lang="fr-FR" dirty="0" smtClean="0"/>
              <a:t>.</a:t>
            </a:r>
            <a:r>
              <a:rPr lang="fr-FR" dirty="0"/>
              <a:t/>
            </a:r>
            <a:br>
              <a:rPr lang="fr-FR" dirty="0"/>
            </a:br>
            <a:r>
              <a:rPr lang="fr-FR" dirty="0"/>
              <a:t/>
            </a:r>
            <a:br>
              <a:rPr lang="fr-FR" dirty="0"/>
            </a:br>
            <a:r>
              <a:rPr lang="fr-FR" dirty="0"/>
              <a:t>L'augmentation remarquable en réponse et </a:t>
            </a:r>
            <a:endParaRPr lang="fr-FR" dirty="0" smtClean="0"/>
          </a:p>
          <a:p>
            <a:pPr>
              <a:lnSpc>
                <a:spcPct val="150000"/>
              </a:lnSpc>
            </a:pPr>
            <a:r>
              <a:rPr lang="fr-FR" dirty="0"/>
              <a:t>	</a:t>
            </a:r>
            <a:r>
              <a:rPr lang="fr-FR" dirty="0" smtClean="0"/>
              <a:t>la obligation </a:t>
            </a:r>
            <a:r>
              <a:rPr lang="fr-FR" dirty="0"/>
              <a:t>des </a:t>
            </a:r>
            <a:r>
              <a:rPr lang="fr-FR" dirty="0" smtClean="0"/>
              <a:t>publics </a:t>
            </a:r>
            <a:r>
              <a:rPr lang="fr-FR" dirty="0"/>
              <a:t>et </a:t>
            </a:r>
            <a:r>
              <a:rPr lang="fr-FR" dirty="0" smtClean="0"/>
              <a:t>de contrôleur de </a:t>
            </a:r>
            <a:r>
              <a:rPr lang="fr-FR" dirty="0"/>
              <a:t>données ont été analysées </a:t>
            </a:r>
            <a:endParaRPr lang="fr-FR" dirty="0" smtClean="0"/>
          </a:p>
          <a:p>
            <a:pPr>
              <a:lnSpc>
                <a:spcPct val="150000"/>
              </a:lnSpc>
            </a:pPr>
            <a:r>
              <a:rPr lang="fr-FR" dirty="0"/>
              <a:t>	</a:t>
            </a:r>
            <a:r>
              <a:rPr lang="fr-FR" dirty="0" smtClean="0"/>
              <a:t>sur </a:t>
            </a:r>
            <a:r>
              <a:rPr lang="fr-FR" dirty="0"/>
              <a:t>la nécessité du respect </a:t>
            </a:r>
            <a:r>
              <a:rPr lang="fr-FR" dirty="0" smtClean="0"/>
              <a:t>de la loi </a:t>
            </a:r>
            <a:r>
              <a:rPr lang="fr-FR" dirty="0"/>
              <a:t>de protection des </a:t>
            </a:r>
            <a:r>
              <a:rPr lang="fr-FR" dirty="0" smtClean="0"/>
              <a:t>données personnelles </a:t>
            </a:r>
            <a:r>
              <a:rPr lang="fr-FR" dirty="0"/>
              <a:t>à Maurice</a:t>
            </a:r>
            <a:r>
              <a:rPr lang="fr-FR" dirty="0" smtClean="0"/>
              <a:t>.</a:t>
            </a:r>
          </a:p>
          <a:p>
            <a:pPr>
              <a:lnSpc>
                <a:spcPct val="150000"/>
              </a:lnSpc>
            </a:pPr>
            <a:r>
              <a:rPr lang="fr-FR" dirty="0" smtClean="0"/>
              <a:t> </a:t>
            </a:r>
          </a:p>
          <a:p>
            <a:pPr>
              <a:lnSpc>
                <a:spcPct val="150000"/>
              </a:lnSpc>
            </a:pPr>
            <a:r>
              <a:rPr lang="fr-FR" dirty="0" smtClean="0"/>
              <a:t>Ceci est également attestée par le fait que </a:t>
            </a:r>
          </a:p>
          <a:p>
            <a:pPr>
              <a:lnSpc>
                <a:spcPct val="150000"/>
              </a:lnSpc>
            </a:pPr>
            <a:r>
              <a:rPr lang="fr-FR" dirty="0"/>
              <a:t>	</a:t>
            </a:r>
            <a:r>
              <a:rPr lang="fr-FR" dirty="0" smtClean="0"/>
              <a:t>ce bureau a reçu un nombre croissant d'appels téléphoniques, de courriels, lettre et fax 	pour obtenir des conseils sur les questions de protection des données.</a:t>
            </a:r>
            <a:br>
              <a:rPr lang="fr-FR" dirty="0" smtClean="0"/>
            </a:br>
            <a:r>
              <a:rPr lang="fr-FR" dirty="0" smtClean="0"/>
              <a:t/>
            </a:r>
            <a:br>
              <a:rPr lang="fr-FR" dirty="0" smtClean="0"/>
            </a:br>
            <a:endParaRPr lang="en-US" dirty="0"/>
          </a:p>
        </p:txBody>
      </p:sp>
    </p:spTree>
    <p:extLst>
      <p:ext uri="{BB962C8B-B14F-4D97-AF65-F5344CB8AC3E}">
        <p14:creationId xmlns:p14="http://schemas.microsoft.com/office/powerpoint/2010/main" val="1791594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Demande</a:t>
            </a:r>
            <a:r>
              <a:rPr lang="en-US" dirty="0"/>
              <a:t> de </a:t>
            </a:r>
            <a:r>
              <a:rPr lang="en-US" dirty="0" err="1"/>
              <a:t>conseils</a:t>
            </a:r>
            <a:endParaRPr lang="en-US" dirty="0"/>
          </a:p>
        </p:txBody>
      </p:sp>
      <p:sp>
        <p:nvSpPr>
          <p:cNvPr id="3" name="Text Placeholder 2"/>
          <p:cNvSpPr>
            <a:spLocks noGrp="1"/>
          </p:cNvSpPr>
          <p:nvPr>
            <p:ph type="body" sz="quarter" idx="14"/>
          </p:nvPr>
        </p:nvSpPr>
        <p:spPr>
          <a:xfrm>
            <a:off x="1480967" y="5516832"/>
            <a:ext cx="10422097" cy="613512"/>
          </a:xfrm>
        </p:spPr>
        <p:txBody>
          <a:bodyPr/>
          <a:lstStyle/>
          <a:p>
            <a:r>
              <a:rPr lang="fr-FR" dirty="0"/>
              <a:t>Ce bureau a reçu un total de 59 demandes écrites d'avis dont 39 émanant du secteur privé et 20 du secteur </a:t>
            </a:r>
            <a:r>
              <a:rPr lang="fr-FR" dirty="0" smtClean="0"/>
              <a:t>public en 2014.</a:t>
            </a:r>
            <a:endParaRPr lang="en-US" dirty="0"/>
          </a:p>
          <a:p>
            <a:endParaRPr lang="en-US" dirty="0"/>
          </a:p>
        </p:txBody>
      </p:sp>
      <p:pic>
        <p:nvPicPr>
          <p:cNvPr id="4"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6523" y="1171977"/>
            <a:ext cx="7266873" cy="404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264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Demande</a:t>
            </a:r>
            <a:r>
              <a:rPr lang="en-US" dirty="0"/>
              <a:t> de </a:t>
            </a:r>
            <a:r>
              <a:rPr lang="en-US" dirty="0" err="1"/>
              <a:t>conseils</a:t>
            </a:r>
            <a:endParaRPr lang="en-US" dirty="0"/>
          </a:p>
        </p:txBody>
      </p:sp>
      <p:sp>
        <p:nvSpPr>
          <p:cNvPr id="3" name="Text Placeholder 2"/>
          <p:cNvSpPr>
            <a:spLocks noGrp="1"/>
          </p:cNvSpPr>
          <p:nvPr>
            <p:ph type="body" sz="quarter" idx="14"/>
          </p:nvPr>
        </p:nvSpPr>
        <p:spPr>
          <a:xfrm>
            <a:off x="656719" y="1228168"/>
            <a:ext cx="10921387" cy="4824902"/>
          </a:xfrm>
        </p:spPr>
        <p:txBody>
          <a:bodyPr/>
          <a:lstStyle/>
          <a:p>
            <a:r>
              <a:rPr lang="fr-FR" dirty="0" smtClean="0"/>
              <a:t>Le </a:t>
            </a:r>
            <a:r>
              <a:rPr lang="fr-FR" dirty="0"/>
              <a:t>bureau a constamment amélioré ses services en fournissant un certain nombre </a:t>
            </a:r>
            <a:r>
              <a:rPr lang="fr-FR" dirty="0" smtClean="0"/>
              <a:t>de facilités </a:t>
            </a:r>
            <a:r>
              <a:rPr lang="fr-FR" dirty="0"/>
              <a:t>au public.</a:t>
            </a:r>
            <a:br>
              <a:rPr lang="fr-FR" dirty="0"/>
            </a:br>
            <a:r>
              <a:rPr lang="fr-FR" dirty="0"/>
              <a:t/>
            </a:r>
            <a:br>
              <a:rPr lang="fr-FR" dirty="0"/>
            </a:br>
            <a:r>
              <a:rPr lang="fr-FR" dirty="0"/>
              <a:t>Nous avons également fourni des conseils </a:t>
            </a:r>
            <a:r>
              <a:rPr lang="fr-FR" dirty="0" smtClean="0"/>
              <a:t>sur:</a:t>
            </a:r>
          </a:p>
          <a:p>
            <a:pPr lvl="2">
              <a:lnSpc>
                <a:spcPct val="150000"/>
              </a:lnSpc>
            </a:pPr>
            <a:r>
              <a:rPr lang="fr-FR" dirty="0" smtClean="0"/>
              <a:t>les exigences pour les partages de données personnelles entre les organismes publics et privés,</a:t>
            </a:r>
          </a:p>
          <a:p>
            <a:pPr lvl="2">
              <a:lnSpc>
                <a:spcPct val="150000"/>
              </a:lnSpc>
            </a:pPr>
            <a:r>
              <a:rPr lang="fr-FR" dirty="0" smtClean="0"/>
              <a:t>sur des sujets tels que l'étude de la recherche en gestion des conflits d'intérêts,</a:t>
            </a:r>
          </a:p>
          <a:p>
            <a:pPr lvl="2">
              <a:lnSpc>
                <a:spcPct val="150000"/>
              </a:lnSpc>
            </a:pPr>
            <a:r>
              <a:rPr lang="fr-FR" dirty="0" smtClean="0"/>
              <a:t>utiliser des serveurs cloud avec les fournisseurs de services mauricienne à stocker des données,</a:t>
            </a:r>
          </a:p>
          <a:p>
            <a:pPr lvl="2">
              <a:lnSpc>
                <a:spcPct val="150000"/>
              </a:lnSpc>
            </a:pPr>
            <a:r>
              <a:rPr lang="fr-FR" dirty="0" smtClean="0"/>
              <a:t>demande en ligne pour les permis d'occupation,</a:t>
            </a:r>
          </a:p>
          <a:p>
            <a:pPr lvl="2">
              <a:lnSpc>
                <a:spcPct val="150000"/>
              </a:lnSpc>
            </a:pPr>
            <a:r>
              <a:rPr lang="fr-FR" dirty="0" smtClean="0"/>
              <a:t>le projet gouvernemental sur la migration des données et</a:t>
            </a:r>
          </a:p>
          <a:p>
            <a:pPr lvl="2">
              <a:lnSpc>
                <a:spcPct val="150000"/>
              </a:lnSpc>
            </a:pPr>
            <a:r>
              <a:rPr lang="fr-FR" sz="1600" b="1" dirty="0">
                <a:solidFill>
                  <a:srgbClr val="753B1E"/>
                </a:solidFill>
              </a:rPr>
              <a:t>les aspects juridiques / sécurité de systèmes de caméras de surveillance de la </a:t>
            </a:r>
            <a:r>
              <a:rPr lang="fr-FR" sz="1600" b="1" dirty="0" smtClean="0">
                <a:solidFill>
                  <a:srgbClr val="753B1E"/>
                </a:solidFill>
              </a:rPr>
              <a:t>vitesse</a:t>
            </a:r>
            <a:endParaRPr lang="fr-FR" b="1" dirty="0" smtClean="0"/>
          </a:p>
          <a:p>
            <a:pPr lvl="2">
              <a:lnSpc>
                <a:spcPct val="150000"/>
              </a:lnSpc>
            </a:pPr>
            <a:endParaRPr lang="fr-FR" dirty="0">
              <a:solidFill>
                <a:schemeClr val="tx1">
                  <a:lumMod val="75000"/>
                  <a:lumOff val="25000"/>
                </a:schemeClr>
              </a:solidFill>
            </a:endParaRPr>
          </a:p>
          <a:p>
            <a:pPr lvl="1" indent="-180000">
              <a:lnSpc>
                <a:spcPct val="150000"/>
              </a:lnSpc>
            </a:pPr>
            <a:r>
              <a:rPr lang="fr-FR" dirty="0" smtClean="0">
                <a:solidFill>
                  <a:schemeClr val="tx1">
                    <a:lumMod val="75000"/>
                    <a:lumOff val="25000"/>
                  </a:schemeClr>
                </a:solidFill>
              </a:rPr>
              <a:t>Nous </a:t>
            </a:r>
            <a:r>
              <a:rPr lang="fr-FR" dirty="0">
                <a:solidFill>
                  <a:schemeClr val="tx1">
                    <a:lumMod val="75000"/>
                    <a:lumOff val="25000"/>
                  </a:schemeClr>
                </a:solidFill>
              </a:rPr>
              <a:t>avons réalisé 4 grandes vérifications et des contrôles de sécurité sur les secteurs publics et privés</a:t>
            </a:r>
            <a:r>
              <a:rPr lang="en-US" dirty="0">
                <a:solidFill>
                  <a:schemeClr val="tx1">
                    <a:lumMod val="75000"/>
                    <a:lumOff val="25000"/>
                  </a:schemeClr>
                </a:solidFill>
              </a:rPr>
              <a:t>. </a:t>
            </a:r>
          </a:p>
          <a:p>
            <a:endParaRPr lang="en-US" dirty="0"/>
          </a:p>
        </p:txBody>
      </p:sp>
    </p:spTree>
    <p:extLst>
      <p:ext uri="{BB962C8B-B14F-4D97-AF65-F5344CB8AC3E}">
        <p14:creationId xmlns:p14="http://schemas.microsoft.com/office/powerpoint/2010/main" val="3060160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1800" dirty="0" smtClean="0"/>
              <a:t>Le </a:t>
            </a:r>
            <a:r>
              <a:rPr lang="en-US" sz="1800" dirty="0" smtClean="0"/>
              <a:t>36</a:t>
            </a:r>
            <a:r>
              <a:rPr lang="en-US" sz="1800" baseline="30000" dirty="0" smtClean="0"/>
              <a:t>ème</a:t>
            </a:r>
            <a:r>
              <a:rPr lang="fr-FR" sz="1800" dirty="0" smtClean="0"/>
              <a:t> édition de la </a:t>
            </a:r>
            <a:r>
              <a:rPr lang="fr-FR" sz="1800" dirty="0"/>
              <a:t>Conférence internationale pour la protection des </a:t>
            </a:r>
            <a:r>
              <a:rPr lang="fr-FR" sz="1800" dirty="0" smtClean="0"/>
              <a:t>données personnels tenue </a:t>
            </a:r>
            <a:r>
              <a:rPr lang="fr-FR" sz="1800" dirty="0"/>
              <a:t>à l'Ile Maurice</a:t>
            </a:r>
            <a:endParaRPr lang="fr-FR" sz="1800" dirty="0">
              <a:effectLst/>
            </a:endParaRPr>
          </a:p>
        </p:txBody>
      </p:sp>
      <p:sp>
        <p:nvSpPr>
          <p:cNvPr id="3" name="Text Placeholder 2"/>
          <p:cNvSpPr>
            <a:spLocks noGrp="1"/>
          </p:cNvSpPr>
          <p:nvPr>
            <p:ph type="body" sz="quarter" idx="14"/>
          </p:nvPr>
        </p:nvSpPr>
        <p:spPr>
          <a:xfrm>
            <a:off x="703471" y="1060463"/>
            <a:ext cx="11235244" cy="4381274"/>
          </a:xfrm>
        </p:spPr>
        <p:txBody>
          <a:bodyPr/>
          <a:lstStyle/>
          <a:p>
            <a:endParaRPr lang="fr-FR" dirty="0"/>
          </a:p>
          <a:p>
            <a:pPr>
              <a:lnSpc>
                <a:spcPct val="150000"/>
              </a:lnSpc>
            </a:pPr>
            <a:r>
              <a:rPr lang="fr-FR" dirty="0"/>
              <a:t>Notre bureau a accueilli la </a:t>
            </a:r>
            <a:r>
              <a:rPr lang="en-US" dirty="0"/>
              <a:t>36</a:t>
            </a:r>
            <a:r>
              <a:rPr lang="en-US" baseline="30000" dirty="0"/>
              <a:t>ème</a:t>
            </a:r>
            <a:r>
              <a:rPr lang="fr-FR" dirty="0" smtClean="0"/>
              <a:t> </a:t>
            </a:r>
            <a:r>
              <a:rPr lang="fr-FR" dirty="0"/>
              <a:t>édition de la Conférence </a:t>
            </a:r>
            <a:r>
              <a:rPr lang="fr-FR" dirty="0" smtClean="0"/>
              <a:t>internationale de responsables </a:t>
            </a:r>
            <a:r>
              <a:rPr lang="fr-FR" dirty="0"/>
              <a:t>pour la protection des </a:t>
            </a:r>
            <a:r>
              <a:rPr lang="fr-FR" dirty="0" smtClean="0"/>
              <a:t>données </a:t>
            </a:r>
            <a:r>
              <a:rPr lang="fr-FR" dirty="0"/>
              <a:t>personnels </a:t>
            </a:r>
            <a:r>
              <a:rPr lang="fr-FR" dirty="0" smtClean="0"/>
              <a:t>du </a:t>
            </a:r>
            <a:r>
              <a:rPr lang="fr-FR" dirty="0"/>
              <a:t>13 au 16 Octobre 2014, </a:t>
            </a:r>
            <a:endParaRPr lang="fr-FR" dirty="0" smtClean="0"/>
          </a:p>
          <a:p>
            <a:pPr>
              <a:lnSpc>
                <a:spcPct val="150000"/>
              </a:lnSpc>
            </a:pPr>
            <a:r>
              <a:rPr lang="fr-FR" dirty="0"/>
              <a:t>	</a:t>
            </a:r>
            <a:r>
              <a:rPr lang="fr-FR" dirty="0" smtClean="0"/>
              <a:t>qui </a:t>
            </a:r>
            <a:r>
              <a:rPr lang="fr-FR" dirty="0"/>
              <a:t>était un grand privilège pour ce bureau et le </a:t>
            </a:r>
            <a:r>
              <a:rPr lang="fr-FR" dirty="0" smtClean="0"/>
              <a:t>pays.  </a:t>
            </a:r>
          </a:p>
          <a:p>
            <a:pPr>
              <a:lnSpc>
                <a:spcPct val="150000"/>
              </a:lnSpc>
            </a:pPr>
            <a:endParaRPr lang="fr-FR" dirty="0"/>
          </a:p>
          <a:p>
            <a:pPr>
              <a:lnSpc>
                <a:spcPct val="150000"/>
              </a:lnSpc>
            </a:pPr>
            <a:r>
              <a:rPr lang="fr-FR" dirty="0" smtClean="0"/>
              <a:t>Cette conférence étant </a:t>
            </a:r>
            <a:r>
              <a:rPr lang="fr-FR" dirty="0"/>
              <a:t>la première </a:t>
            </a:r>
            <a:r>
              <a:rPr lang="fr-FR" dirty="0" smtClean="0"/>
              <a:t>en Afrique </a:t>
            </a:r>
          </a:p>
          <a:p>
            <a:pPr>
              <a:lnSpc>
                <a:spcPct val="150000"/>
              </a:lnSpc>
            </a:pPr>
            <a:r>
              <a:rPr lang="fr-FR" dirty="0"/>
              <a:t>	</a:t>
            </a:r>
            <a:r>
              <a:rPr lang="fr-FR" dirty="0" smtClean="0"/>
              <a:t>a permit de mettre l’accent sur la </a:t>
            </a:r>
            <a:r>
              <a:rPr lang="fr-FR" dirty="0"/>
              <a:t>reconnaissance du rôle actif de l'institution dans la </a:t>
            </a:r>
            <a:r>
              <a:rPr lang="fr-FR" dirty="0" smtClean="0"/>
              <a:t>région.</a:t>
            </a:r>
          </a:p>
          <a:p>
            <a:pPr>
              <a:lnSpc>
                <a:spcPct val="150000"/>
              </a:lnSpc>
            </a:pPr>
            <a:endParaRPr lang="fr-FR" dirty="0"/>
          </a:p>
          <a:p>
            <a:pPr>
              <a:lnSpc>
                <a:spcPct val="150000"/>
              </a:lnSpc>
            </a:pPr>
            <a:r>
              <a:rPr lang="fr-FR" dirty="0" smtClean="0"/>
              <a:t>La commissaire de protection des données personnelles</a:t>
            </a:r>
          </a:p>
          <a:p>
            <a:pPr>
              <a:lnSpc>
                <a:spcPct val="150000"/>
              </a:lnSpc>
            </a:pPr>
            <a:r>
              <a:rPr lang="fr-FR" dirty="0"/>
              <a:t>	</a:t>
            </a:r>
            <a:r>
              <a:rPr lang="fr-FR" dirty="0" smtClean="0"/>
              <a:t> a également </a:t>
            </a:r>
            <a:r>
              <a:rPr lang="fr-FR" dirty="0"/>
              <a:t>été </a:t>
            </a:r>
            <a:r>
              <a:rPr lang="fr-FR" dirty="0" smtClean="0"/>
              <a:t>élue </a:t>
            </a:r>
            <a:r>
              <a:rPr lang="fr-FR" dirty="0"/>
              <a:t>membre du Comité exécutif de la Conférence pour une période de 2 ans.</a:t>
            </a:r>
            <a:endParaRPr lang="fr-FR" dirty="0">
              <a:effectLst/>
            </a:endParaRPr>
          </a:p>
        </p:txBody>
      </p:sp>
    </p:spTree>
    <p:extLst>
      <p:ext uri="{BB962C8B-B14F-4D97-AF65-F5344CB8AC3E}">
        <p14:creationId xmlns:p14="http://schemas.microsoft.com/office/powerpoint/2010/main" val="3021661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Adhésion à la Convention 108 du Conseil de l'Europe</a:t>
            </a:r>
            <a:endParaRPr lang="en-US" dirty="0"/>
          </a:p>
        </p:txBody>
      </p:sp>
      <p:sp>
        <p:nvSpPr>
          <p:cNvPr id="3" name="Text Placeholder 2"/>
          <p:cNvSpPr>
            <a:spLocks noGrp="1"/>
          </p:cNvSpPr>
          <p:nvPr>
            <p:ph type="body" sz="quarter" idx="14"/>
          </p:nvPr>
        </p:nvSpPr>
        <p:spPr>
          <a:xfrm>
            <a:off x="656720" y="1666049"/>
            <a:ext cx="10515600" cy="4381274"/>
          </a:xfrm>
        </p:spPr>
        <p:txBody>
          <a:bodyPr/>
          <a:lstStyle/>
          <a:p>
            <a:pPr>
              <a:lnSpc>
                <a:spcPct val="150000"/>
              </a:lnSpc>
            </a:pPr>
            <a:r>
              <a:rPr lang="fr-FR" dirty="0"/>
              <a:t>Notre bureau a en outre réussi à obtenir </a:t>
            </a:r>
            <a:endParaRPr lang="fr-FR" dirty="0" smtClean="0"/>
          </a:p>
          <a:p>
            <a:pPr>
              <a:lnSpc>
                <a:spcPct val="150000"/>
              </a:lnSpc>
            </a:pPr>
            <a:r>
              <a:rPr lang="fr-FR" dirty="0"/>
              <a:t>	</a:t>
            </a:r>
            <a:r>
              <a:rPr lang="fr-FR" dirty="0" smtClean="0"/>
              <a:t>l'approbation </a:t>
            </a:r>
            <a:r>
              <a:rPr lang="fr-FR" dirty="0"/>
              <a:t>du Cabinet à </a:t>
            </a:r>
            <a:r>
              <a:rPr lang="fr-FR" dirty="0" smtClean="0"/>
              <a:t>l'adhésion au Convention 108 du conseil de L’Europe sur </a:t>
            </a:r>
          </a:p>
          <a:p>
            <a:pPr>
              <a:lnSpc>
                <a:spcPct val="150000"/>
              </a:lnSpc>
            </a:pPr>
            <a:r>
              <a:rPr lang="fr-FR" dirty="0"/>
              <a:t>	</a:t>
            </a:r>
            <a:r>
              <a:rPr lang="fr-FR" dirty="0" smtClean="0"/>
              <a:t>la protection des </a:t>
            </a:r>
            <a:r>
              <a:rPr lang="fr-FR" dirty="0"/>
              <a:t>données </a:t>
            </a:r>
            <a:r>
              <a:rPr lang="fr-FR" dirty="0" smtClean="0"/>
              <a:t>personnelles</a:t>
            </a:r>
            <a:r>
              <a:rPr lang="en-US" dirty="0" smtClean="0"/>
              <a:t> </a:t>
            </a:r>
            <a:r>
              <a:rPr lang="fr-FR" dirty="0" smtClean="0"/>
              <a:t>ouverte </a:t>
            </a:r>
            <a:r>
              <a:rPr lang="fr-FR" dirty="0"/>
              <a:t>aux Etats non-membres pour </a:t>
            </a:r>
            <a:r>
              <a:rPr lang="fr-FR" dirty="0" smtClean="0"/>
              <a:t>être en 	conformité aux </a:t>
            </a:r>
            <a:r>
              <a:rPr lang="fr-FR" dirty="0"/>
              <a:t>normes </a:t>
            </a:r>
            <a:r>
              <a:rPr lang="fr-FR" dirty="0" smtClean="0"/>
              <a:t>internationales. </a:t>
            </a:r>
          </a:p>
          <a:p>
            <a:pPr>
              <a:lnSpc>
                <a:spcPct val="150000"/>
              </a:lnSpc>
            </a:pPr>
            <a:endParaRPr lang="fr-FR" dirty="0"/>
          </a:p>
          <a:p>
            <a:pPr>
              <a:lnSpc>
                <a:spcPct val="150000"/>
              </a:lnSpc>
            </a:pPr>
            <a:r>
              <a:rPr lang="fr-FR" dirty="0" smtClean="0"/>
              <a:t>Celui a permit d’ouvrir une voie pour l'accréditation </a:t>
            </a:r>
            <a:r>
              <a:rPr lang="fr-FR" dirty="0"/>
              <a:t>de Maurice avec l'Union </a:t>
            </a:r>
            <a:r>
              <a:rPr lang="fr-FR" dirty="0" smtClean="0"/>
              <a:t>Européenne. </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663932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Les questions transfrontalières - GPEN</a:t>
            </a:r>
            <a:endParaRPr lang="en-US" dirty="0"/>
          </a:p>
        </p:txBody>
      </p:sp>
      <p:sp>
        <p:nvSpPr>
          <p:cNvPr id="3" name="Text Placeholder 2"/>
          <p:cNvSpPr>
            <a:spLocks noGrp="1"/>
          </p:cNvSpPr>
          <p:nvPr>
            <p:ph type="body" sz="quarter" idx="14"/>
          </p:nvPr>
        </p:nvSpPr>
        <p:spPr/>
        <p:txBody>
          <a:bodyPr/>
          <a:lstStyle/>
          <a:p>
            <a:r>
              <a:rPr lang="fr-FR" dirty="0"/>
              <a:t>Notre bureau est </a:t>
            </a:r>
            <a:r>
              <a:rPr lang="fr-FR" dirty="0" smtClean="0"/>
              <a:t>aussi un </a:t>
            </a:r>
            <a:r>
              <a:rPr lang="fr-FR" dirty="0"/>
              <a:t>membre de la Global </a:t>
            </a:r>
            <a:r>
              <a:rPr lang="fr-FR" dirty="0" err="1"/>
              <a:t>Privacy</a:t>
            </a:r>
            <a:r>
              <a:rPr lang="fr-FR" dirty="0"/>
              <a:t> </a:t>
            </a:r>
            <a:r>
              <a:rPr lang="fr-FR" dirty="0" err="1"/>
              <a:t>Enforcement</a:t>
            </a:r>
            <a:r>
              <a:rPr lang="fr-FR" dirty="0"/>
              <a:t> </a:t>
            </a:r>
            <a:r>
              <a:rPr lang="fr-FR" dirty="0" smtClean="0"/>
              <a:t>Network (GPEN) qui</a:t>
            </a:r>
          </a:p>
          <a:p>
            <a:pPr>
              <a:lnSpc>
                <a:spcPct val="150000"/>
              </a:lnSpc>
            </a:pPr>
            <a:endParaRPr lang="fr-FR" dirty="0" smtClean="0"/>
          </a:p>
          <a:p>
            <a:pPr marL="342900" lvl="1" indent="-342900">
              <a:lnSpc>
                <a:spcPct val="150000"/>
              </a:lnSpc>
              <a:buFont typeface="Arial" panose="020B0604020202020204" pitchFamily="34" charset="0"/>
              <a:buChar char="•"/>
            </a:pPr>
            <a:r>
              <a:rPr lang="fr-FR" dirty="0" smtClean="0"/>
              <a:t> </a:t>
            </a:r>
            <a:r>
              <a:rPr lang="fr-FR" dirty="0"/>
              <a:t>renforce la coopération internationale entre les autorités de protection des données, </a:t>
            </a:r>
            <a:endParaRPr lang="fr-FR" dirty="0" smtClean="0"/>
          </a:p>
          <a:p>
            <a:pPr marL="342900" lvl="1" indent="-342900">
              <a:lnSpc>
                <a:spcPct val="150000"/>
              </a:lnSpc>
              <a:buFont typeface="Arial" panose="020B0604020202020204" pitchFamily="34" charset="0"/>
              <a:buChar char="•"/>
            </a:pPr>
            <a:r>
              <a:rPr lang="fr-FR" dirty="0" smtClean="0"/>
              <a:t>en </a:t>
            </a:r>
            <a:r>
              <a:rPr lang="fr-FR" dirty="0"/>
              <a:t>particulier en ce qui concerne les enquêtes portant sur des questions transfrontalières.</a:t>
            </a:r>
            <a:endParaRPr lang="en-US" dirty="0"/>
          </a:p>
          <a:p>
            <a:endParaRPr lang="en-US" dirty="0"/>
          </a:p>
        </p:txBody>
      </p:sp>
    </p:spTree>
    <p:extLst>
      <p:ext uri="{BB962C8B-B14F-4D97-AF65-F5344CB8AC3E}">
        <p14:creationId xmlns:p14="http://schemas.microsoft.com/office/powerpoint/2010/main" val="27883520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
            </a:r>
            <a:br>
              <a:rPr lang="fr-FR" dirty="0"/>
            </a:br>
            <a:r>
              <a:rPr lang="fr-FR" dirty="0"/>
              <a:t>La jurisprudence internationale sur la protection des données</a:t>
            </a:r>
            <a:endParaRPr lang="fr-FR" dirty="0">
              <a:effectLst/>
            </a:endParaRPr>
          </a:p>
        </p:txBody>
      </p:sp>
      <p:sp>
        <p:nvSpPr>
          <p:cNvPr id="3" name="Text Placeholder 2"/>
          <p:cNvSpPr>
            <a:spLocks noGrp="1"/>
          </p:cNvSpPr>
          <p:nvPr>
            <p:ph type="body" sz="quarter" idx="14"/>
          </p:nvPr>
        </p:nvSpPr>
        <p:spPr>
          <a:xfrm>
            <a:off x="952141" y="1595711"/>
            <a:ext cx="10422097" cy="2863748"/>
          </a:xfrm>
        </p:spPr>
        <p:txBody>
          <a:bodyPr/>
          <a:lstStyle/>
          <a:p>
            <a:endParaRPr lang="fr-FR" dirty="0"/>
          </a:p>
          <a:p>
            <a:pPr>
              <a:lnSpc>
                <a:spcPct val="150000"/>
              </a:lnSpc>
            </a:pPr>
            <a:r>
              <a:rPr lang="fr-FR" dirty="0"/>
              <a:t>Le résumé des décisions rendues sur les affaires introduites à ce bureau sont publiés sur notre site Web et sur le site Web </a:t>
            </a:r>
            <a:r>
              <a:rPr lang="fr-FR" dirty="0" smtClean="0"/>
              <a:t>du Bibliothèque </a:t>
            </a:r>
            <a:r>
              <a:rPr lang="fr-FR" dirty="0"/>
              <a:t>de droit international qui </a:t>
            </a:r>
            <a:endParaRPr lang="fr-FR" dirty="0" smtClean="0"/>
          </a:p>
          <a:p>
            <a:pPr>
              <a:lnSpc>
                <a:spcPct val="150000"/>
              </a:lnSpc>
            </a:pPr>
            <a:r>
              <a:rPr lang="fr-FR" dirty="0"/>
              <a:t>	</a:t>
            </a:r>
            <a:r>
              <a:rPr lang="fr-FR" dirty="0" smtClean="0"/>
              <a:t>représente </a:t>
            </a:r>
            <a:r>
              <a:rPr lang="fr-FR" dirty="0"/>
              <a:t>la jurisprudence internationale sur la protection des </a:t>
            </a:r>
            <a:r>
              <a:rPr lang="fr-FR" dirty="0" smtClean="0"/>
              <a:t>données personnelles, </a:t>
            </a:r>
          </a:p>
          <a:p>
            <a:pPr>
              <a:lnSpc>
                <a:spcPct val="150000"/>
              </a:lnSpc>
            </a:pPr>
            <a:r>
              <a:rPr lang="fr-FR" dirty="0"/>
              <a:t>	</a:t>
            </a:r>
            <a:r>
              <a:rPr lang="fr-FR" dirty="0" smtClean="0"/>
              <a:t>reconnaissant </a:t>
            </a:r>
            <a:r>
              <a:rPr lang="fr-FR" dirty="0"/>
              <a:t>ainsi l'importance des décisions rendues par ce bureau.</a:t>
            </a:r>
          </a:p>
          <a:p>
            <a:endParaRPr lang="en-US" dirty="0"/>
          </a:p>
        </p:txBody>
      </p:sp>
    </p:spTree>
    <p:extLst>
      <p:ext uri="{BB962C8B-B14F-4D97-AF65-F5344CB8AC3E}">
        <p14:creationId xmlns:p14="http://schemas.microsoft.com/office/powerpoint/2010/main" val="1260412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2</a:t>
            </a:r>
            <a:endParaRPr lang="fr-FR" dirty="0"/>
          </a:p>
        </p:txBody>
      </p:sp>
      <p:sp>
        <p:nvSpPr>
          <p:cNvPr id="3" name="Espace réservé du texte 2"/>
          <p:cNvSpPr>
            <a:spLocks noGrp="1"/>
          </p:cNvSpPr>
          <p:nvPr>
            <p:ph type="body" sz="quarter" idx="11"/>
          </p:nvPr>
        </p:nvSpPr>
        <p:spPr>
          <a:xfrm>
            <a:off x="3716338" y="3313216"/>
            <a:ext cx="5843298" cy="2043009"/>
          </a:xfrm>
        </p:spPr>
        <p:txBody>
          <a:bodyPr/>
          <a:lstStyle/>
          <a:p>
            <a:r>
              <a:rPr lang="en-US" b="1" dirty="0"/>
              <a:t>Communication 02 </a:t>
            </a:r>
            <a:r>
              <a:rPr lang="en-US" dirty="0" smtClean="0"/>
              <a:t>:</a:t>
            </a:r>
          </a:p>
          <a:p>
            <a:r>
              <a:rPr lang="en-US" dirty="0" smtClean="0"/>
              <a:t> </a:t>
            </a:r>
            <a:r>
              <a:rPr lang="en-US" dirty="0" err="1"/>
              <a:t>Île</a:t>
            </a:r>
            <a:r>
              <a:rPr lang="en-US" dirty="0"/>
              <a:t> Maurice</a:t>
            </a:r>
            <a:endParaRPr lang="fr-FR" dirty="0"/>
          </a:p>
        </p:txBody>
      </p:sp>
      <p:sp>
        <p:nvSpPr>
          <p:cNvPr id="4" name="Espace réservé du texte 3"/>
          <p:cNvSpPr>
            <a:spLocks noGrp="1"/>
          </p:cNvSpPr>
          <p:nvPr>
            <p:ph type="body" sz="quarter" idx="12"/>
          </p:nvPr>
        </p:nvSpPr>
        <p:spPr/>
        <p:txBody>
          <a:bodyPr/>
          <a:lstStyle/>
          <a:p>
            <a:endParaRPr lang="fr-FR" dirty="0"/>
          </a:p>
        </p:txBody>
      </p:sp>
    </p:spTree>
    <p:extLst>
      <p:ext uri="{BB962C8B-B14F-4D97-AF65-F5344CB8AC3E}">
        <p14:creationId xmlns:p14="http://schemas.microsoft.com/office/powerpoint/2010/main" val="1285070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Interpol Data Protection Expert</a:t>
            </a:r>
          </a:p>
        </p:txBody>
      </p:sp>
      <p:sp>
        <p:nvSpPr>
          <p:cNvPr id="3" name="Text Placeholder 2"/>
          <p:cNvSpPr>
            <a:spLocks noGrp="1"/>
          </p:cNvSpPr>
          <p:nvPr>
            <p:ph type="body" sz="quarter" idx="14"/>
          </p:nvPr>
        </p:nvSpPr>
        <p:spPr/>
        <p:txBody>
          <a:bodyPr/>
          <a:lstStyle/>
          <a:p>
            <a:endParaRPr lang="fr-FR" dirty="0"/>
          </a:p>
          <a:p>
            <a:pPr>
              <a:lnSpc>
                <a:spcPct val="150000"/>
              </a:lnSpc>
            </a:pPr>
            <a:r>
              <a:rPr lang="fr-FR" dirty="0"/>
              <a:t>La commissaire à la protection des </a:t>
            </a:r>
            <a:r>
              <a:rPr lang="fr-FR" dirty="0" smtClean="0"/>
              <a:t>données personnelles </a:t>
            </a:r>
            <a:r>
              <a:rPr lang="fr-FR" dirty="0"/>
              <a:t>a été </a:t>
            </a:r>
            <a:r>
              <a:rPr lang="fr-FR" dirty="0" smtClean="0"/>
              <a:t>réélue comme </a:t>
            </a:r>
            <a:endParaRPr lang="fr-FR" dirty="0"/>
          </a:p>
          <a:p>
            <a:pPr lvl="2" indent="0">
              <a:lnSpc>
                <a:spcPct val="150000"/>
              </a:lnSpc>
              <a:buNone/>
            </a:pPr>
            <a:r>
              <a:rPr lang="fr-FR" sz="2000" dirty="0" smtClean="0"/>
              <a:t>	experte en protection de données personnelles de la </a:t>
            </a:r>
            <a:r>
              <a:rPr lang="fr-FR" sz="2000" dirty="0"/>
              <a:t>Commission d'Interpol pour </a:t>
            </a:r>
            <a:endParaRPr lang="fr-FR" sz="2000" dirty="0" smtClean="0"/>
          </a:p>
          <a:p>
            <a:pPr lvl="2" indent="0">
              <a:lnSpc>
                <a:spcPct val="150000"/>
              </a:lnSpc>
              <a:buNone/>
            </a:pPr>
            <a:r>
              <a:rPr lang="fr-FR" sz="2000" dirty="0" smtClean="0"/>
              <a:t>	le </a:t>
            </a:r>
            <a:r>
              <a:rPr lang="fr-FR" sz="2000" dirty="0"/>
              <a:t>contrôle des fichiers d'Interpol pour une nouvelle </a:t>
            </a:r>
            <a:r>
              <a:rPr lang="fr-FR" sz="2000" dirty="0" smtClean="0"/>
              <a:t>terme </a:t>
            </a:r>
            <a:r>
              <a:rPr lang="fr-FR" sz="2000" dirty="0"/>
              <a:t>de trois </a:t>
            </a:r>
            <a:r>
              <a:rPr lang="fr-FR" sz="2000" dirty="0" smtClean="0"/>
              <a:t>ans </a:t>
            </a:r>
            <a:r>
              <a:rPr lang="fr-FR" sz="2000" dirty="0"/>
              <a:t>à partir </a:t>
            </a:r>
            <a:r>
              <a:rPr lang="fr-FR" sz="2000" dirty="0" smtClean="0"/>
              <a:t>de 	Mars </a:t>
            </a:r>
            <a:r>
              <a:rPr lang="fr-FR" sz="2000" dirty="0"/>
              <a:t>2014</a:t>
            </a:r>
            <a:r>
              <a:rPr lang="fr-FR" dirty="0"/>
              <a:t>.</a:t>
            </a:r>
          </a:p>
          <a:p>
            <a:r>
              <a:rPr lang="en-US" dirty="0"/>
              <a:t> </a:t>
            </a:r>
          </a:p>
          <a:p>
            <a:endParaRPr lang="en-US" dirty="0"/>
          </a:p>
        </p:txBody>
      </p:sp>
    </p:spTree>
    <p:extLst>
      <p:ext uri="{BB962C8B-B14F-4D97-AF65-F5344CB8AC3E}">
        <p14:creationId xmlns:p14="http://schemas.microsoft.com/office/powerpoint/2010/main" val="26720776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Expert des Nations Unies en matière de protection de données</a:t>
            </a:r>
            <a:endParaRPr lang="en-US" dirty="0"/>
          </a:p>
        </p:txBody>
      </p:sp>
      <p:sp>
        <p:nvSpPr>
          <p:cNvPr id="3" name="Text Placeholder 2"/>
          <p:cNvSpPr>
            <a:spLocks noGrp="1"/>
          </p:cNvSpPr>
          <p:nvPr>
            <p:ph type="body" sz="quarter" idx="14"/>
          </p:nvPr>
        </p:nvSpPr>
        <p:spPr/>
        <p:txBody>
          <a:bodyPr/>
          <a:lstStyle/>
          <a:p>
            <a:r>
              <a:rPr lang="fr-FR" dirty="0"/>
              <a:t>En Septembre 2014, la commissaire à la protection des </a:t>
            </a:r>
            <a:r>
              <a:rPr lang="fr-FR" dirty="0" smtClean="0"/>
              <a:t>données personnelles </a:t>
            </a:r>
          </a:p>
          <a:p>
            <a:pPr lvl="2" indent="0">
              <a:lnSpc>
                <a:spcPct val="150000"/>
              </a:lnSpc>
              <a:buNone/>
            </a:pPr>
            <a:r>
              <a:rPr lang="fr-FR" sz="2000" dirty="0" smtClean="0"/>
              <a:t>	a </a:t>
            </a:r>
            <a:r>
              <a:rPr lang="fr-FR" sz="2000" dirty="0"/>
              <a:t>également été </a:t>
            </a:r>
            <a:r>
              <a:rPr lang="fr-FR" sz="2000" dirty="0" smtClean="0"/>
              <a:t>nommée experte </a:t>
            </a:r>
            <a:r>
              <a:rPr lang="fr-FR" sz="2000" dirty="0"/>
              <a:t>des Nations Unies </a:t>
            </a:r>
            <a:endParaRPr lang="fr-FR" sz="2000" dirty="0" smtClean="0"/>
          </a:p>
          <a:p>
            <a:pPr lvl="2" indent="0">
              <a:lnSpc>
                <a:spcPct val="150000"/>
              </a:lnSpc>
              <a:buNone/>
            </a:pPr>
            <a:r>
              <a:rPr lang="fr-FR" sz="2000" dirty="0" smtClean="0"/>
              <a:t>	dans </a:t>
            </a:r>
            <a:r>
              <a:rPr lang="fr-FR" sz="2000" dirty="0"/>
              <a:t>la protection des données personnelles pour une durée de 1 </a:t>
            </a:r>
            <a:r>
              <a:rPr lang="fr-FR" sz="2000" dirty="0" smtClean="0"/>
              <a:t>an.</a:t>
            </a:r>
            <a:endParaRPr lang="fr-FR" sz="2000" dirty="0"/>
          </a:p>
          <a:p>
            <a:endParaRPr lang="en-US" dirty="0"/>
          </a:p>
        </p:txBody>
      </p:sp>
    </p:spTree>
    <p:extLst>
      <p:ext uri="{BB962C8B-B14F-4D97-AF65-F5344CB8AC3E}">
        <p14:creationId xmlns:p14="http://schemas.microsoft.com/office/powerpoint/2010/main" val="32160662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280" y="385276"/>
            <a:ext cx="10824080" cy="675187"/>
          </a:xfrm>
        </p:spPr>
        <p:txBody>
          <a:bodyPr/>
          <a:lstStyle/>
          <a:p>
            <a:r>
              <a:rPr lang="fr-FR" dirty="0"/>
              <a:t>L'application de la protection des </a:t>
            </a:r>
            <a:r>
              <a:rPr lang="fr-FR" dirty="0" smtClean="0"/>
              <a:t>données personnelle</a:t>
            </a:r>
            <a:r>
              <a:rPr lang="en-US" dirty="0"/>
              <a:t/>
            </a:r>
            <a:br>
              <a:rPr lang="en-US" dirty="0"/>
            </a:br>
            <a:endParaRPr lang="en-US" dirty="0"/>
          </a:p>
        </p:txBody>
      </p:sp>
      <p:sp>
        <p:nvSpPr>
          <p:cNvPr id="3" name="Text Placeholder 2"/>
          <p:cNvSpPr>
            <a:spLocks noGrp="1"/>
          </p:cNvSpPr>
          <p:nvPr>
            <p:ph type="body" sz="quarter" idx="14"/>
          </p:nvPr>
        </p:nvSpPr>
        <p:spPr>
          <a:xfrm>
            <a:off x="935696" y="828643"/>
            <a:ext cx="10422097" cy="4825182"/>
          </a:xfrm>
        </p:spPr>
        <p:txBody>
          <a:bodyPr/>
          <a:lstStyle/>
          <a:p>
            <a:endParaRPr lang="fr-FR" dirty="0"/>
          </a:p>
          <a:p>
            <a:pPr lvl="1">
              <a:lnSpc>
                <a:spcPct val="150000"/>
              </a:lnSpc>
            </a:pPr>
            <a:r>
              <a:rPr lang="fr-FR" b="0" dirty="0"/>
              <a:t>La commissaire à la protection des </a:t>
            </a:r>
            <a:r>
              <a:rPr lang="fr-FR" b="0" dirty="0" smtClean="0"/>
              <a:t>données personnelles </a:t>
            </a:r>
          </a:p>
          <a:p>
            <a:pPr lvl="1">
              <a:lnSpc>
                <a:spcPct val="150000"/>
              </a:lnSpc>
            </a:pPr>
            <a:r>
              <a:rPr lang="fr-FR" b="0" dirty="0"/>
              <a:t>	</a:t>
            </a:r>
            <a:r>
              <a:rPr lang="fr-FR" b="0" dirty="0" smtClean="0"/>
              <a:t>a </a:t>
            </a:r>
            <a:r>
              <a:rPr lang="fr-FR" b="0" dirty="0"/>
              <a:t>le pouvoir d'enquêter sur toute plainte ou information qui donne lieu à un </a:t>
            </a:r>
            <a:r>
              <a:rPr lang="fr-FR" b="0" dirty="0" smtClean="0"/>
              <a:t>soupçon</a:t>
            </a:r>
          </a:p>
          <a:p>
            <a:pPr lvl="1">
              <a:lnSpc>
                <a:spcPct val="150000"/>
              </a:lnSpc>
            </a:pPr>
            <a:r>
              <a:rPr lang="fr-FR" b="0" dirty="0"/>
              <a:t>	</a:t>
            </a:r>
            <a:r>
              <a:rPr lang="fr-FR" b="0" dirty="0" smtClean="0"/>
              <a:t>qu'une </a:t>
            </a:r>
            <a:r>
              <a:rPr lang="fr-FR" b="0" dirty="0"/>
              <a:t>infraction peut avoir été, </a:t>
            </a:r>
            <a:r>
              <a:rPr lang="fr-FR" b="0" dirty="0" smtClean="0"/>
              <a:t>ou </a:t>
            </a:r>
          </a:p>
          <a:p>
            <a:pPr lvl="1">
              <a:lnSpc>
                <a:spcPct val="150000"/>
              </a:lnSpc>
            </a:pPr>
            <a:r>
              <a:rPr lang="fr-FR" b="0" dirty="0"/>
              <a:t>	</a:t>
            </a:r>
            <a:r>
              <a:rPr lang="fr-FR" b="0" dirty="0" smtClean="0"/>
              <a:t>est </a:t>
            </a:r>
            <a:r>
              <a:rPr lang="fr-FR" b="0" dirty="0"/>
              <a:t>sur le point d'être commis sous la Loi sur la protection des données personnelles.</a:t>
            </a:r>
            <a:br>
              <a:rPr lang="fr-FR" b="0" dirty="0"/>
            </a:br>
            <a:r>
              <a:rPr lang="fr-FR" b="0" dirty="0"/>
              <a:t/>
            </a:r>
            <a:br>
              <a:rPr lang="fr-FR" b="0" dirty="0"/>
            </a:br>
            <a:r>
              <a:rPr lang="fr-FR" b="0" dirty="0"/>
              <a:t>Toutes les enquêtes sur les plaintes sont menées conformément à l'article 11 de la Loi sur la protection des </a:t>
            </a:r>
            <a:r>
              <a:rPr lang="fr-FR" b="0" dirty="0" smtClean="0"/>
              <a:t>données </a:t>
            </a:r>
            <a:r>
              <a:rPr lang="fr-FR" b="0" dirty="0"/>
              <a:t>personnelles</a:t>
            </a:r>
            <a:r>
              <a:rPr lang="fr-FR" b="0" dirty="0" smtClean="0"/>
              <a:t>.</a:t>
            </a:r>
            <a:r>
              <a:rPr lang="fr-FR" b="0" dirty="0"/>
              <a:t/>
            </a:r>
            <a:br>
              <a:rPr lang="fr-FR" b="0" dirty="0"/>
            </a:br>
            <a:r>
              <a:rPr lang="fr-FR" b="0" dirty="0"/>
              <a:t/>
            </a:r>
            <a:br>
              <a:rPr lang="fr-FR" b="0" dirty="0"/>
            </a:br>
            <a:r>
              <a:rPr lang="fr-FR" b="0" dirty="0"/>
              <a:t>Toutes les plaintes sont examinées de manière efficace, </a:t>
            </a:r>
            <a:endParaRPr lang="fr-FR" b="0" dirty="0" smtClean="0"/>
          </a:p>
          <a:p>
            <a:pPr lvl="1">
              <a:lnSpc>
                <a:spcPct val="150000"/>
              </a:lnSpc>
            </a:pPr>
            <a:r>
              <a:rPr lang="fr-FR" b="0" dirty="0"/>
              <a:t>	</a:t>
            </a:r>
            <a:r>
              <a:rPr lang="fr-FR" b="0" dirty="0" smtClean="0"/>
              <a:t>équitable </a:t>
            </a:r>
            <a:r>
              <a:rPr lang="fr-FR" b="0" dirty="0"/>
              <a:t>et en temps opportun avec toutes les parties concernées et </a:t>
            </a:r>
            <a:endParaRPr lang="fr-FR" b="0" dirty="0" smtClean="0"/>
          </a:p>
          <a:p>
            <a:pPr lvl="1">
              <a:lnSpc>
                <a:spcPct val="150000"/>
              </a:lnSpc>
            </a:pPr>
            <a:r>
              <a:rPr lang="fr-FR" b="0" dirty="0"/>
              <a:t>	</a:t>
            </a:r>
            <a:r>
              <a:rPr lang="fr-FR" b="0" dirty="0" smtClean="0"/>
              <a:t>sur </a:t>
            </a:r>
            <a:r>
              <a:rPr lang="fr-FR" b="0" dirty="0"/>
              <a:t>la finalisation de l'enquête, </a:t>
            </a:r>
            <a:r>
              <a:rPr lang="fr-FR" b="0" dirty="0" smtClean="0"/>
              <a:t>la </a:t>
            </a:r>
            <a:r>
              <a:rPr lang="fr-FR" b="0" dirty="0"/>
              <a:t>commissaire rend une décision.</a:t>
            </a:r>
          </a:p>
          <a:p>
            <a:endParaRPr lang="en-US" dirty="0"/>
          </a:p>
        </p:txBody>
      </p:sp>
    </p:spTree>
    <p:extLst>
      <p:ext uri="{BB962C8B-B14F-4D97-AF65-F5344CB8AC3E}">
        <p14:creationId xmlns:p14="http://schemas.microsoft.com/office/powerpoint/2010/main" val="23721952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89" y="0"/>
            <a:ext cx="10515600" cy="675187"/>
          </a:xfrm>
        </p:spPr>
        <p:txBody>
          <a:bodyPr/>
          <a:lstStyle/>
          <a:p>
            <a:pPr lvl="1" algn="l" defTabSz="457200" rtl="0">
              <a:spcBef>
                <a:spcPct val="0"/>
              </a:spcBef>
            </a:pPr>
            <a:r>
              <a:rPr lang="fr-FR" sz="2800" b="1" dirty="0"/>
              <a:t>Les enquêtes sur les plaintes</a:t>
            </a:r>
            <a:r>
              <a:rPr lang="en-US" sz="1400" dirty="0"/>
              <a:t/>
            </a:r>
            <a:br>
              <a:rPr lang="en-US" sz="1400" dirty="0"/>
            </a:br>
            <a:endParaRPr lang="en-US" dirty="0"/>
          </a:p>
        </p:txBody>
      </p:sp>
      <p:sp>
        <p:nvSpPr>
          <p:cNvPr id="3" name="Text Placeholder 2"/>
          <p:cNvSpPr>
            <a:spLocks noGrp="1"/>
          </p:cNvSpPr>
          <p:nvPr>
            <p:ph type="body" sz="quarter" idx="14"/>
          </p:nvPr>
        </p:nvSpPr>
        <p:spPr>
          <a:xfrm>
            <a:off x="437883" y="337593"/>
            <a:ext cx="11496540" cy="5918796"/>
          </a:xfrm>
        </p:spPr>
        <p:txBody>
          <a:bodyPr/>
          <a:lstStyle/>
          <a:p>
            <a:pPr>
              <a:lnSpc>
                <a:spcPct val="150000"/>
              </a:lnSpc>
            </a:pPr>
            <a:r>
              <a:rPr lang="en-US" dirty="0"/>
              <a:t> </a:t>
            </a:r>
            <a:endParaRPr lang="en-US" b="1" dirty="0"/>
          </a:p>
          <a:p>
            <a:pPr>
              <a:lnSpc>
                <a:spcPct val="150000"/>
              </a:lnSpc>
            </a:pPr>
            <a:r>
              <a:rPr lang="fr-FR" dirty="0"/>
              <a:t>Toute personne a le droit de porter plainte auprès de ce bureau </a:t>
            </a:r>
            <a:endParaRPr lang="fr-FR" dirty="0" smtClean="0"/>
          </a:p>
          <a:p>
            <a:pPr marL="1062900" lvl="2" indent="-342900">
              <a:lnSpc>
                <a:spcPct val="150000"/>
              </a:lnSpc>
              <a:buFont typeface="Wingdings" panose="05000000000000000000" pitchFamily="2" charset="2"/>
              <a:buChar char="q"/>
            </a:pPr>
            <a:r>
              <a:rPr lang="fr-FR" dirty="0"/>
              <a:t>	</a:t>
            </a:r>
            <a:r>
              <a:rPr lang="fr-FR" dirty="0" smtClean="0"/>
              <a:t>pour </a:t>
            </a:r>
            <a:r>
              <a:rPr lang="fr-FR" dirty="0"/>
              <a:t>toute violation de ses droits à la vie privée. </a:t>
            </a:r>
            <a:endParaRPr lang="fr-FR" dirty="0" smtClean="0"/>
          </a:p>
          <a:p>
            <a:pPr>
              <a:lnSpc>
                <a:spcPct val="150000"/>
              </a:lnSpc>
            </a:pPr>
            <a:endParaRPr lang="fr-FR" dirty="0" smtClean="0"/>
          </a:p>
          <a:p>
            <a:pPr>
              <a:lnSpc>
                <a:spcPct val="150000"/>
              </a:lnSpc>
            </a:pPr>
            <a:r>
              <a:rPr lang="fr-FR" dirty="0" smtClean="0"/>
              <a:t>Les </a:t>
            </a:r>
            <a:r>
              <a:rPr lang="fr-FR" dirty="0"/>
              <a:t>plaintes </a:t>
            </a:r>
            <a:r>
              <a:rPr lang="fr-FR" dirty="0" smtClean="0"/>
              <a:t>sont: </a:t>
            </a:r>
          </a:p>
          <a:p>
            <a:pPr marL="1062900" lvl="2" indent="-342900">
              <a:lnSpc>
                <a:spcPct val="150000"/>
              </a:lnSpc>
              <a:buFont typeface="Wingdings" panose="05000000000000000000" pitchFamily="2" charset="2"/>
              <a:buChar char="§"/>
            </a:pPr>
            <a:r>
              <a:rPr lang="fr-FR" dirty="0" smtClean="0"/>
              <a:t>traitées </a:t>
            </a:r>
            <a:r>
              <a:rPr lang="fr-FR" dirty="0"/>
              <a:t>dans la plus stricte confidentialité, conformément à la Loi sur la protection des </a:t>
            </a:r>
            <a:r>
              <a:rPr lang="fr-FR" dirty="0" smtClean="0"/>
              <a:t>données personnelles.</a:t>
            </a:r>
            <a:endParaRPr lang="fr-FR" dirty="0"/>
          </a:p>
          <a:p>
            <a:pPr marL="1062900" lvl="2" indent="-342900">
              <a:lnSpc>
                <a:spcPct val="150000"/>
              </a:lnSpc>
              <a:buFont typeface="Wingdings" panose="05000000000000000000" pitchFamily="2" charset="2"/>
              <a:buChar char="§"/>
            </a:pPr>
            <a:r>
              <a:rPr lang="fr-FR" dirty="0" smtClean="0"/>
              <a:t>examinées </a:t>
            </a:r>
            <a:r>
              <a:rPr lang="fr-FR" dirty="0"/>
              <a:t>et résolues de manière efficace </a:t>
            </a:r>
            <a:r>
              <a:rPr lang="fr-FR" dirty="0" smtClean="0"/>
              <a:t>qui </a:t>
            </a:r>
            <a:r>
              <a:rPr lang="fr-FR" dirty="0"/>
              <a:t>est  traitée avec égalité pour toutes les parties concernées</a:t>
            </a:r>
            <a:r>
              <a:rPr lang="fr-FR" dirty="0" smtClean="0"/>
              <a:t>.</a:t>
            </a:r>
          </a:p>
          <a:p>
            <a:pPr>
              <a:lnSpc>
                <a:spcPct val="150000"/>
              </a:lnSpc>
            </a:pPr>
            <a:r>
              <a:rPr lang="fr-FR" dirty="0"/>
              <a:t/>
            </a:r>
            <a:br>
              <a:rPr lang="fr-FR" dirty="0"/>
            </a:br>
            <a:r>
              <a:rPr lang="fr-FR" dirty="0"/>
              <a:t>Toutes les parties concernées dans une plainte ont une chance égale.  </a:t>
            </a:r>
            <a:endParaRPr lang="fr-FR" dirty="0" smtClean="0"/>
          </a:p>
          <a:p>
            <a:pPr lvl="2" indent="0">
              <a:lnSpc>
                <a:spcPct val="150000"/>
              </a:lnSpc>
              <a:buNone/>
            </a:pPr>
            <a:r>
              <a:rPr lang="fr-FR" dirty="0" smtClean="0"/>
              <a:t>Elles </a:t>
            </a:r>
            <a:r>
              <a:rPr lang="fr-FR" dirty="0"/>
              <a:t>ont le droit de fournir leurs déclarations et </a:t>
            </a:r>
            <a:endParaRPr lang="fr-FR" dirty="0" smtClean="0"/>
          </a:p>
          <a:p>
            <a:pPr lvl="2" indent="0">
              <a:lnSpc>
                <a:spcPct val="150000"/>
              </a:lnSpc>
              <a:buNone/>
            </a:pPr>
            <a:r>
              <a:rPr lang="fr-FR" dirty="0" smtClean="0"/>
              <a:t>peuvent </a:t>
            </a:r>
            <a:r>
              <a:rPr lang="fr-FR" dirty="0"/>
              <a:t>discuter avec le personnel de ce bureau dans le cas où </a:t>
            </a:r>
            <a:r>
              <a:rPr lang="fr-FR" dirty="0" smtClean="0"/>
              <a:t>elles </a:t>
            </a:r>
            <a:r>
              <a:rPr lang="fr-FR" dirty="0"/>
              <a:t>ne sont pas satisfaits du service</a:t>
            </a:r>
            <a:r>
              <a:rPr lang="fr-FR" dirty="0" smtClean="0"/>
              <a:t>.</a:t>
            </a:r>
          </a:p>
          <a:p>
            <a:pPr>
              <a:lnSpc>
                <a:spcPct val="150000"/>
              </a:lnSpc>
            </a:pPr>
            <a:r>
              <a:rPr lang="fr-FR" b="1" dirty="0"/>
              <a:t/>
            </a:r>
            <a:br>
              <a:rPr lang="fr-FR" b="1" dirty="0"/>
            </a:br>
            <a:endParaRPr lang="en-US" b="1" dirty="0"/>
          </a:p>
        </p:txBody>
      </p:sp>
    </p:spTree>
    <p:extLst>
      <p:ext uri="{BB962C8B-B14F-4D97-AF65-F5344CB8AC3E}">
        <p14:creationId xmlns:p14="http://schemas.microsoft.com/office/powerpoint/2010/main" val="20465810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294" y="269366"/>
            <a:ext cx="10515600" cy="675187"/>
          </a:xfrm>
        </p:spPr>
        <p:txBody>
          <a:bodyPr/>
          <a:lstStyle/>
          <a:p>
            <a:r>
              <a:rPr lang="fr-FR" dirty="0" smtClean="0"/>
              <a:t>Nouvelles </a:t>
            </a:r>
            <a:r>
              <a:rPr lang="fr-FR" dirty="0"/>
              <a:t>plaintes</a:t>
            </a:r>
            <a:endParaRPr lang="en-US" dirty="0"/>
          </a:p>
        </p:txBody>
      </p:sp>
      <p:sp>
        <p:nvSpPr>
          <p:cNvPr id="3" name="Text Placeholder 2"/>
          <p:cNvSpPr>
            <a:spLocks noGrp="1"/>
          </p:cNvSpPr>
          <p:nvPr>
            <p:ph type="body" sz="quarter" idx="14"/>
          </p:nvPr>
        </p:nvSpPr>
        <p:spPr>
          <a:xfrm>
            <a:off x="1133239" y="531337"/>
            <a:ext cx="10721662" cy="5380065"/>
          </a:xfrm>
        </p:spPr>
        <p:txBody>
          <a:bodyPr/>
          <a:lstStyle/>
          <a:p>
            <a:pPr>
              <a:lnSpc>
                <a:spcPct val="150000"/>
              </a:lnSpc>
            </a:pPr>
            <a:endParaRPr lang="fr-FR" dirty="0"/>
          </a:p>
          <a:p>
            <a:pPr marL="342900" lvl="1" indent="-342900">
              <a:lnSpc>
                <a:spcPct val="150000"/>
              </a:lnSpc>
              <a:buFont typeface="Wingdings" panose="05000000000000000000" pitchFamily="2" charset="2"/>
              <a:buChar char="v"/>
            </a:pPr>
            <a:r>
              <a:rPr lang="fr-FR" dirty="0" smtClean="0"/>
              <a:t>Le bureau de protection </a:t>
            </a:r>
            <a:r>
              <a:rPr lang="fr-FR" dirty="0"/>
              <a:t>des </a:t>
            </a:r>
            <a:r>
              <a:rPr lang="fr-FR" dirty="0" smtClean="0"/>
              <a:t>données personnelles a </a:t>
            </a:r>
            <a:r>
              <a:rPr lang="en-US" dirty="0" err="1" smtClean="0"/>
              <a:t>initié</a:t>
            </a:r>
            <a:r>
              <a:rPr lang="en-US" dirty="0" smtClean="0"/>
              <a:t> </a:t>
            </a:r>
            <a:r>
              <a:rPr lang="fr-FR" dirty="0" smtClean="0"/>
              <a:t>des mesures sur 27 nouvelles plaintes dans les cas suivants: -</a:t>
            </a:r>
          </a:p>
          <a:p>
            <a:pPr lvl="2">
              <a:lnSpc>
                <a:spcPct val="150000"/>
              </a:lnSpc>
              <a:buFont typeface="Courier New" panose="02070309020205020404" pitchFamily="49" charset="0"/>
              <a:buChar char="o"/>
            </a:pPr>
            <a:r>
              <a:rPr lang="fr-FR" dirty="0" smtClean="0"/>
              <a:t>Voles </a:t>
            </a:r>
            <a:r>
              <a:rPr lang="fr-FR" dirty="0"/>
              <a:t>&amp; fuite de renseignements </a:t>
            </a:r>
            <a:r>
              <a:rPr lang="fr-FR" dirty="0" smtClean="0"/>
              <a:t>personnels</a:t>
            </a:r>
          </a:p>
          <a:p>
            <a:pPr lvl="2">
              <a:lnSpc>
                <a:spcPct val="150000"/>
              </a:lnSpc>
              <a:buFont typeface="Courier New" panose="02070309020205020404" pitchFamily="49" charset="0"/>
              <a:buChar char="o"/>
            </a:pPr>
            <a:r>
              <a:rPr lang="fr-FR" dirty="0" smtClean="0"/>
              <a:t>Informations excédante requises pour </a:t>
            </a:r>
            <a:r>
              <a:rPr lang="fr-FR" dirty="0"/>
              <a:t>l'ouverture d'un compte </a:t>
            </a:r>
            <a:r>
              <a:rPr lang="fr-FR" dirty="0" smtClean="0"/>
              <a:t>bancaire</a:t>
            </a:r>
          </a:p>
          <a:p>
            <a:pPr lvl="2">
              <a:lnSpc>
                <a:spcPct val="150000"/>
              </a:lnSpc>
              <a:buFont typeface="Courier New" panose="02070309020205020404" pitchFamily="49" charset="0"/>
              <a:buChar char="o"/>
            </a:pPr>
            <a:r>
              <a:rPr lang="fr-FR" dirty="0" smtClean="0"/>
              <a:t>Demande </a:t>
            </a:r>
            <a:r>
              <a:rPr lang="fr-FR" dirty="0"/>
              <a:t>de récupération de curriculum </a:t>
            </a:r>
            <a:r>
              <a:rPr lang="fr-FR" dirty="0" smtClean="0"/>
              <a:t>vitae</a:t>
            </a:r>
          </a:p>
          <a:p>
            <a:pPr lvl="2">
              <a:lnSpc>
                <a:spcPct val="150000"/>
              </a:lnSpc>
              <a:buFont typeface="Courier New" panose="02070309020205020404" pitchFamily="49" charset="0"/>
              <a:buChar char="o"/>
            </a:pPr>
            <a:r>
              <a:rPr lang="fr-FR" dirty="0" smtClean="0"/>
              <a:t>Visualisation </a:t>
            </a:r>
            <a:r>
              <a:rPr lang="fr-FR" dirty="0"/>
              <a:t>non autorisée d'images personnelles à travers l'utilisation de la </a:t>
            </a:r>
            <a:r>
              <a:rPr lang="fr-FR" dirty="0" smtClean="0"/>
              <a:t>vidéosurveillance</a:t>
            </a:r>
          </a:p>
          <a:p>
            <a:pPr lvl="2">
              <a:lnSpc>
                <a:spcPct val="150000"/>
              </a:lnSpc>
              <a:buFont typeface="Courier New" panose="02070309020205020404" pitchFamily="49" charset="0"/>
              <a:buChar char="o"/>
            </a:pPr>
            <a:r>
              <a:rPr lang="fr-FR" dirty="0" smtClean="0"/>
              <a:t>E-mail marketing</a:t>
            </a:r>
          </a:p>
          <a:p>
            <a:pPr lvl="2">
              <a:lnSpc>
                <a:spcPct val="150000"/>
              </a:lnSpc>
              <a:buFont typeface="Courier New" panose="02070309020205020404" pitchFamily="49" charset="0"/>
              <a:buChar char="o"/>
            </a:pPr>
            <a:r>
              <a:rPr lang="fr-FR" dirty="0" smtClean="0"/>
              <a:t>La </a:t>
            </a:r>
            <a:r>
              <a:rPr lang="fr-FR" dirty="0"/>
              <a:t>divulgation </a:t>
            </a:r>
            <a:r>
              <a:rPr lang="fr-FR" dirty="0" smtClean="0"/>
              <a:t>d'informations</a:t>
            </a:r>
          </a:p>
          <a:p>
            <a:pPr lvl="2">
              <a:lnSpc>
                <a:spcPct val="150000"/>
              </a:lnSpc>
              <a:buFont typeface="Courier New" panose="02070309020205020404" pitchFamily="49" charset="0"/>
              <a:buChar char="o"/>
            </a:pPr>
            <a:r>
              <a:rPr lang="fr-FR" dirty="0"/>
              <a:t>Traitement non-autorisé des empreintes digitales </a:t>
            </a:r>
            <a:r>
              <a:rPr lang="fr-FR" dirty="0" smtClean="0"/>
              <a:t>pour les </a:t>
            </a:r>
            <a:r>
              <a:rPr lang="fr-FR" dirty="0"/>
              <a:t>présences sur le lieu de travail</a:t>
            </a:r>
          </a:p>
          <a:p>
            <a:pPr lvl="2">
              <a:lnSpc>
                <a:spcPct val="150000"/>
              </a:lnSpc>
              <a:buFont typeface="Courier New" panose="02070309020205020404" pitchFamily="49" charset="0"/>
              <a:buChar char="o"/>
            </a:pPr>
            <a:r>
              <a:rPr lang="fr-FR" dirty="0"/>
              <a:t>L'accès non-autorisé aux données personnelles</a:t>
            </a:r>
          </a:p>
          <a:p>
            <a:pPr lvl="2">
              <a:lnSpc>
                <a:spcPct val="150000"/>
              </a:lnSpc>
              <a:buFont typeface="Courier New" panose="02070309020205020404" pitchFamily="49" charset="0"/>
              <a:buChar char="o"/>
            </a:pPr>
            <a:r>
              <a:rPr lang="fr-FR" dirty="0"/>
              <a:t>La divulgation non-autorisée de données personnelles</a:t>
            </a:r>
          </a:p>
          <a:p>
            <a:pPr lvl="2">
              <a:buFont typeface="Courier New" panose="02070309020205020404" pitchFamily="49" charset="0"/>
              <a:buChar char="o"/>
            </a:pPr>
            <a:endParaRPr lang="fr-FR" dirty="0" smtClean="0"/>
          </a:p>
          <a:p>
            <a:pPr marL="540000" lvl="2" indent="0">
              <a:buNone/>
            </a:pPr>
            <a:endParaRPr lang="fr-FR" dirty="0"/>
          </a:p>
          <a:p>
            <a:pPr lvl="0"/>
            <a:endParaRPr lang="en-US" sz="1800" dirty="0"/>
          </a:p>
          <a:p>
            <a:endParaRPr lang="en-US" dirty="0"/>
          </a:p>
        </p:txBody>
      </p:sp>
    </p:spTree>
    <p:extLst>
      <p:ext uri="{BB962C8B-B14F-4D97-AF65-F5344CB8AC3E}">
        <p14:creationId xmlns:p14="http://schemas.microsoft.com/office/powerpoint/2010/main" val="16895855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Statistiques sur les plaintes</a:t>
            </a:r>
            <a:endParaRPr lang="en-US" dirty="0"/>
          </a:p>
        </p:txBody>
      </p:sp>
      <p:pic>
        <p:nvPicPr>
          <p:cNvPr id="4"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1978" y="1060463"/>
            <a:ext cx="8547279" cy="360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2"/>
          <p:cNvSpPr txBox="1">
            <a:spLocks noGrp="1"/>
          </p:cNvSpPr>
          <p:nvPr>
            <p:ph type="body" sz="quarter" idx="14"/>
          </p:nvPr>
        </p:nvSpPr>
        <p:spPr>
          <a:xfrm>
            <a:off x="1004553" y="4848911"/>
            <a:ext cx="10422097" cy="987278"/>
          </a:xfrm>
          <a:prstGeom prst="rect">
            <a:avLst/>
          </a:prstGeom>
        </p:spPr>
        <p:txBody>
          <a:bodyPr vert="horz" lIns="0" tIns="0" rIns="0" bIns="0"/>
          <a:lstStyle>
            <a:lvl1pPr marL="0" indent="0" algn="l" defTabSz="457200" rtl="0" eaLnBrk="1" latinLnBrk="0" hangingPunct="1">
              <a:lnSpc>
                <a:spcPts val="2200"/>
              </a:lnSpc>
              <a:spcBef>
                <a:spcPts val="0"/>
              </a:spcBef>
              <a:spcAft>
                <a:spcPts val="0"/>
              </a:spcAft>
              <a:buClr>
                <a:schemeClr val="accent1"/>
              </a:buClr>
              <a:buFont typeface="Wingdings 3" charset="2"/>
              <a:buNone/>
              <a:defRPr sz="2000" b="0" i="0" kern="1200">
                <a:solidFill>
                  <a:schemeClr val="tx1">
                    <a:lumMod val="75000"/>
                    <a:lumOff val="25000"/>
                  </a:schemeClr>
                </a:solidFill>
                <a:latin typeface="Arial"/>
                <a:ea typeface="+mn-ea"/>
                <a:cs typeface="Arial"/>
              </a:defRPr>
            </a:lvl1pPr>
            <a:lvl2pPr marL="0" indent="0" algn="l" defTabSz="457200" rtl="0" eaLnBrk="1" latinLnBrk="0" hangingPunct="1">
              <a:lnSpc>
                <a:spcPts val="2200"/>
              </a:lnSpc>
              <a:spcBef>
                <a:spcPts val="0"/>
              </a:spcBef>
              <a:spcAft>
                <a:spcPts val="0"/>
              </a:spcAft>
              <a:buClr>
                <a:schemeClr val="accent1"/>
              </a:buClr>
              <a:buFont typeface="Wingdings 3" charset="2"/>
              <a:buNone/>
              <a:defRPr sz="2000" b="1" kern="1200">
                <a:solidFill>
                  <a:schemeClr val="tx1">
                    <a:lumMod val="75000"/>
                    <a:lumOff val="25000"/>
                  </a:schemeClr>
                </a:solidFill>
                <a:latin typeface="Arial"/>
                <a:ea typeface="+mn-ea"/>
                <a:cs typeface="Arial"/>
              </a:defRPr>
            </a:lvl2pPr>
            <a:lvl3pPr marL="720000" indent="-180000" algn="l" defTabSz="457200" rtl="0" eaLnBrk="1" latinLnBrk="0" hangingPunct="1">
              <a:spcBef>
                <a:spcPts val="0"/>
              </a:spcBef>
              <a:spcAft>
                <a:spcPts val="0"/>
              </a:spcAft>
              <a:buClrTx/>
              <a:buSzPct val="75000"/>
              <a:buFont typeface="Lucida Grande"/>
              <a:buChar char="➤"/>
              <a:defRPr sz="1800" kern="1200">
                <a:solidFill>
                  <a:srgbClr val="753B1E"/>
                </a:solidFill>
                <a:latin typeface="Arial"/>
                <a:ea typeface="+mn-ea"/>
                <a:cs typeface="Arial"/>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fr-FR" dirty="0" smtClean="0"/>
          </a:p>
          <a:p>
            <a:pPr marL="540000" lvl="2" indent="0">
              <a:buNone/>
            </a:pPr>
            <a:r>
              <a:rPr lang="fr-FR" b="1" dirty="0"/>
              <a:t>Le nombre de plaintes pour enquête au cours de l'année 2014 a presque doublé </a:t>
            </a:r>
            <a:r>
              <a:rPr lang="fr-FR" b="1" dirty="0" smtClean="0"/>
              <a:t>(</a:t>
            </a:r>
            <a:r>
              <a:rPr lang="fr-FR" dirty="0"/>
              <a:t>une augmentation  de 93</a:t>
            </a:r>
            <a:r>
              <a:rPr lang="fr-FR" dirty="0" smtClean="0"/>
              <a:t>%</a:t>
            </a:r>
            <a:r>
              <a:rPr lang="fr-FR" b="1" dirty="0" smtClean="0"/>
              <a:t>) par </a:t>
            </a:r>
            <a:r>
              <a:rPr lang="fr-FR" b="1" dirty="0"/>
              <a:t>rapport à l'année précédente.</a:t>
            </a:r>
            <a:endParaRPr lang="fr-FR" dirty="0" smtClean="0"/>
          </a:p>
          <a:p>
            <a:pPr marL="540000" lvl="2" indent="0">
              <a:buFont typeface="Lucida Grande"/>
              <a:buNone/>
            </a:pPr>
            <a:endParaRPr lang="fr-FR" dirty="0" smtClean="0"/>
          </a:p>
          <a:p>
            <a:pPr marL="342900" indent="-342900">
              <a:buFont typeface="Wingdings" panose="05000000000000000000" pitchFamily="2" charset="2"/>
              <a:buChar char="v"/>
            </a:pPr>
            <a:endParaRPr lang="en-US" sz="1800" dirty="0" smtClean="0"/>
          </a:p>
          <a:p>
            <a:endParaRPr lang="en-US" dirty="0"/>
          </a:p>
        </p:txBody>
      </p:sp>
    </p:spTree>
    <p:extLst>
      <p:ext uri="{BB962C8B-B14F-4D97-AF65-F5344CB8AC3E}">
        <p14:creationId xmlns:p14="http://schemas.microsoft.com/office/powerpoint/2010/main" val="234195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defTabSz="457200" rtl="0">
              <a:spcBef>
                <a:spcPct val="0"/>
              </a:spcBef>
            </a:pPr>
            <a:r>
              <a:rPr lang="fr-FR" sz="2400" b="1" dirty="0"/>
              <a:t>Les décisions sur les plaintes</a:t>
            </a:r>
            <a:r>
              <a:rPr lang="en-US" sz="1400" dirty="0"/>
              <a:t/>
            </a:r>
            <a:br>
              <a:rPr lang="en-US" sz="1400" dirty="0"/>
            </a:br>
            <a:endParaRPr lang="en-US" dirty="0"/>
          </a:p>
        </p:txBody>
      </p:sp>
      <p:sp>
        <p:nvSpPr>
          <p:cNvPr id="3" name="Text Placeholder 2"/>
          <p:cNvSpPr>
            <a:spLocks noGrp="1"/>
          </p:cNvSpPr>
          <p:nvPr>
            <p:ph type="body" sz="quarter" idx="14"/>
          </p:nvPr>
        </p:nvSpPr>
        <p:spPr>
          <a:xfrm>
            <a:off x="703471" y="727264"/>
            <a:ext cx="10422097" cy="4381274"/>
          </a:xfrm>
        </p:spPr>
        <p:txBody>
          <a:bodyPr/>
          <a:lstStyle/>
          <a:p>
            <a:pPr>
              <a:lnSpc>
                <a:spcPct val="150000"/>
              </a:lnSpc>
            </a:pPr>
            <a:r>
              <a:rPr lang="en-US" dirty="0"/>
              <a:t> </a:t>
            </a:r>
          </a:p>
          <a:p>
            <a:pPr>
              <a:lnSpc>
                <a:spcPct val="150000"/>
              </a:lnSpc>
            </a:pPr>
            <a:r>
              <a:rPr lang="fr-FR" dirty="0"/>
              <a:t>Après examen et </a:t>
            </a:r>
            <a:r>
              <a:rPr lang="fr-FR" dirty="0" smtClean="0"/>
              <a:t>enquêtes minutieuses </a:t>
            </a:r>
            <a:r>
              <a:rPr lang="fr-FR" dirty="0"/>
              <a:t>effectuées, </a:t>
            </a:r>
            <a:r>
              <a:rPr lang="fr-FR" dirty="0" smtClean="0"/>
              <a:t>la </a:t>
            </a:r>
            <a:r>
              <a:rPr lang="fr-FR" dirty="0"/>
              <a:t>commissaire a donné deux décisions sur les plaintes suivantes</a:t>
            </a:r>
            <a:r>
              <a:rPr lang="fr-FR" dirty="0" smtClean="0"/>
              <a:t>:</a:t>
            </a:r>
          </a:p>
          <a:p>
            <a:pPr lvl="2">
              <a:lnSpc>
                <a:spcPct val="150000"/>
              </a:lnSpc>
            </a:pPr>
            <a:r>
              <a:rPr lang="fr-FR" dirty="0" smtClean="0"/>
              <a:t>divulgation non-autorisée </a:t>
            </a:r>
            <a:r>
              <a:rPr lang="fr-FR" dirty="0"/>
              <a:t>de données personnelles; </a:t>
            </a:r>
            <a:r>
              <a:rPr lang="fr-FR" dirty="0" smtClean="0"/>
              <a:t>et</a:t>
            </a:r>
          </a:p>
          <a:p>
            <a:pPr lvl="2">
              <a:lnSpc>
                <a:spcPct val="150000"/>
              </a:lnSpc>
            </a:pPr>
            <a:r>
              <a:rPr lang="fr-FR" dirty="0" smtClean="0"/>
              <a:t>l'utilisation non-autorisée </a:t>
            </a:r>
            <a:r>
              <a:rPr lang="fr-FR" dirty="0"/>
              <a:t>des empreintes digitales </a:t>
            </a:r>
            <a:r>
              <a:rPr lang="fr-FR" dirty="0" smtClean="0"/>
              <a:t>sur le lieu de travail.</a:t>
            </a:r>
          </a:p>
          <a:p>
            <a:pPr lvl="1">
              <a:lnSpc>
                <a:spcPct val="150000"/>
              </a:lnSpc>
            </a:pPr>
            <a:endParaRPr lang="fr-FR" dirty="0" smtClean="0"/>
          </a:p>
          <a:p>
            <a:pPr lvl="1">
              <a:lnSpc>
                <a:spcPct val="150000"/>
              </a:lnSpc>
            </a:pPr>
            <a:r>
              <a:rPr lang="fr-FR" dirty="0" smtClean="0"/>
              <a:t>Et </a:t>
            </a:r>
            <a:r>
              <a:rPr lang="fr-FR" dirty="0"/>
              <a:t>la question a été renvoyé à la police en vertu de l'article 20 de la Loi sur la protection des données aux fins de poursuites</a:t>
            </a:r>
          </a:p>
          <a:p>
            <a:pPr>
              <a:lnSpc>
                <a:spcPct val="150000"/>
              </a:lnSpc>
            </a:pPr>
            <a:endParaRPr lang="en-US" dirty="0"/>
          </a:p>
        </p:txBody>
      </p:sp>
    </p:spTree>
    <p:extLst>
      <p:ext uri="{BB962C8B-B14F-4D97-AF65-F5344CB8AC3E}">
        <p14:creationId xmlns:p14="http://schemas.microsoft.com/office/powerpoint/2010/main" val="21275825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
            </a:r>
            <a:br>
              <a:rPr lang="fr-FR" dirty="0"/>
            </a:br>
            <a:r>
              <a:rPr lang="fr-FR" dirty="0"/>
              <a:t>La divulgation non autorisée de données personnelles</a:t>
            </a:r>
            <a:br>
              <a:rPr lang="fr-FR" dirty="0"/>
            </a:br>
            <a:r>
              <a:rPr lang="en-US" dirty="0"/>
              <a:t/>
            </a:r>
            <a:br>
              <a:rPr lang="en-US" dirty="0"/>
            </a:br>
            <a:endParaRPr lang="en-US" dirty="0"/>
          </a:p>
        </p:txBody>
      </p:sp>
      <p:sp>
        <p:nvSpPr>
          <p:cNvPr id="3" name="Text Placeholder 2"/>
          <p:cNvSpPr>
            <a:spLocks noGrp="1"/>
          </p:cNvSpPr>
          <p:nvPr>
            <p:ph type="body" sz="quarter" idx="14"/>
          </p:nvPr>
        </p:nvSpPr>
        <p:spPr>
          <a:xfrm>
            <a:off x="1459032" y="877415"/>
            <a:ext cx="10732968" cy="5317323"/>
          </a:xfrm>
        </p:spPr>
        <p:txBody>
          <a:bodyPr/>
          <a:lstStyle/>
          <a:p>
            <a:endParaRPr lang="fr-FR" dirty="0"/>
          </a:p>
          <a:p>
            <a:pPr>
              <a:lnSpc>
                <a:spcPct val="150000"/>
              </a:lnSpc>
            </a:pPr>
            <a:r>
              <a:rPr lang="fr-FR" dirty="0" smtClean="0"/>
              <a:t>La </a:t>
            </a:r>
            <a:r>
              <a:rPr lang="fr-FR" dirty="0"/>
              <a:t>commissaire a reçu des plaintes de deux dirigeants d'une organisation </a:t>
            </a:r>
            <a:endParaRPr lang="fr-FR" dirty="0" smtClean="0"/>
          </a:p>
          <a:p>
            <a:pPr>
              <a:lnSpc>
                <a:spcPct val="150000"/>
              </a:lnSpc>
            </a:pPr>
            <a:r>
              <a:rPr lang="fr-FR" dirty="0"/>
              <a:t>	</a:t>
            </a:r>
            <a:r>
              <a:rPr lang="fr-FR" dirty="0" smtClean="0"/>
              <a:t>pour </a:t>
            </a:r>
            <a:r>
              <a:rPr lang="fr-FR" dirty="0"/>
              <a:t>la divulgation </a:t>
            </a:r>
            <a:r>
              <a:rPr lang="fr-FR" dirty="0" smtClean="0"/>
              <a:t>non-autorisée </a:t>
            </a:r>
            <a:r>
              <a:rPr lang="fr-FR" dirty="0"/>
              <a:t>de données personnelles</a:t>
            </a:r>
            <a:r>
              <a:rPr lang="fr-FR" dirty="0" smtClean="0"/>
              <a:t>. </a:t>
            </a:r>
          </a:p>
          <a:p>
            <a:pPr>
              <a:lnSpc>
                <a:spcPct val="150000"/>
              </a:lnSpc>
            </a:pPr>
            <a:endParaRPr lang="fr-FR" dirty="0"/>
          </a:p>
          <a:p>
            <a:pPr>
              <a:lnSpc>
                <a:spcPct val="150000"/>
              </a:lnSpc>
            </a:pPr>
            <a:r>
              <a:rPr lang="fr-FR" dirty="0" smtClean="0"/>
              <a:t>Il </a:t>
            </a:r>
            <a:r>
              <a:rPr lang="fr-FR" dirty="0"/>
              <a:t>a été allégué que les données personnelles à savoir </a:t>
            </a:r>
            <a:endParaRPr lang="fr-FR" dirty="0" smtClean="0"/>
          </a:p>
          <a:p>
            <a:pPr>
              <a:lnSpc>
                <a:spcPct val="150000"/>
              </a:lnSpc>
            </a:pPr>
            <a:r>
              <a:rPr lang="fr-FR" dirty="0"/>
              <a:t>	</a:t>
            </a:r>
            <a:r>
              <a:rPr lang="fr-FR" dirty="0" smtClean="0"/>
              <a:t>le </a:t>
            </a:r>
            <a:r>
              <a:rPr lang="fr-FR" dirty="0"/>
              <a:t>numéro de la carte d'identité nationale, </a:t>
            </a:r>
            <a:r>
              <a:rPr lang="fr-FR" dirty="0" smtClean="0"/>
              <a:t>d'adresse </a:t>
            </a:r>
            <a:r>
              <a:rPr lang="fr-FR" dirty="0"/>
              <a:t>et les détails du salaire, entre autres </a:t>
            </a:r>
            <a:r>
              <a:rPr lang="fr-FR" dirty="0" smtClean="0"/>
              <a:t>	de </a:t>
            </a:r>
            <a:r>
              <a:rPr lang="fr-FR" dirty="0"/>
              <a:t>plaignant </a:t>
            </a:r>
            <a:r>
              <a:rPr lang="fr-FR" dirty="0" smtClean="0"/>
              <a:t>ont </a:t>
            </a:r>
            <a:r>
              <a:rPr lang="fr-FR" dirty="0"/>
              <a:t>été divulgués sans son </a:t>
            </a:r>
            <a:r>
              <a:rPr lang="fr-FR" dirty="0" smtClean="0"/>
              <a:t>consentement </a:t>
            </a:r>
            <a:r>
              <a:rPr lang="fr-FR" dirty="0"/>
              <a:t>exprès ou autre, et </a:t>
            </a:r>
            <a:endParaRPr lang="fr-FR" dirty="0" smtClean="0"/>
          </a:p>
          <a:p>
            <a:pPr>
              <a:lnSpc>
                <a:spcPct val="150000"/>
              </a:lnSpc>
            </a:pPr>
            <a:r>
              <a:rPr lang="fr-FR" dirty="0"/>
              <a:t>	</a:t>
            </a:r>
            <a:r>
              <a:rPr lang="fr-FR" dirty="0" smtClean="0"/>
              <a:t>sans </a:t>
            </a:r>
            <a:r>
              <a:rPr lang="fr-FR" dirty="0"/>
              <a:t>aucun objectif ou excuse </a:t>
            </a:r>
            <a:r>
              <a:rPr lang="fr-FR" dirty="0" smtClean="0"/>
              <a:t>légitimes et </a:t>
            </a:r>
          </a:p>
          <a:p>
            <a:pPr>
              <a:lnSpc>
                <a:spcPct val="150000"/>
              </a:lnSpc>
            </a:pPr>
            <a:r>
              <a:rPr lang="fr-FR" dirty="0"/>
              <a:t>	</a:t>
            </a:r>
            <a:r>
              <a:rPr lang="fr-FR" dirty="0" smtClean="0"/>
              <a:t>qu'elles </a:t>
            </a:r>
            <a:r>
              <a:rPr lang="fr-FR" dirty="0"/>
              <a:t>ont été publiées dans un </a:t>
            </a:r>
            <a:r>
              <a:rPr lang="fr-FR" dirty="0" smtClean="0"/>
              <a:t>rapport interne. </a:t>
            </a:r>
          </a:p>
          <a:p>
            <a:pPr>
              <a:lnSpc>
                <a:spcPct val="150000"/>
              </a:lnSpc>
            </a:pPr>
            <a:endParaRPr lang="fr-FR" dirty="0"/>
          </a:p>
          <a:p>
            <a:pPr>
              <a:lnSpc>
                <a:spcPct val="150000"/>
              </a:lnSpc>
            </a:pPr>
            <a:r>
              <a:rPr lang="fr-FR" dirty="0" smtClean="0"/>
              <a:t>Extraits </a:t>
            </a:r>
            <a:r>
              <a:rPr lang="fr-FR" dirty="0"/>
              <a:t>du rapport </a:t>
            </a:r>
            <a:r>
              <a:rPr lang="fr-FR" dirty="0" smtClean="0"/>
              <a:t>interne </a:t>
            </a:r>
            <a:r>
              <a:rPr lang="fr-FR" dirty="0"/>
              <a:t>comprenant des données de plaignant </a:t>
            </a:r>
            <a:r>
              <a:rPr lang="fr-FR" dirty="0" smtClean="0"/>
              <a:t>ont </a:t>
            </a:r>
            <a:r>
              <a:rPr lang="fr-FR" dirty="0"/>
              <a:t>été également publiés dans la presse écrite.</a:t>
            </a:r>
          </a:p>
          <a:p>
            <a:endParaRPr lang="en-US" dirty="0"/>
          </a:p>
        </p:txBody>
      </p:sp>
    </p:spTree>
    <p:extLst>
      <p:ext uri="{BB962C8B-B14F-4D97-AF65-F5344CB8AC3E}">
        <p14:creationId xmlns:p14="http://schemas.microsoft.com/office/powerpoint/2010/main" val="14869345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La divulgation non autorisée de données </a:t>
            </a:r>
            <a:r>
              <a:rPr lang="fr-FR" dirty="0" smtClean="0"/>
              <a:t>personnelles (2)</a:t>
            </a:r>
            <a:r>
              <a:rPr lang="en-US" dirty="0"/>
              <a:t/>
            </a:r>
            <a:br>
              <a:rPr lang="en-US" dirty="0"/>
            </a:br>
            <a:endParaRPr lang="en-US" dirty="0"/>
          </a:p>
        </p:txBody>
      </p:sp>
      <p:sp>
        <p:nvSpPr>
          <p:cNvPr id="3" name="Text Placeholder 2"/>
          <p:cNvSpPr>
            <a:spLocks noGrp="1"/>
          </p:cNvSpPr>
          <p:nvPr>
            <p:ph type="body" sz="quarter" idx="14"/>
          </p:nvPr>
        </p:nvSpPr>
        <p:spPr>
          <a:xfrm>
            <a:off x="871369" y="722869"/>
            <a:ext cx="11320631" cy="5626416"/>
          </a:xfrm>
        </p:spPr>
        <p:txBody>
          <a:bodyPr/>
          <a:lstStyle/>
          <a:p>
            <a:endParaRPr lang="fr-FR" dirty="0"/>
          </a:p>
          <a:p>
            <a:pPr>
              <a:lnSpc>
                <a:spcPct val="150000"/>
              </a:lnSpc>
            </a:pPr>
            <a:r>
              <a:rPr lang="fr-FR" dirty="0"/>
              <a:t>Une </a:t>
            </a:r>
            <a:r>
              <a:rPr lang="fr-FR" dirty="0" smtClean="0"/>
              <a:t>enquête/investigation </a:t>
            </a:r>
            <a:r>
              <a:rPr lang="fr-FR" dirty="0"/>
              <a:t>a été réalisée par ce bureau qui a été finalisé en 2014. </a:t>
            </a:r>
            <a:endParaRPr lang="fr-FR" dirty="0" smtClean="0"/>
          </a:p>
          <a:p>
            <a:pPr>
              <a:lnSpc>
                <a:spcPct val="150000"/>
              </a:lnSpc>
            </a:pPr>
            <a:r>
              <a:rPr lang="fr-FR" dirty="0" smtClean="0"/>
              <a:t>La </a:t>
            </a:r>
            <a:r>
              <a:rPr lang="fr-FR" dirty="0"/>
              <a:t>commissaire a jugé que </a:t>
            </a:r>
            <a:endParaRPr lang="fr-FR" dirty="0" smtClean="0"/>
          </a:p>
          <a:p>
            <a:pPr marL="1062900" lvl="2" indent="-342900">
              <a:lnSpc>
                <a:spcPct val="150000"/>
              </a:lnSpc>
              <a:buFont typeface="Arial" panose="020B0604020202020204" pitchFamily="34" charset="0"/>
              <a:buChar char="•"/>
            </a:pPr>
            <a:r>
              <a:rPr lang="fr-FR" dirty="0" smtClean="0"/>
              <a:t>la preuve </a:t>
            </a:r>
            <a:r>
              <a:rPr lang="fr-FR" dirty="0"/>
              <a:t>de la poursuite a été établi au-delà de tout doute raisonnable et </a:t>
            </a:r>
          </a:p>
          <a:p>
            <a:pPr marL="1062900" lvl="2" indent="-342900">
              <a:lnSpc>
                <a:spcPct val="150000"/>
              </a:lnSpc>
              <a:buFont typeface="Arial" panose="020B0604020202020204" pitchFamily="34" charset="0"/>
              <a:buChar char="•"/>
            </a:pPr>
            <a:r>
              <a:rPr lang="fr-FR" dirty="0" smtClean="0"/>
              <a:t>la </a:t>
            </a:r>
            <a:r>
              <a:rPr lang="fr-FR" dirty="0"/>
              <a:t>poursuite a donc été </a:t>
            </a:r>
            <a:r>
              <a:rPr lang="fr-FR" dirty="0" smtClean="0"/>
              <a:t>conseillées pour </a:t>
            </a:r>
            <a:r>
              <a:rPr lang="fr-FR" dirty="0"/>
              <a:t>violation des articles 27 (1) et (2) et 61 de la Loi </a:t>
            </a:r>
            <a:r>
              <a:rPr lang="fr-FR" dirty="0" smtClean="0"/>
              <a:t>	sur </a:t>
            </a:r>
            <a:r>
              <a:rPr lang="fr-FR" dirty="0"/>
              <a:t>la protection des données et </a:t>
            </a:r>
          </a:p>
          <a:p>
            <a:pPr marL="1062900" lvl="2" indent="-342900">
              <a:lnSpc>
                <a:spcPct val="150000"/>
              </a:lnSpc>
              <a:buFont typeface="Arial" panose="020B0604020202020204" pitchFamily="34" charset="0"/>
              <a:buChar char="•"/>
            </a:pPr>
            <a:r>
              <a:rPr lang="fr-FR" dirty="0" smtClean="0"/>
              <a:t>pour </a:t>
            </a:r>
            <a:r>
              <a:rPr lang="fr-FR" dirty="0"/>
              <a:t>violation des articles 25 (1), 26 (1) (b), 29 (1) et 61 de la Loi sur la protection des </a:t>
            </a:r>
            <a:r>
              <a:rPr lang="fr-FR" dirty="0" smtClean="0"/>
              <a:t>	données</a:t>
            </a:r>
            <a:r>
              <a:rPr lang="fr-FR" dirty="0"/>
              <a:t>. </a:t>
            </a:r>
            <a:endParaRPr lang="fr-FR" dirty="0" smtClean="0"/>
          </a:p>
          <a:p>
            <a:pPr>
              <a:lnSpc>
                <a:spcPct val="150000"/>
              </a:lnSpc>
            </a:pPr>
            <a:endParaRPr lang="fr-FR" dirty="0"/>
          </a:p>
          <a:p>
            <a:pPr>
              <a:lnSpc>
                <a:spcPct val="150000"/>
              </a:lnSpc>
            </a:pPr>
            <a:r>
              <a:rPr lang="fr-FR" dirty="0" smtClean="0"/>
              <a:t>Les </a:t>
            </a:r>
            <a:r>
              <a:rPr lang="fr-FR" dirty="0"/>
              <a:t>plaignants </a:t>
            </a:r>
            <a:r>
              <a:rPr lang="fr-FR" dirty="0" smtClean="0"/>
              <a:t>n‘ont </a:t>
            </a:r>
            <a:r>
              <a:rPr lang="fr-FR" dirty="0"/>
              <a:t>jamais </a:t>
            </a:r>
            <a:r>
              <a:rPr lang="fr-FR" dirty="0" smtClean="0"/>
              <a:t>donnés </a:t>
            </a:r>
            <a:r>
              <a:rPr lang="fr-FR" dirty="0"/>
              <a:t>leur consentement exprès pour </a:t>
            </a:r>
            <a:endParaRPr lang="fr-FR" dirty="0" smtClean="0"/>
          </a:p>
          <a:p>
            <a:pPr marL="1062900" lvl="2" indent="-342900">
              <a:lnSpc>
                <a:spcPct val="150000"/>
              </a:lnSpc>
              <a:buFont typeface="Arial" panose="020B0604020202020204" pitchFamily="34" charset="0"/>
              <a:buChar char="•"/>
            </a:pPr>
            <a:r>
              <a:rPr lang="fr-FR" dirty="0" smtClean="0"/>
              <a:t>que leurs </a:t>
            </a:r>
            <a:r>
              <a:rPr lang="fr-FR" dirty="0"/>
              <a:t>données personnelles soient publiées ni rendues publiques. </a:t>
            </a:r>
            <a:endParaRPr lang="fr-FR" dirty="0" smtClean="0"/>
          </a:p>
          <a:p>
            <a:pPr>
              <a:lnSpc>
                <a:spcPct val="150000"/>
              </a:lnSpc>
            </a:pPr>
            <a:endParaRPr lang="fr-FR" dirty="0" smtClean="0"/>
          </a:p>
          <a:p>
            <a:pPr>
              <a:lnSpc>
                <a:spcPct val="150000"/>
              </a:lnSpc>
            </a:pPr>
            <a:r>
              <a:rPr lang="fr-FR" dirty="0" smtClean="0"/>
              <a:t>L'affaire </a:t>
            </a:r>
            <a:r>
              <a:rPr lang="fr-FR" dirty="0"/>
              <a:t>a donc été </a:t>
            </a:r>
            <a:r>
              <a:rPr lang="fr-FR" dirty="0" smtClean="0"/>
              <a:t>dirigée vers </a:t>
            </a:r>
            <a:r>
              <a:rPr lang="fr-FR" dirty="0"/>
              <a:t>la police de poursuites </a:t>
            </a:r>
            <a:endParaRPr lang="fr-FR" dirty="0" smtClean="0"/>
          </a:p>
          <a:p>
            <a:pPr lvl="2">
              <a:lnSpc>
                <a:spcPct val="150000"/>
              </a:lnSpc>
            </a:pPr>
            <a:r>
              <a:rPr lang="fr-FR" dirty="0" smtClean="0"/>
              <a:t>en </a:t>
            </a:r>
            <a:r>
              <a:rPr lang="fr-FR" dirty="0"/>
              <a:t>vertu de l'article 20 de la Loi sur la protection des données.</a:t>
            </a:r>
          </a:p>
          <a:p>
            <a:endParaRPr lang="en-US" dirty="0"/>
          </a:p>
        </p:txBody>
      </p:sp>
    </p:spTree>
    <p:extLst>
      <p:ext uri="{BB962C8B-B14F-4D97-AF65-F5344CB8AC3E}">
        <p14:creationId xmlns:p14="http://schemas.microsoft.com/office/powerpoint/2010/main" val="9715051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
            </a:r>
            <a:br>
              <a:rPr lang="fr-FR" dirty="0"/>
            </a:br>
            <a:r>
              <a:rPr lang="fr-FR" dirty="0"/>
              <a:t>L'utilisation non autorisée des empreintes digitales </a:t>
            </a:r>
            <a:r>
              <a:rPr lang="fr-FR" dirty="0" smtClean="0"/>
              <a:t>sur le lieu du travail.</a:t>
            </a:r>
            <a:r>
              <a:rPr lang="fr-FR" dirty="0"/>
              <a:t/>
            </a:r>
            <a:br>
              <a:rPr lang="fr-FR" dirty="0"/>
            </a:br>
            <a:r>
              <a:rPr lang="en-US" dirty="0"/>
              <a:t/>
            </a:r>
            <a:br>
              <a:rPr lang="en-US" dirty="0"/>
            </a:br>
            <a:endParaRPr lang="en-US" dirty="0"/>
          </a:p>
        </p:txBody>
      </p:sp>
      <p:sp>
        <p:nvSpPr>
          <p:cNvPr id="3" name="Text Placeholder 2"/>
          <p:cNvSpPr>
            <a:spLocks noGrp="1"/>
          </p:cNvSpPr>
          <p:nvPr>
            <p:ph type="body" sz="quarter" idx="14"/>
          </p:nvPr>
        </p:nvSpPr>
        <p:spPr>
          <a:xfrm>
            <a:off x="656720" y="1060463"/>
            <a:ext cx="10422097" cy="4381274"/>
          </a:xfrm>
        </p:spPr>
        <p:txBody>
          <a:bodyPr/>
          <a:lstStyle/>
          <a:p>
            <a:endParaRPr lang="fr-FR" dirty="0"/>
          </a:p>
          <a:p>
            <a:pPr>
              <a:lnSpc>
                <a:spcPct val="150000"/>
              </a:lnSpc>
            </a:pPr>
            <a:r>
              <a:rPr lang="fr-FR" dirty="0"/>
              <a:t>Une plainte a été déposée le 9 Août 2013 à ce </a:t>
            </a:r>
            <a:r>
              <a:rPr lang="fr-FR" dirty="0" smtClean="0"/>
              <a:t>bureau en </a:t>
            </a:r>
            <a:r>
              <a:rPr lang="fr-FR" dirty="0"/>
              <a:t>vertu de l'article 11 de la Loi sur la protection des </a:t>
            </a:r>
            <a:r>
              <a:rPr lang="fr-FR" dirty="0" smtClean="0"/>
              <a:t>données personnelles </a:t>
            </a:r>
            <a:r>
              <a:rPr lang="fr-FR" dirty="0"/>
              <a:t>(</a:t>
            </a:r>
            <a:r>
              <a:rPr lang="fr-FR" dirty="0" smtClean="0"/>
              <a:t>LPDP) </a:t>
            </a:r>
          </a:p>
          <a:p>
            <a:pPr marL="1062900" lvl="2" indent="-342900">
              <a:lnSpc>
                <a:spcPct val="150000"/>
              </a:lnSpc>
              <a:buFont typeface="Arial" panose="020B0604020202020204" pitchFamily="34" charset="0"/>
              <a:buChar char="•"/>
            </a:pPr>
            <a:r>
              <a:rPr lang="fr-FR" dirty="0" smtClean="0"/>
              <a:t>contre la défense à l'égard de licenciement de la plaignante suite a son refus de fournir 	ses </a:t>
            </a:r>
            <a:r>
              <a:rPr lang="fr-FR" dirty="0"/>
              <a:t>empreintes pour l'enregistrement </a:t>
            </a:r>
            <a:r>
              <a:rPr lang="fr-FR" dirty="0" smtClean="0"/>
              <a:t>de sa présence sur le lieu de son travail.</a:t>
            </a:r>
          </a:p>
          <a:p>
            <a:pPr>
              <a:lnSpc>
                <a:spcPct val="150000"/>
              </a:lnSpc>
            </a:pPr>
            <a:r>
              <a:rPr lang="fr-FR" dirty="0"/>
              <a:t/>
            </a:r>
            <a:br>
              <a:rPr lang="fr-FR" dirty="0"/>
            </a:br>
            <a:r>
              <a:rPr lang="fr-FR" dirty="0"/>
              <a:t>Ce bureau a ouvert une enquête et a informé </a:t>
            </a:r>
            <a:r>
              <a:rPr lang="fr-FR" dirty="0" smtClean="0"/>
              <a:t>la compagnie défenderesse, </a:t>
            </a:r>
            <a:r>
              <a:rPr lang="fr-FR" dirty="0"/>
              <a:t>par écrit, </a:t>
            </a:r>
            <a:endParaRPr lang="fr-FR" dirty="0" smtClean="0"/>
          </a:p>
          <a:p>
            <a:pPr>
              <a:lnSpc>
                <a:spcPct val="150000"/>
              </a:lnSpc>
            </a:pPr>
            <a:r>
              <a:rPr lang="fr-FR" dirty="0"/>
              <a:t>	</a:t>
            </a:r>
            <a:r>
              <a:rPr lang="fr-FR" dirty="0" smtClean="0"/>
              <a:t>des </a:t>
            </a:r>
            <a:r>
              <a:rPr lang="fr-FR" dirty="0"/>
              <a:t>étapes à suivre pour se conformer à la </a:t>
            </a:r>
            <a:r>
              <a:rPr lang="fr-FR" dirty="0" smtClean="0"/>
              <a:t>loi de protection des données personnelles 	avant </a:t>
            </a:r>
            <a:r>
              <a:rPr lang="fr-FR" dirty="0"/>
              <a:t>le traitement de l'empreinte digitale de la plaignante. </a:t>
            </a:r>
            <a:endParaRPr lang="fr-FR" dirty="0" smtClean="0"/>
          </a:p>
          <a:p>
            <a:pPr>
              <a:lnSpc>
                <a:spcPct val="150000"/>
              </a:lnSpc>
            </a:pPr>
            <a:r>
              <a:rPr lang="fr-FR" dirty="0" smtClean="0"/>
              <a:t>L'enquête </a:t>
            </a:r>
            <a:r>
              <a:rPr lang="fr-FR" dirty="0"/>
              <a:t>a été </a:t>
            </a:r>
            <a:r>
              <a:rPr lang="fr-FR" dirty="0" smtClean="0"/>
              <a:t>finalisée </a:t>
            </a:r>
            <a:r>
              <a:rPr lang="fr-FR" dirty="0"/>
              <a:t>et une décision a été rendue </a:t>
            </a:r>
            <a:r>
              <a:rPr lang="fr-FR" dirty="0" smtClean="0"/>
              <a:t>comme suite:</a:t>
            </a:r>
            <a:endParaRPr lang="fr-FR" dirty="0"/>
          </a:p>
          <a:p>
            <a:endParaRPr lang="en-US" dirty="0"/>
          </a:p>
        </p:txBody>
      </p:sp>
    </p:spTree>
    <p:extLst>
      <p:ext uri="{BB962C8B-B14F-4D97-AF65-F5344CB8AC3E}">
        <p14:creationId xmlns:p14="http://schemas.microsoft.com/office/powerpoint/2010/main" val="3905897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709360" y="53563"/>
            <a:ext cx="2498257" cy="660618"/>
          </a:xfrm>
        </p:spPr>
        <p:txBody>
          <a:bodyPr/>
          <a:lstStyle/>
          <a:p>
            <a:r>
              <a:rPr lang="fr-FR" dirty="0" smtClean="0"/>
              <a:t>Le </a:t>
            </a:r>
            <a:r>
              <a:rPr lang="fr-FR" dirty="0"/>
              <a:t>contenu</a:t>
            </a:r>
          </a:p>
        </p:txBody>
      </p:sp>
      <p:sp>
        <p:nvSpPr>
          <p:cNvPr id="5" name="Espace réservé du texte 4"/>
          <p:cNvSpPr>
            <a:spLocks noGrp="1"/>
          </p:cNvSpPr>
          <p:nvPr>
            <p:ph type="body" sz="quarter" idx="12"/>
          </p:nvPr>
        </p:nvSpPr>
        <p:spPr/>
        <p:txBody>
          <a:bodyPr/>
          <a:lstStyle/>
          <a:p>
            <a:endParaRPr lang="fr-FR" dirty="0"/>
          </a:p>
        </p:txBody>
      </p:sp>
      <p:sp>
        <p:nvSpPr>
          <p:cNvPr id="4" name="Espace réservé du texte 3"/>
          <p:cNvSpPr>
            <a:spLocks noGrp="1"/>
          </p:cNvSpPr>
          <p:nvPr>
            <p:ph type="body" sz="quarter" idx="13"/>
          </p:nvPr>
        </p:nvSpPr>
        <p:spPr>
          <a:xfrm>
            <a:off x="73669" y="517965"/>
            <a:ext cx="6043795" cy="5746573"/>
          </a:xfrm>
        </p:spPr>
        <p:txBody>
          <a:bodyPr/>
          <a:lstStyle/>
          <a:p>
            <a:pPr marL="0" indent="0">
              <a:buNone/>
            </a:pPr>
            <a:endParaRPr lang="fr-FR" sz="2000" dirty="0" smtClean="0"/>
          </a:p>
          <a:p>
            <a:pPr marL="0" indent="0">
              <a:buNone/>
            </a:pPr>
            <a:endParaRPr lang="fr-FR" sz="2000" dirty="0"/>
          </a:p>
          <a:p>
            <a:endParaRPr lang="fr-FR" sz="1800" dirty="0" smtClean="0"/>
          </a:p>
          <a:p>
            <a:r>
              <a:rPr lang="fr-FR" sz="1800" dirty="0" smtClean="0"/>
              <a:t>Notre </a:t>
            </a:r>
            <a:r>
              <a:rPr lang="fr-FR" sz="1800" dirty="0"/>
              <a:t>mission et vision</a:t>
            </a:r>
          </a:p>
          <a:p>
            <a:r>
              <a:rPr lang="fr-FR" sz="1800" dirty="0"/>
              <a:t>Fonctions principales du bureau</a:t>
            </a:r>
          </a:p>
          <a:p>
            <a:r>
              <a:rPr lang="fr-FR" sz="1800" dirty="0"/>
              <a:t>Sensibilisation de la protection des données à caractère personnel</a:t>
            </a:r>
          </a:p>
          <a:p>
            <a:r>
              <a:rPr lang="fr-FR" sz="1800" dirty="0"/>
              <a:t>Enregistrement des contrôleurs de données</a:t>
            </a:r>
          </a:p>
          <a:p>
            <a:r>
              <a:rPr lang="fr-FR" sz="1800" dirty="0"/>
              <a:t>L'application de la protection des données</a:t>
            </a:r>
          </a:p>
          <a:p>
            <a:r>
              <a:rPr lang="fr-FR" sz="1800" dirty="0"/>
              <a:t>Demande de conseils</a:t>
            </a:r>
          </a:p>
          <a:p>
            <a:r>
              <a:rPr lang="fr-FR" sz="1800" dirty="0"/>
              <a:t>36e édition de la Conférence internationale tenue a Maurice en octobre 2014</a:t>
            </a:r>
          </a:p>
          <a:p>
            <a:r>
              <a:rPr lang="fr-FR" sz="1800" dirty="0"/>
              <a:t>Adhésion à la Convention 108 du Conseil de l'Europe</a:t>
            </a:r>
          </a:p>
          <a:p>
            <a:r>
              <a:rPr lang="fr-FR" sz="1800" dirty="0"/>
              <a:t>Les questions transfrontalières - GPEN</a:t>
            </a:r>
          </a:p>
          <a:p>
            <a:endParaRPr lang="fr-FR" sz="2000" dirty="0"/>
          </a:p>
        </p:txBody>
      </p:sp>
      <p:sp>
        <p:nvSpPr>
          <p:cNvPr id="6" name="Text Placeholder 3"/>
          <p:cNvSpPr txBox="1">
            <a:spLocks/>
          </p:cNvSpPr>
          <p:nvPr/>
        </p:nvSpPr>
        <p:spPr>
          <a:xfrm>
            <a:off x="6035040" y="919580"/>
            <a:ext cx="6156960" cy="5139559"/>
          </a:xfrm>
          <a:prstGeom prst="rect">
            <a:avLst/>
          </a:prstGeom>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2800" kern="1200" baseline="0">
                <a:solidFill>
                  <a:schemeClr val="tx1">
                    <a:lumMod val="75000"/>
                    <a:lumOff val="25000"/>
                  </a:schemeClr>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fr-FR" sz="1800" dirty="0" smtClean="0"/>
          </a:p>
          <a:p>
            <a:r>
              <a:rPr lang="fr-FR" sz="1800" dirty="0"/>
              <a:t>La jurisprudence internationale sur la protection des données</a:t>
            </a:r>
          </a:p>
          <a:p>
            <a:r>
              <a:rPr lang="fr-FR" sz="1800" dirty="0" smtClean="0"/>
              <a:t>Interpol </a:t>
            </a:r>
            <a:r>
              <a:rPr lang="fr-FR" sz="1800" dirty="0"/>
              <a:t>Data Protection Expert</a:t>
            </a:r>
          </a:p>
          <a:p>
            <a:r>
              <a:rPr lang="fr-FR" sz="1800" dirty="0"/>
              <a:t>Expert des Nations Unies en matière de protection de </a:t>
            </a:r>
            <a:r>
              <a:rPr lang="fr-FR" sz="1800" dirty="0" smtClean="0"/>
              <a:t>données personnelles</a:t>
            </a:r>
            <a:endParaRPr lang="fr-FR" sz="1800" dirty="0"/>
          </a:p>
          <a:p>
            <a:r>
              <a:rPr lang="fr-FR" sz="1800" dirty="0"/>
              <a:t>L'application de la protection des données </a:t>
            </a:r>
            <a:r>
              <a:rPr lang="fr-FR" sz="1800" dirty="0" smtClean="0"/>
              <a:t>personnelles</a:t>
            </a:r>
            <a:endParaRPr lang="fr-FR" sz="1800" dirty="0"/>
          </a:p>
          <a:p>
            <a:r>
              <a:rPr lang="fr-FR" sz="1800" dirty="0"/>
              <a:t>Les enquêtes sur les plaintes</a:t>
            </a:r>
          </a:p>
          <a:p>
            <a:r>
              <a:rPr lang="fr-FR" sz="1800" dirty="0"/>
              <a:t>Nouvelles plaintes</a:t>
            </a:r>
          </a:p>
          <a:p>
            <a:r>
              <a:rPr lang="fr-FR" sz="1800" dirty="0"/>
              <a:t>Les décisions sur les plaintes</a:t>
            </a:r>
          </a:p>
          <a:p>
            <a:r>
              <a:rPr lang="fr-FR" sz="1800" dirty="0"/>
              <a:t>Amélioration de la protection juridique</a:t>
            </a:r>
          </a:p>
          <a:p>
            <a:r>
              <a:rPr lang="fr-FR" sz="1800" dirty="0"/>
              <a:t>Appel sur les décisions du commissaire</a:t>
            </a:r>
          </a:p>
          <a:p>
            <a:r>
              <a:rPr lang="fr-FR" sz="1800" dirty="0"/>
              <a:t>Recours à la Cour suprême de Maurice contre le décision du Tribunal  de la TCI</a:t>
            </a:r>
          </a:p>
          <a:p>
            <a:endParaRPr lang="fr-FR" sz="1800" dirty="0"/>
          </a:p>
          <a:p>
            <a:pPr marL="0" indent="0">
              <a:buNone/>
            </a:pPr>
            <a:endParaRPr lang="en-US" dirty="0"/>
          </a:p>
        </p:txBody>
      </p:sp>
    </p:spTree>
    <p:extLst>
      <p:ext uri="{BB962C8B-B14F-4D97-AF65-F5344CB8AC3E}">
        <p14:creationId xmlns:p14="http://schemas.microsoft.com/office/powerpoint/2010/main" val="199525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968" y="166614"/>
            <a:ext cx="10515600" cy="675187"/>
          </a:xfrm>
        </p:spPr>
        <p:txBody>
          <a:bodyPr/>
          <a:lstStyle/>
          <a:p>
            <a:r>
              <a:rPr lang="fr-FR" dirty="0"/>
              <a:t>L'utilisation non autorisée des empreintes digitales sur le lieu du travail.</a:t>
            </a:r>
            <a:endParaRPr lang="en-US" dirty="0"/>
          </a:p>
        </p:txBody>
      </p:sp>
      <p:sp>
        <p:nvSpPr>
          <p:cNvPr id="3" name="Text Placeholder 2"/>
          <p:cNvSpPr>
            <a:spLocks noGrp="1"/>
          </p:cNvSpPr>
          <p:nvPr>
            <p:ph type="body" sz="quarter" idx="14"/>
          </p:nvPr>
        </p:nvSpPr>
        <p:spPr>
          <a:xfrm>
            <a:off x="965917" y="661497"/>
            <a:ext cx="10966284" cy="5186471"/>
          </a:xfrm>
        </p:spPr>
        <p:txBody>
          <a:bodyPr/>
          <a:lstStyle/>
          <a:p>
            <a:pPr>
              <a:lnSpc>
                <a:spcPct val="150000"/>
              </a:lnSpc>
            </a:pPr>
            <a:endParaRPr lang="fr-FR" dirty="0"/>
          </a:p>
          <a:p>
            <a:pPr>
              <a:lnSpc>
                <a:spcPct val="150000"/>
              </a:lnSpc>
            </a:pPr>
            <a:r>
              <a:rPr lang="fr-FR" dirty="0"/>
              <a:t>Compte tenu du fait qu'il </a:t>
            </a:r>
            <a:r>
              <a:rPr lang="fr-FR" dirty="0" smtClean="0"/>
              <a:t>y a </a:t>
            </a:r>
            <a:r>
              <a:rPr lang="fr-FR" dirty="0"/>
              <a:t>trois principaux risques associés à l'utilisation des empreintes </a:t>
            </a:r>
            <a:r>
              <a:rPr lang="fr-FR" dirty="0" smtClean="0"/>
              <a:t>digitales, a savoir; </a:t>
            </a:r>
          </a:p>
          <a:p>
            <a:pPr marL="1062900" lvl="2" indent="-342900">
              <a:lnSpc>
                <a:spcPct val="150000"/>
              </a:lnSpc>
              <a:buFont typeface="Arial" panose="020B0604020202020204" pitchFamily="34" charset="0"/>
              <a:buChar char="•"/>
            </a:pPr>
            <a:r>
              <a:rPr lang="fr-FR" dirty="0"/>
              <a:t>F</a:t>
            </a:r>
            <a:r>
              <a:rPr lang="fr-FR" dirty="0" smtClean="0"/>
              <a:t>raude d’identité, </a:t>
            </a:r>
          </a:p>
          <a:p>
            <a:pPr marL="1062900" lvl="2" indent="-342900">
              <a:lnSpc>
                <a:spcPct val="150000"/>
              </a:lnSpc>
              <a:buFont typeface="Arial" panose="020B0604020202020204" pitchFamily="34" charset="0"/>
              <a:buChar char="•"/>
            </a:pPr>
            <a:r>
              <a:rPr lang="fr-FR" dirty="0" smtClean="0"/>
              <a:t>Mauvaise utilisation des données </a:t>
            </a:r>
          </a:p>
          <a:p>
            <a:pPr marL="1062900" lvl="2" indent="-342900">
              <a:lnSpc>
                <a:spcPct val="150000"/>
              </a:lnSpc>
              <a:buFont typeface="Arial" panose="020B0604020202020204" pitchFamily="34" charset="0"/>
              <a:buChar char="•"/>
            </a:pPr>
            <a:r>
              <a:rPr lang="fr-FR" dirty="0"/>
              <a:t>V</a:t>
            </a:r>
            <a:r>
              <a:rPr lang="fr-FR" dirty="0" smtClean="0"/>
              <a:t>iolation de données  </a:t>
            </a:r>
          </a:p>
          <a:p>
            <a:pPr>
              <a:lnSpc>
                <a:spcPct val="150000"/>
              </a:lnSpc>
            </a:pPr>
            <a:r>
              <a:rPr lang="fr-FR" dirty="0" smtClean="0"/>
              <a:t>L'utilisation incertain des empreintes digitales ne peut pas être autorisée et </a:t>
            </a:r>
          </a:p>
          <a:p>
            <a:pPr>
              <a:lnSpc>
                <a:spcPct val="150000"/>
              </a:lnSpc>
            </a:pPr>
            <a:r>
              <a:rPr lang="fr-FR" dirty="0"/>
              <a:t>	</a:t>
            </a:r>
            <a:r>
              <a:rPr lang="fr-FR" dirty="0" smtClean="0"/>
              <a:t>des poursuites ont été conseillées contre le défendeur pour violation des articles 24 ou 25 et 61 de </a:t>
            </a:r>
            <a:r>
              <a:rPr lang="fr-FR" dirty="0"/>
              <a:t>la Loi sur la protection des données </a:t>
            </a:r>
            <a:r>
              <a:rPr lang="fr-FR" dirty="0" smtClean="0"/>
              <a:t>personnelles. </a:t>
            </a:r>
          </a:p>
          <a:p>
            <a:pPr>
              <a:lnSpc>
                <a:spcPct val="150000"/>
              </a:lnSpc>
            </a:pPr>
            <a:r>
              <a:rPr lang="fr-FR" dirty="0" smtClean="0"/>
              <a:t>La commissaire </a:t>
            </a:r>
            <a:r>
              <a:rPr lang="fr-FR" dirty="0"/>
              <a:t>a statué</a:t>
            </a:r>
            <a:r>
              <a:rPr lang="en-US" dirty="0" smtClean="0"/>
              <a:t> </a:t>
            </a:r>
            <a:r>
              <a:rPr lang="en-US" dirty="0" err="1" smtClean="0"/>
              <a:t>que</a:t>
            </a:r>
            <a:r>
              <a:rPr lang="en-US" dirty="0" smtClean="0"/>
              <a:t> </a:t>
            </a:r>
            <a:r>
              <a:rPr lang="fr-FR" dirty="0" smtClean="0"/>
              <a:t>le plaignant était justifié </a:t>
            </a:r>
          </a:p>
          <a:p>
            <a:pPr>
              <a:lnSpc>
                <a:spcPct val="150000"/>
              </a:lnSpc>
            </a:pPr>
            <a:r>
              <a:rPr lang="fr-FR" dirty="0"/>
              <a:t>	</a:t>
            </a:r>
            <a:r>
              <a:rPr lang="fr-FR" dirty="0" smtClean="0"/>
              <a:t>de ne pas fournir son consentement à l 'intimée pour le traitement de ses	renseignements 	personnels, qui est aussi la raison de son licenciement. </a:t>
            </a:r>
          </a:p>
          <a:p>
            <a:pPr>
              <a:lnSpc>
                <a:spcPct val="150000"/>
              </a:lnSpc>
            </a:pPr>
            <a:endParaRPr lang="fr-FR" sz="1800" dirty="0"/>
          </a:p>
        </p:txBody>
      </p:sp>
    </p:spTree>
    <p:extLst>
      <p:ext uri="{BB962C8B-B14F-4D97-AF65-F5344CB8AC3E}">
        <p14:creationId xmlns:p14="http://schemas.microsoft.com/office/powerpoint/2010/main" val="32044959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L'utilisation non autorisée des empreintes digitales sur le lieu du travail.</a:t>
            </a:r>
            <a:endParaRPr lang="en-US" dirty="0"/>
          </a:p>
        </p:txBody>
      </p:sp>
      <p:sp>
        <p:nvSpPr>
          <p:cNvPr id="3" name="Text Placeholder 2"/>
          <p:cNvSpPr>
            <a:spLocks noGrp="1"/>
          </p:cNvSpPr>
          <p:nvPr>
            <p:ph type="body" sz="quarter" idx="14"/>
          </p:nvPr>
        </p:nvSpPr>
        <p:spPr>
          <a:xfrm>
            <a:off x="733994" y="1653170"/>
            <a:ext cx="10438326" cy="4309748"/>
          </a:xfrm>
        </p:spPr>
        <p:txBody>
          <a:bodyPr/>
          <a:lstStyle/>
          <a:p>
            <a:pPr>
              <a:lnSpc>
                <a:spcPct val="150000"/>
              </a:lnSpc>
            </a:pPr>
            <a:r>
              <a:rPr lang="fr-FR" dirty="0"/>
              <a:t>Les empreintes digitales peuvent être classés </a:t>
            </a:r>
            <a:endParaRPr lang="fr-FR" dirty="0" smtClean="0"/>
          </a:p>
          <a:p>
            <a:pPr>
              <a:lnSpc>
                <a:spcPct val="150000"/>
              </a:lnSpc>
            </a:pPr>
            <a:r>
              <a:rPr lang="fr-FR" dirty="0"/>
              <a:t>	</a:t>
            </a:r>
            <a:r>
              <a:rPr lang="fr-FR" dirty="0" smtClean="0"/>
              <a:t>comme </a:t>
            </a:r>
            <a:r>
              <a:rPr lang="fr-FR" dirty="0"/>
              <a:t>des données personnelles et /ou données personnelles sensibles </a:t>
            </a:r>
            <a:endParaRPr lang="fr-FR" dirty="0" smtClean="0"/>
          </a:p>
          <a:p>
            <a:pPr>
              <a:lnSpc>
                <a:spcPct val="150000"/>
              </a:lnSpc>
            </a:pPr>
            <a:r>
              <a:rPr lang="fr-FR" dirty="0"/>
              <a:t>	</a:t>
            </a:r>
            <a:r>
              <a:rPr lang="fr-FR" dirty="0" smtClean="0"/>
              <a:t>en </a:t>
            </a:r>
            <a:r>
              <a:rPr lang="fr-FR" dirty="0"/>
              <a:t>conformité avec l'article 2 de la Loi sur la protection des données </a:t>
            </a:r>
            <a:r>
              <a:rPr lang="fr-FR" dirty="0" smtClean="0"/>
              <a:t>personnelles </a:t>
            </a:r>
          </a:p>
          <a:p>
            <a:pPr>
              <a:lnSpc>
                <a:spcPct val="150000"/>
              </a:lnSpc>
            </a:pPr>
            <a:r>
              <a:rPr lang="fr-FR" dirty="0"/>
              <a:t>	</a:t>
            </a:r>
            <a:r>
              <a:rPr lang="fr-FR" dirty="0" smtClean="0"/>
              <a:t>en </a:t>
            </a:r>
            <a:r>
              <a:rPr lang="fr-FR" dirty="0"/>
              <a:t>fonction de l'information dont ils pourraient générer sur la personne identifiée</a:t>
            </a:r>
            <a:r>
              <a:rPr lang="fr-FR" dirty="0" smtClean="0"/>
              <a:t>.</a:t>
            </a:r>
          </a:p>
          <a:p>
            <a:pPr>
              <a:lnSpc>
                <a:spcPct val="150000"/>
              </a:lnSpc>
            </a:pPr>
            <a:r>
              <a:rPr lang="fr-FR" dirty="0"/>
              <a:t/>
            </a:r>
            <a:br>
              <a:rPr lang="fr-FR" dirty="0"/>
            </a:br>
            <a:r>
              <a:rPr lang="fr-FR" dirty="0"/>
              <a:t>La question a été renvoyée à la police </a:t>
            </a:r>
            <a:endParaRPr lang="fr-FR" dirty="0" smtClean="0"/>
          </a:p>
          <a:p>
            <a:pPr>
              <a:lnSpc>
                <a:spcPct val="150000"/>
              </a:lnSpc>
            </a:pPr>
            <a:r>
              <a:rPr lang="fr-FR" dirty="0"/>
              <a:t>	</a:t>
            </a:r>
            <a:r>
              <a:rPr lang="fr-FR" dirty="0" smtClean="0"/>
              <a:t>en </a:t>
            </a:r>
            <a:r>
              <a:rPr lang="fr-FR" dirty="0"/>
              <a:t>vertu de l'article 20 de la Loi sur </a:t>
            </a:r>
            <a:r>
              <a:rPr lang="fr-FR" dirty="0" smtClean="0"/>
              <a:t>la PDP </a:t>
            </a:r>
            <a:r>
              <a:rPr lang="fr-FR" dirty="0"/>
              <a:t>aux fins de poursuites, </a:t>
            </a:r>
            <a:endParaRPr lang="fr-FR" dirty="0" smtClean="0"/>
          </a:p>
          <a:p>
            <a:pPr>
              <a:lnSpc>
                <a:spcPct val="150000"/>
              </a:lnSpc>
            </a:pPr>
            <a:r>
              <a:rPr lang="fr-FR" dirty="0"/>
              <a:t>	</a:t>
            </a:r>
            <a:r>
              <a:rPr lang="fr-FR" dirty="0" smtClean="0"/>
              <a:t>sous </a:t>
            </a:r>
            <a:r>
              <a:rPr lang="fr-FR" dirty="0"/>
              <a:t>réserve de la même question qui était à cette époque en appel </a:t>
            </a:r>
            <a:endParaRPr lang="fr-FR" dirty="0" smtClean="0"/>
          </a:p>
          <a:p>
            <a:pPr>
              <a:lnSpc>
                <a:spcPct val="150000"/>
              </a:lnSpc>
            </a:pPr>
            <a:r>
              <a:rPr lang="fr-FR" dirty="0"/>
              <a:t>	</a:t>
            </a:r>
            <a:r>
              <a:rPr lang="fr-FR" dirty="0" smtClean="0"/>
              <a:t>étant </a:t>
            </a:r>
            <a:r>
              <a:rPr lang="fr-FR" dirty="0"/>
              <a:t>battu </a:t>
            </a:r>
            <a:r>
              <a:rPr lang="fr-FR" dirty="0" smtClean="0"/>
              <a:t>devant </a:t>
            </a:r>
            <a:r>
              <a:rPr lang="fr-FR" dirty="0"/>
              <a:t>le Tribunal TIC et, si nécessaire par la suite par la Cour suprême.</a:t>
            </a:r>
          </a:p>
          <a:p>
            <a:endParaRPr lang="en-US" dirty="0"/>
          </a:p>
          <a:p>
            <a:endParaRPr lang="en-US" dirty="0"/>
          </a:p>
          <a:p>
            <a:endParaRPr lang="en-US" dirty="0"/>
          </a:p>
        </p:txBody>
      </p:sp>
    </p:spTree>
    <p:extLst>
      <p:ext uri="{BB962C8B-B14F-4D97-AF65-F5344CB8AC3E}">
        <p14:creationId xmlns:p14="http://schemas.microsoft.com/office/powerpoint/2010/main" val="19889275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fr-FR" dirty="0"/>
              <a:t>Amélioration de la protection juridique</a:t>
            </a:r>
            <a:r>
              <a:rPr lang="en-US" dirty="0"/>
              <a:t/>
            </a:r>
            <a:br>
              <a:rPr lang="en-US" dirty="0"/>
            </a:br>
            <a:r>
              <a:rPr lang="en-US" cap="all" dirty="0"/>
              <a:t/>
            </a:r>
            <a:br>
              <a:rPr lang="en-US" cap="all" dirty="0"/>
            </a:br>
            <a:endParaRPr lang="en-US" dirty="0"/>
          </a:p>
        </p:txBody>
      </p:sp>
      <p:sp>
        <p:nvSpPr>
          <p:cNvPr id="3" name="Text Placeholder 2"/>
          <p:cNvSpPr>
            <a:spLocks noGrp="1"/>
          </p:cNvSpPr>
          <p:nvPr>
            <p:ph type="body" sz="quarter" idx="14"/>
          </p:nvPr>
        </p:nvSpPr>
        <p:spPr>
          <a:xfrm>
            <a:off x="206063" y="1189532"/>
            <a:ext cx="11792754" cy="4381274"/>
          </a:xfrm>
        </p:spPr>
        <p:txBody>
          <a:bodyPr/>
          <a:lstStyle/>
          <a:p>
            <a:pPr>
              <a:lnSpc>
                <a:spcPct val="150000"/>
              </a:lnSpc>
            </a:pPr>
            <a:r>
              <a:rPr lang="en-GB" dirty="0"/>
              <a:t> </a:t>
            </a:r>
            <a:endParaRPr lang="en-US" dirty="0"/>
          </a:p>
          <a:p>
            <a:pPr>
              <a:lnSpc>
                <a:spcPct val="150000"/>
              </a:lnSpc>
            </a:pPr>
            <a:r>
              <a:rPr lang="fr-FR" dirty="0"/>
              <a:t>Selon l'article 58 de la Loi sur la protection des </a:t>
            </a:r>
            <a:r>
              <a:rPr lang="fr-FR" dirty="0" smtClean="0"/>
              <a:t>données personnelles, </a:t>
            </a:r>
          </a:p>
          <a:p>
            <a:pPr>
              <a:lnSpc>
                <a:spcPct val="150000"/>
              </a:lnSpc>
            </a:pPr>
            <a:r>
              <a:rPr lang="fr-FR" dirty="0"/>
              <a:t>	</a:t>
            </a:r>
            <a:r>
              <a:rPr lang="fr-FR" dirty="0" smtClean="0"/>
              <a:t>toute </a:t>
            </a:r>
            <a:r>
              <a:rPr lang="fr-FR" dirty="0"/>
              <a:t>personne lésée par une décision de la commissaire à l'égard de l'exercice de ses fonctions et </a:t>
            </a:r>
            <a:endParaRPr lang="fr-FR" dirty="0" smtClean="0"/>
          </a:p>
          <a:p>
            <a:pPr>
              <a:lnSpc>
                <a:spcPct val="150000"/>
              </a:lnSpc>
            </a:pPr>
            <a:r>
              <a:rPr lang="fr-FR" dirty="0"/>
              <a:t>	</a:t>
            </a:r>
            <a:r>
              <a:rPr lang="fr-FR" dirty="0" smtClean="0"/>
              <a:t>pouvoirs </a:t>
            </a:r>
            <a:r>
              <a:rPr lang="fr-FR" dirty="0"/>
              <a:t>en vertu de la Loi sur la protection des </a:t>
            </a:r>
            <a:r>
              <a:rPr lang="fr-FR" dirty="0" smtClean="0"/>
              <a:t>données personnelles, </a:t>
            </a:r>
          </a:p>
          <a:p>
            <a:pPr>
              <a:lnSpc>
                <a:spcPct val="150000"/>
              </a:lnSpc>
            </a:pPr>
            <a:r>
              <a:rPr lang="fr-FR" dirty="0"/>
              <a:t>	</a:t>
            </a:r>
            <a:r>
              <a:rPr lang="fr-FR" dirty="0" smtClean="0"/>
              <a:t>doit </a:t>
            </a:r>
            <a:r>
              <a:rPr lang="fr-FR" dirty="0"/>
              <a:t>avoir un droit d'appel dans les 21 jours </a:t>
            </a:r>
            <a:r>
              <a:rPr lang="fr-FR" dirty="0" smtClean="0"/>
              <a:t>suivant la </a:t>
            </a:r>
            <a:r>
              <a:rPr lang="fr-FR" dirty="0"/>
              <a:t>décision est fait connaître à cette personne au </a:t>
            </a:r>
            <a:r>
              <a:rPr lang="fr-FR" dirty="0" smtClean="0"/>
              <a:t>	Tribunal</a:t>
            </a:r>
            <a:r>
              <a:rPr lang="fr-FR" dirty="0"/>
              <a:t>.</a:t>
            </a:r>
            <a:endParaRPr lang="en-US" dirty="0"/>
          </a:p>
        </p:txBody>
      </p:sp>
    </p:spTree>
    <p:extLst>
      <p:ext uri="{BB962C8B-B14F-4D97-AF65-F5344CB8AC3E}">
        <p14:creationId xmlns:p14="http://schemas.microsoft.com/office/powerpoint/2010/main" val="40621887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defTabSz="457200" rtl="0">
              <a:spcBef>
                <a:spcPct val="0"/>
              </a:spcBef>
            </a:pPr>
            <a:r>
              <a:rPr lang="fr-FR" sz="2800" b="1" dirty="0"/>
              <a:t>Appel sur les décisions du commissaire</a:t>
            </a:r>
            <a:r>
              <a:rPr lang="en-US" sz="1400" dirty="0"/>
              <a:t/>
            </a:r>
            <a:br>
              <a:rPr lang="en-US" sz="1400" dirty="0"/>
            </a:br>
            <a:endParaRPr lang="en-US" dirty="0"/>
          </a:p>
        </p:txBody>
      </p:sp>
      <p:sp>
        <p:nvSpPr>
          <p:cNvPr id="3" name="Text Placeholder 2"/>
          <p:cNvSpPr>
            <a:spLocks noGrp="1"/>
          </p:cNvSpPr>
          <p:nvPr>
            <p:ph type="body" sz="quarter" idx="14"/>
          </p:nvPr>
        </p:nvSpPr>
        <p:spPr>
          <a:xfrm>
            <a:off x="656720" y="1060463"/>
            <a:ext cx="10422097" cy="4381274"/>
          </a:xfrm>
        </p:spPr>
        <p:txBody>
          <a:bodyPr/>
          <a:lstStyle/>
          <a:p>
            <a:pPr>
              <a:lnSpc>
                <a:spcPct val="150000"/>
              </a:lnSpc>
            </a:pPr>
            <a:endParaRPr lang="fr-FR" dirty="0"/>
          </a:p>
          <a:p>
            <a:pPr>
              <a:lnSpc>
                <a:spcPct val="150000"/>
              </a:lnSpc>
            </a:pPr>
            <a:r>
              <a:rPr lang="fr-FR" dirty="0"/>
              <a:t>Le </a:t>
            </a:r>
            <a:r>
              <a:rPr lang="fr-FR" dirty="0" smtClean="0"/>
              <a:t>Tribunal de </a:t>
            </a:r>
            <a:r>
              <a:rPr lang="fr-FR" dirty="0"/>
              <a:t>la Technologie, Communication et  Innovation </a:t>
            </a:r>
            <a:r>
              <a:rPr lang="fr-FR" dirty="0" smtClean="0"/>
              <a:t> (TCI) </a:t>
            </a:r>
            <a:r>
              <a:rPr lang="fr-FR" dirty="0"/>
              <a:t>a </a:t>
            </a:r>
            <a:r>
              <a:rPr lang="fr-FR" dirty="0" smtClean="0"/>
              <a:t>traité</a:t>
            </a:r>
            <a:r>
              <a:rPr lang="en-US" dirty="0"/>
              <a:t> </a:t>
            </a:r>
            <a:endParaRPr lang="en-US" dirty="0" smtClean="0"/>
          </a:p>
          <a:p>
            <a:pPr>
              <a:lnSpc>
                <a:spcPct val="150000"/>
              </a:lnSpc>
            </a:pPr>
            <a:r>
              <a:rPr lang="en-US" dirty="0"/>
              <a:t>	</a:t>
            </a:r>
            <a:r>
              <a:rPr lang="fr-FR" dirty="0" smtClean="0"/>
              <a:t>3 </a:t>
            </a:r>
            <a:r>
              <a:rPr lang="fr-FR" dirty="0"/>
              <a:t>cas en appel contre les décisions de la commissaire à la protection des données </a:t>
            </a:r>
            <a:r>
              <a:rPr lang="fr-FR" dirty="0" smtClean="0"/>
              <a:t>de</a:t>
            </a:r>
          </a:p>
          <a:p>
            <a:pPr>
              <a:lnSpc>
                <a:spcPct val="150000"/>
              </a:lnSpc>
            </a:pPr>
            <a:r>
              <a:rPr lang="fr-FR" dirty="0"/>
              <a:t>	</a:t>
            </a:r>
            <a:r>
              <a:rPr lang="fr-FR" dirty="0" smtClean="0"/>
              <a:t>recommander </a:t>
            </a:r>
            <a:r>
              <a:rPr lang="fr-FR" dirty="0"/>
              <a:t>des poursuites à la </a:t>
            </a:r>
            <a:r>
              <a:rPr lang="fr-FR" dirty="0" smtClean="0"/>
              <a:t>police.</a:t>
            </a:r>
          </a:p>
          <a:p>
            <a:pPr>
              <a:lnSpc>
                <a:spcPct val="150000"/>
              </a:lnSpc>
            </a:pPr>
            <a:endParaRPr lang="fr-FR" dirty="0"/>
          </a:p>
          <a:p>
            <a:pPr>
              <a:lnSpc>
                <a:spcPct val="150000"/>
              </a:lnSpc>
            </a:pPr>
            <a:r>
              <a:rPr lang="fr-FR" dirty="0" smtClean="0"/>
              <a:t>Les </a:t>
            </a:r>
            <a:r>
              <a:rPr lang="fr-FR" dirty="0"/>
              <a:t>appels ont été basées sur</a:t>
            </a:r>
            <a:r>
              <a:rPr lang="fr-FR" dirty="0" smtClean="0"/>
              <a:t>:</a:t>
            </a:r>
          </a:p>
          <a:p>
            <a:pPr lvl="2">
              <a:lnSpc>
                <a:spcPct val="150000"/>
              </a:lnSpc>
            </a:pPr>
            <a:r>
              <a:rPr lang="fr-FR" dirty="0" smtClean="0"/>
              <a:t>La divulgation </a:t>
            </a:r>
            <a:r>
              <a:rPr lang="fr-FR" dirty="0"/>
              <a:t>illégale </a:t>
            </a:r>
            <a:r>
              <a:rPr lang="fr-FR" dirty="0" smtClean="0"/>
              <a:t>d'informations personnelles,</a:t>
            </a:r>
          </a:p>
          <a:p>
            <a:pPr lvl="2">
              <a:lnSpc>
                <a:spcPct val="150000"/>
              </a:lnSpc>
            </a:pPr>
            <a:r>
              <a:rPr lang="fr-FR" dirty="0" smtClean="0"/>
              <a:t>L’ expédition </a:t>
            </a:r>
            <a:r>
              <a:rPr lang="fr-FR" dirty="0"/>
              <a:t>non autorisée alléguée de données personnelles à l'adresse e-mail personnelle</a:t>
            </a:r>
            <a:r>
              <a:rPr lang="fr-FR" dirty="0" smtClean="0"/>
              <a:t>.</a:t>
            </a:r>
          </a:p>
          <a:p>
            <a:pPr lvl="2">
              <a:lnSpc>
                <a:spcPct val="150000"/>
              </a:lnSpc>
            </a:pPr>
            <a:r>
              <a:rPr lang="fr-FR" dirty="0"/>
              <a:t>Le traitement non autorisé de l'empreinte digitale </a:t>
            </a:r>
            <a:r>
              <a:rPr lang="fr-FR" dirty="0" smtClean="0"/>
              <a:t>pour </a:t>
            </a:r>
            <a:r>
              <a:rPr lang="fr-FR" dirty="0"/>
              <a:t>les besoin de présence au travail</a:t>
            </a:r>
          </a:p>
          <a:p>
            <a:pPr marL="540000" lvl="2" indent="0">
              <a:lnSpc>
                <a:spcPct val="150000"/>
              </a:lnSpc>
              <a:buNone/>
            </a:pPr>
            <a:endParaRPr lang="fr-FR" dirty="0"/>
          </a:p>
          <a:p>
            <a:endParaRPr lang="en-US" dirty="0"/>
          </a:p>
        </p:txBody>
      </p:sp>
    </p:spTree>
    <p:extLst>
      <p:ext uri="{BB962C8B-B14F-4D97-AF65-F5344CB8AC3E}">
        <p14:creationId xmlns:p14="http://schemas.microsoft.com/office/powerpoint/2010/main" val="18407517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963" y="166335"/>
            <a:ext cx="10958732" cy="675187"/>
          </a:xfrm>
        </p:spPr>
        <p:txBody>
          <a:bodyPr/>
          <a:lstStyle/>
          <a:p>
            <a:pPr lvl="1" algn="l" defTabSz="457200" rtl="0">
              <a:spcBef>
                <a:spcPct val="0"/>
              </a:spcBef>
            </a:pPr>
            <a:r>
              <a:rPr lang="fr-FR" sz="2400" b="1" dirty="0"/>
              <a:t>Recours </a:t>
            </a:r>
            <a:r>
              <a:rPr lang="fr-FR" sz="2400" b="1" dirty="0" smtClean="0"/>
              <a:t>à </a:t>
            </a:r>
            <a:r>
              <a:rPr lang="fr-FR" sz="2400" b="1" dirty="0"/>
              <a:t>la Cour suprême de Maurice contre </a:t>
            </a:r>
            <a:r>
              <a:rPr lang="fr-FR" sz="2400" b="1" dirty="0" smtClean="0"/>
              <a:t>le </a:t>
            </a:r>
            <a:r>
              <a:rPr lang="fr-FR" sz="2400" b="1" dirty="0"/>
              <a:t>décision du Tribunal </a:t>
            </a:r>
            <a:r>
              <a:rPr lang="fr-FR" sz="2400" b="1" dirty="0" smtClean="0"/>
              <a:t> de la TCI</a:t>
            </a:r>
            <a:endParaRPr lang="en-US" sz="2400" b="1" dirty="0"/>
          </a:p>
        </p:txBody>
      </p:sp>
      <p:sp>
        <p:nvSpPr>
          <p:cNvPr id="3" name="Text Placeholder 2"/>
          <p:cNvSpPr>
            <a:spLocks noGrp="1"/>
          </p:cNvSpPr>
          <p:nvPr>
            <p:ph type="body" sz="quarter" idx="14"/>
          </p:nvPr>
        </p:nvSpPr>
        <p:spPr>
          <a:xfrm>
            <a:off x="609025" y="817416"/>
            <a:ext cx="11093578" cy="5301701"/>
          </a:xfrm>
        </p:spPr>
        <p:txBody>
          <a:bodyPr/>
          <a:lstStyle/>
          <a:p>
            <a:r>
              <a:rPr lang="en-US" dirty="0"/>
              <a:t> </a:t>
            </a:r>
            <a:endParaRPr lang="en-US" sz="1400" dirty="0"/>
          </a:p>
          <a:p>
            <a:pPr>
              <a:lnSpc>
                <a:spcPct val="150000"/>
              </a:lnSpc>
            </a:pPr>
            <a:r>
              <a:rPr lang="fr-FR" dirty="0"/>
              <a:t>Ce bureau a interjeté </a:t>
            </a:r>
            <a:r>
              <a:rPr lang="fr-FR" dirty="0" smtClean="0"/>
              <a:t>appel contre une décision du tribunal de TCI à </a:t>
            </a:r>
            <a:r>
              <a:rPr lang="fr-FR" dirty="0"/>
              <a:t>la Cour </a:t>
            </a:r>
            <a:r>
              <a:rPr lang="fr-FR" dirty="0" smtClean="0"/>
              <a:t>Suprême </a:t>
            </a:r>
            <a:r>
              <a:rPr lang="fr-FR" dirty="0"/>
              <a:t>de </a:t>
            </a:r>
            <a:r>
              <a:rPr lang="fr-FR" dirty="0" smtClean="0"/>
              <a:t>Maurice</a:t>
            </a:r>
          </a:p>
          <a:p>
            <a:pPr>
              <a:lnSpc>
                <a:spcPct val="150000"/>
              </a:lnSpc>
            </a:pPr>
            <a:r>
              <a:rPr lang="fr-FR" dirty="0"/>
              <a:t>	</a:t>
            </a:r>
            <a:r>
              <a:rPr lang="fr-FR" dirty="0" smtClean="0"/>
              <a:t>représentée </a:t>
            </a:r>
            <a:r>
              <a:rPr lang="fr-FR" dirty="0"/>
              <a:t>par le </a:t>
            </a:r>
            <a:r>
              <a:rPr lang="fr-FR" dirty="0" smtClean="0"/>
              <a:t>parquet pour une décision prise par le bureau et </a:t>
            </a:r>
          </a:p>
          <a:p>
            <a:pPr>
              <a:lnSpc>
                <a:spcPct val="150000"/>
              </a:lnSpc>
            </a:pPr>
            <a:r>
              <a:rPr lang="fr-FR" dirty="0"/>
              <a:t>	</a:t>
            </a:r>
            <a:r>
              <a:rPr lang="fr-FR" dirty="0" smtClean="0"/>
              <a:t>qui a été annulée </a:t>
            </a:r>
            <a:r>
              <a:rPr lang="fr-FR" dirty="0"/>
              <a:t>par le Tribunal</a:t>
            </a:r>
            <a:r>
              <a:rPr lang="fr-FR" dirty="0" smtClean="0"/>
              <a:t>.</a:t>
            </a:r>
          </a:p>
          <a:p>
            <a:pPr>
              <a:lnSpc>
                <a:spcPct val="150000"/>
              </a:lnSpc>
            </a:pPr>
            <a:r>
              <a:rPr lang="fr-FR" dirty="0" smtClean="0"/>
              <a:t>Cet appel est en conformité avec la section 43 de la loi ICT 2001 et </a:t>
            </a:r>
          </a:p>
          <a:p>
            <a:pPr>
              <a:lnSpc>
                <a:spcPct val="150000"/>
              </a:lnSpc>
            </a:pPr>
            <a:r>
              <a:rPr lang="fr-FR" dirty="0"/>
              <a:t>	</a:t>
            </a:r>
            <a:r>
              <a:rPr lang="fr-FR" dirty="0" smtClean="0"/>
              <a:t>les règles du tribunal de la ICT 2004.  </a:t>
            </a:r>
          </a:p>
          <a:p>
            <a:pPr>
              <a:lnSpc>
                <a:spcPct val="150000"/>
              </a:lnSpc>
            </a:pPr>
            <a:r>
              <a:rPr lang="fr-FR" dirty="0" smtClean="0"/>
              <a:t>Une </a:t>
            </a:r>
            <a:r>
              <a:rPr lang="fr-FR" dirty="0"/>
              <a:t>plainte a été déposée </a:t>
            </a:r>
            <a:r>
              <a:rPr lang="fr-FR" dirty="0" smtClean="0"/>
              <a:t>au bureau de </a:t>
            </a:r>
            <a:r>
              <a:rPr lang="fr-FR" dirty="0"/>
              <a:t>la protection des </a:t>
            </a:r>
            <a:r>
              <a:rPr lang="fr-FR" dirty="0" smtClean="0"/>
              <a:t>données personnelles </a:t>
            </a:r>
            <a:r>
              <a:rPr lang="fr-FR" dirty="0"/>
              <a:t>en vertu de l'article 11 de la Loi sur la protection des données contre l'intimé qui </a:t>
            </a:r>
            <a:endParaRPr lang="fr-FR" dirty="0" smtClean="0"/>
          </a:p>
          <a:p>
            <a:pPr>
              <a:lnSpc>
                <a:spcPct val="150000"/>
              </a:lnSpc>
            </a:pPr>
            <a:r>
              <a:rPr lang="fr-FR" dirty="0"/>
              <a:t>	</a:t>
            </a:r>
            <a:r>
              <a:rPr lang="fr-FR" dirty="0" smtClean="0"/>
              <a:t>se </a:t>
            </a:r>
            <a:r>
              <a:rPr lang="fr-FR" dirty="0"/>
              <a:t>rapporte à la transmission non autorisée alléguée de données personnelles par ce dernier comme un employé à son adresse e-mail personnelle. </a:t>
            </a:r>
            <a:endParaRPr lang="fr-FR" dirty="0" smtClean="0"/>
          </a:p>
          <a:p>
            <a:pPr>
              <a:lnSpc>
                <a:spcPct val="150000"/>
              </a:lnSpc>
            </a:pPr>
            <a:r>
              <a:rPr lang="fr-FR" dirty="0" smtClean="0"/>
              <a:t>Après </a:t>
            </a:r>
            <a:r>
              <a:rPr lang="fr-FR" dirty="0"/>
              <a:t>la décision de la commissaire à la protection des </a:t>
            </a:r>
            <a:r>
              <a:rPr lang="fr-FR" dirty="0" smtClean="0"/>
              <a:t>données personnelles </a:t>
            </a:r>
            <a:r>
              <a:rPr lang="fr-FR" dirty="0"/>
              <a:t>a été donné, </a:t>
            </a:r>
            <a:endParaRPr lang="fr-FR" dirty="0" smtClean="0"/>
          </a:p>
          <a:p>
            <a:pPr>
              <a:lnSpc>
                <a:spcPct val="150000"/>
              </a:lnSpc>
            </a:pPr>
            <a:r>
              <a:rPr lang="fr-FR" dirty="0"/>
              <a:t>	</a:t>
            </a:r>
            <a:r>
              <a:rPr lang="fr-FR" dirty="0" smtClean="0"/>
              <a:t>un </a:t>
            </a:r>
            <a:r>
              <a:rPr lang="fr-FR" dirty="0"/>
              <a:t>appel a été lancé à l'appel des </a:t>
            </a:r>
            <a:r>
              <a:rPr lang="fr-FR" dirty="0" smtClean="0"/>
              <a:t>ICT </a:t>
            </a:r>
            <a:r>
              <a:rPr lang="fr-FR" dirty="0"/>
              <a:t>Tribunal contre cette décision par le défendeur.</a:t>
            </a:r>
            <a:br>
              <a:rPr lang="fr-FR" dirty="0"/>
            </a:br>
            <a:endParaRPr lang="en-US" dirty="0"/>
          </a:p>
        </p:txBody>
      </p:sp>
    </p:spTree>
    <p:extLst>
      <p:ext uri="{BB962C8B-B14F-4D97-AF65-F5344CB8AC3E}">
        <p14:creationId xmlns:p14="http://schemas.microsoft.com/office/powerpoint/2010/main" val="21349506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400" dirty="0"/>
              <a:t>Recours à la Cour suprême de Maurice contre le décision du Tribunal  de la TIC</a:t>
            </a:r>
            <a:endParaRPr lang="en-US" sz="2400" dirty="0"/>
          </a:p>
        </p:txBody>
      </p:sp>
      <p:sp>
        <p:nvSpPr>
          <p:cNvPr id="3" name="Text Placeholder 2"/>
          <p:cNvSpPr>
            <a:spLocks noGrp="1"/>
          </p:cNvSpPr>
          <p:nvPr>
            <p:ph type="body" sz="quarter" idx="14"/>
          </p:nvPr>
        </p:nvSpPr>
        <p:spPr>
          <a:xfrm>
            <a:off x="1041570" y="1193646"/>
            <a:ext cx="10422097" cy="4381274"/>
          </a:xfrm>
        </p:spPr>
        <p:txBody>
          <a:bodyPr/>
          <a:lstStyle/>
          <a:p>
            <a:pPr>
              <a:lnSpc>
                <a:spcPct val="150000"/>
              </a:lnSpc>
            </a:pPr>
            <a:r>
              <a:rPr lang="fr-FR" dirty="0"/>
              <a:t>Dans la détermination </a:t>
            </a:r>
            <a:r>
              <a:rPr lang="fr-FR" dirty="0" smtClean="0"/>
              <a:t>no </a:t>
            </a:r>
            <a:r>
              <a:rPr lang="fr-FR" dirty="0"/>
              <a:t>02/13, le Tribunal d'appel des TIC a annulé la décision du commissaire</a:t>
            </a:r>
            <a:r>
              <a:rPr lang="fr-FR" dirty="0" smtClean="0"/>
              <a:t>.</a:t>
            </a:r>
          </a:p>
          <a:p>
            <a:pPr>
              <a:lnSpc>
                <a:spcPct val="150000"/>
              </a:lnSpc>
            </a:pPr>
            <a:r>
              <a:rPr lang="fr-FR" dirty="0"/>
              <a:t/>
            </a:r>
            <a:br>
              <a:rPr lang="fr-FR" dirty="0"/>
            </a:br>
            <a:r>
              <a:rPr lang="fr-FR" dirty="0" smtClean="0"/>
              <a:t>Le bureau </a:t>
            </a:r>
            <a:r>
              <a:rPr lang="fr-FR" dirty="0"/>
              <a:t>de la protection des données personnelles a informé le b</a:t>
            </a:r>
            <a:r>
              <a:rPr lang="fr-FR" dirty="0" smtClean="0"/>
              <a:t>ureau du parquet </a:t>
            </a:r>
          </a:p>
          <a:p>
            <a:pPr>
              <a:lnSpc>
                <a:spcPct val="150000"/>
              </a:lnSpc>
            </a:pPr>
            <a:r>
              <a:rPr lang="fr-FR" dirty="0"/>
              <a:t>	</a:t>
            </a:r>
            <a:r>
              <a:rPr lang="fr-FR" dirty="0" smtClean="0"/>
              <a:t>de </a:t>
            </a:r>
            <a:r>
              <a:rPr lang="fr-FR" dirty="0"/>
              <a:t>son intention d'interjeter appel de la décision du Tribunal d'appel des TIC avec les </a:t>
            </a:r>
            <a:r>
              <a:rPr lang="fr-FR" dirty="0" smtClean="0"/>
              <a:t>	motifs </a:t>
            </a:r>
            <a:r>
              <a:rPr lang="fr-FR" dirty="0"/>
              <a:t>associés d'appel.</a:t>
            </a:r>
            <a:br>
              <a:rPr lang="fr-FR" dirty="0"/>
            </a:br>
            <a:endParaRPr lang="fr-FR" dirty="0" smtClean="0"/>
          </a:p>
          <a:p>
            <a:pPr>
              <a:lnSpc>
                <a:spcPct val="150000"/>
              </a:lnSpc>
            </a:pPr>
            <a:r>
              <a:rPr lang="fr-FR" dirty="0" smtClean="0"/>
              <a:t>Un </a:t>
            </a:r>
            <a:r>
              <a:rPr lang="fr-FR" dirty="0"/>
              <a:t>appel a été interjeté à la Cour suprême de Maurice </a:t>
            </a:r>
            <a:endParaRPr lang="fr-FR" dirty="0" smtClean="0"/>
          </a:p>
          <a:p>
            <a:pPr>
              <a:lnSpc>
                <a:spcPct val="150000"/>
              </a:lnSpc>
            </a:pPr>
            <a:r>
              <a:rPr lang="fr-FR" dirty="0"/>
              <a:t>	</a:t>
            </a:r>
            <a:r>
              <a:rPr lang="fr-FR" dirty="0" smtClean="0"/>
              <a:t>vertu </a:t>
            </a:r>
            <a:r>
              <a:rPr lang="fr-FR" dirty="0"/>
              <a:t>de l'article 43 de la Loi de 2001 et </a:t>
            </a:r>
            <a:endParaRPr lang="fr-FR" dirty="0" smtClean="0"/>
          </a:p>
          <a:p>
            <a:pPr>
              <a:lnSpc>
                <a:spcPct val="150000"/>
              </a:lnSpc>
            </a:pPr>
            <a:r>
              <a:rPr lang="fr-FR" dirty="0"/>
              <a:t>	</a:t>
            </a:r>
            <a:r>
              <a:rPr lang="fr-FR" dirty="0" smtClean="0"/>
              <a:t>des l'information </a:t>
            </a:r>
            <a:r>
              <a:rPr lang="fr-FR" dirty="0"/>
              <a:t>et de la Communication </a:t>
            </a:r>
            <a:r>
              <a:rPr lang="fr-FR" dirty="0" smtClean="0"/>
              <a:t>et </a:t>
            </a:r>
            <a:r>
              <a:rPr lang="fr-FR" dirty="0"/>
              <a:t>des Technologies Règles du Tribunal d'appel </a:t>
            </a:r>
            <a:r>
              <a:rPr lang="fr-FR" dirty="0" smtClean="0"/>
              <a:t>	de </a:t>
            </a:r>
            <a:r>
              <a:rPr lang="fr-FR" dirty="0"/>
              <a:t>2004.</a:t>
            </a:r>
            <a:endParaRPr lang="en-US" dirty="0"/>
          </a:p>
          <a:p>
            <a:endParaRPr lang="en-US" dirty="0"/>
          </a:p>
        </p:txBody>
      </p:sp>
    </p:spTree>
    <p:extLst>
      <p:ext uri="{BB962C8B-B14F-4D97-AF65-F5344CB8AC3E}">
        <p14:creationId xmlns:p14="http://schemas.microsoft.com/office/powerpoint/2010/main" val="19833772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720" y="204972"/>
            <a:ext cx="10515600" cy="675187"/>
          </a:xfrm>
        </p:spPr>
        <p:txBody>
          <a:bodyPr/>
          <a:lstStyle/>
          <a:p>
            <a:pPr lvl="2" algn="l" defTabSz="457200" rtl="0">
              <a:spcBef>
                <a:spcPct val="0"/>
              </a:spcBef>
            </a:pPr>
            <a:r>
              <a:rPr lang="fr-FR" sz="2400" b="1" dirty="0" smtClean="0"/>
              <a:t>Le </a:t>
            </a:r>
            <a:r>
              <a:rPr lang="fr-FR" sz="2400" b="1" dirty="0"/>
              <a:t>traitement non autorisé de l'empreinte digitale à pour les besoin de présence au </a:t>
            </a:r>
            <a:r>
              <a:rPr lang="fr-FR" sz="2400" b="1" dirty="0" smtClean="0"/>
              <a:t>travail - </a:t>
            </a:r>
            <a:r>
              <a:rPr lang="fr-FR" dirty="0"/>
              <a:t> </a:t>
            </a:r>
            <a:r>
              <a:rPr lang="fr-FR" b="1" i="1" dirty="0" smtClean="0"/>
              <a:t>Cas biométriques </a:t>
            </a:r>
            <a:r>
              <a:rPr lang="fr-FR" dirty="0"/>
              <a:t/>
            </a:r>
            <a:br>
              <a:rPr lang="fr-FR" dirty="0"/>
            </a:br>
            <a:endParaRPr lang="en-US" dirty="0"/>
          </a:p>
        </p:txBody>
      </p:sp>
      <p:sp>
        <p:nvSpPr>
          <p:cNvPr id="3" name="Text Placeholder 2"/>
          <p:cNvSpPr>
            <a:spLocks noGrp="1"/>
          </p:cNvSpPr>
          <p:nvPr>
            <p:ph type="body" sz="quarter" idx="14"/>
          </p:nvPr>
        </p:nvSpPr>
        <p:spPr>
          <a:xfrm>
            <a:off x="1596879" y="1060461"/>
            <a:ext cx="10422097" cy="4709273"/>
          </a:xfrm>
        </p:spPr>
        <p:txBody>
          <a:bodyPr/>
          <a:lstStyle/>
          <a:p>
            <a:pPr>
              <a:lnSpc>
                <a:spcPct val="150000"/>
              </a:lnSpc>
            </a:pPr>
            <a:r>
              <a:rPr lang="fr-FR" dirty="0"/>
              <a:t>Ce bureau a reçu une plainte de trois syndicats concernant </a:t>
            </a:r>
            <a:endParaRPr lang="fr-FR" dirty="0" smtClean="0"/>
          </a:p>
          <a:p>
            <a:pPr>
              <a:lnSpc>
                <a:spcPct val="150000"/>
              </a:lnSpc>
            </a:pPr>
            <a:r>
              <a:rPr lang="fr-FR" dirty="0"/>
              <a:t>	</a:t>
            </a:r>
            <a:r>
              <a:rPr lang="fr-FR" dirty="0" smtClean="0"/>
              <a:t>l'utilisation </a:t>
            </a:r>
            <a:r>
              <a:rPr lang="fr-FR" dirty="0"/>
              <a:t>des empreintes digitales pour  </a:t>
            </a:r>
            <a:r>
              <a:rPr lang="fr-FR" dirty="0" smtClean="0"/>
              <a:t>les besoins de présence sur le lieu de travail 	sans </a:t>
            </a:r>
            <a:r>
              <a:rPr lang="fr-FR" dirty="0"/>
              <a:t>leur consentement contre deux répondants.  </a:t>
            </a:r>
            <a:endParaRPr lang="fr-FR" dirty="0" smtClean="0"/>
          </a:p>
          <a:p>
            <a:pPr>
              <a:lnSpc>
                <a:spcPct val="150000"/>
              </a:lnSpc>
            </a:pPr>
            <a:r>
              <a:rPr lang="fr-FR" dirty="0"/>
              <a:t>	</a:t>
            </a:r>
            <a:r>
              <a:rPr lang="fr-FR" dirty="0" smtClean="0"/>
              <a:t>Les </a:t>
            </a:r>
            <a:r>
              <a:rPr lang="fr-FR" dirty="0"/>
              <a:t>plaignants </a:t>
            </a:r>
            <a:r>
              <a:rPr lang="fr-FR" dirty="0" smtClean="0"/>
              <a:t>voulaient </a:t>
            </a:r>
            <a:r>
              <a:rPr lang="fr-FR" dirty="0"/>
              <a:t>arrêter ce processus car ils </a:t>
            </a:r>
            <a:r>
              <a:rPr lang="fr-FR" dirty="0" smtClean="0"/>
              <a:t>le considéraient illégale.</a:t>
            </a:r>
          </a:p>
          <a:p>
            <a:endParaRPr lang="fr-FR" dirty="0" smtClean="0"/>
          </a:p>
          <a:p>
            <a:pPr>
              <a:lnSpc>
                <a:spcPct val="150000"/>
              </a:lnSpc>
            </a:pPr>
            <a:r>
              <a:rPr lang="fr-FR" dirty="0" smtClean="0"/>
              <a:t>Un </a:t>
            </a:r>
            <a:r>
              <a:rPr lang="fr-FR" dirty="0"/>
              <a:t>avis a été </a:t>
            </a:r>
            <a:r>
              <a:rPr lang="fr-FR" dirty="0" smtClean="0"/>
              <a:t>notifié par ce bureau  </a:t>
            </a:r>
            <a:r>
              <a:rPr lang="fr-FR" dirty="0"/>
              <a:t>aux deux </a:t>
            </a:r>
            <a:r>
              <a:rPr lang="fr-FR" dirty="0" smtClean="0"/>
              <a:t>répondants afin </a:t>
            </a:r>
            <a:r>
              <a:rPr lang="fr-FR" dirty="0"/>
              <a:t>d'obtenir </a:t>
            </a:r>
            <a:endParaRPr lang="fr-FR" dirty="0" smtClean="0"/>
          </a:p>
          <a:p>
            <a:pPr>
              <a:lnSpc>
                <a:spcPct val="150000"/>
              </a:lnSpc>
            </a:pPr>
            <a:r>
              <a:rPr lang="fr-FR" dirty="0"/>
              <a:t>	</a:t>
            </a:r>
            <a:r>
              <a:rPr lang="fr-FR" dirty="0" smtClean="0"/>
              <a:t>le </a:t>
            </a:r>
            <a:r>
              <a:rPr lang="fr-FR" dirty="0"/>
              <a:t>consentement des employés avant de traiter leurs données d'empreintes digitales </a:t>
            </a:r>
            <a:r>
              <a:rPr lang="fr-FR" dirty="0" smtClean="0"/>
              <a:t>ou</a:t>
            </a:r>
          </a:p>
          <a:p>
            <a:pPr>
              <a:lnSpc>
                <a:spcPct val="150000"/>
              </a:lnSpc>
            </a:pPr>
            <a:r>
              <a:rPr lang="fr-FR" dirty="0"/>
              <a:t>	</a:t>
            </a:r>
            <a:r>
              <a:rPr lang="fr-FR" dirty="0" smtClean="0"/>
              <a:t>de </a:t>
            </a:r>
            <a:r>
              <a:rPr lang="fr-FR" dirty="0"/>
              <a:t>fournir un autre moyen de prendre les présences pour les employés qui ne </a:t>
            </a:r>
            <a:r>
              <a:rPr lang="fr-FR" dirty="0" smtClean="0"/>
              <a:t>	consentent </a:t>
            </a:r>
            <a:r>
              <a:rPr lang="fr-FR" dirty="0"/>
              <a:t>pas</a:t>
            </a:r>
            <a:r>
              <a:rPr lang="fr-FR" dirty="0" smtClean="0"/>
              <a:t>.</a:t>
            </a:r>
          </a:p>
          <a:p>
            <a:pPr>
              <a:lnSpc>
                <a:spcPct val="150000"/>
              </a:lnSpc>
            </a:pPr>
            <a:r>
              <a:rPr lang="fr-FR" dirty="0" smtClean="0"/>
              <a:t> </a:t>
            </a:r>
          </a:p>
          <a:p>
            <a:pPr>
              <a:lnSpc>
                <a:spcPct val="150000"/>
              </a:lnSpc>
            </a:pPr>
            <a:r>
              <a:rPr lang="fr-FR" dirty="0" smtClean="0"/>
              <a:t>Répondant No.1 </a:t>
            </a:r>
            <a:r>
              <a:rPr lang="fr-FR" dirty="0"/>
              <a:t>a respecté </a:t>
            </a:r>
            <a:r>
              <a:rPr lang="fr-FR" dirty="0" smtClean="0"/>
              <a:t>notre avis, mais </a:t>
            </a:r>
            <a:r>
              <a:rPr lang="fr-FR" dirty="0"/>
              <a:t>Répondant </a:t>
            </a:r>
            <a:r>
              <a:rPr lang="fr-FR" dirty="0" smtClean="0"/>
              <a:t>No.2 </a:t>
            </a:r>
            <a:r>
              <a:rPr lang="fr-FR" dirty="0"/>
              <a:t>a </a:t>
            </a:r>
            <a:r>
              <a:rPr lang="fr-FR" dirty="0" smtClean="0"/>
              <a:t>résisté.</a:t>
            </a:r>
          </a:p>
          <a:p>
            <a:pPr>
              <a:lnSpc>
                <a:spcPct val="150000"/>
              </a:lnSpc>
            </a:pPr>
            <a:endParaRPr lang="fr-FR" dirty="0" smtClean="0"/>
          </a:p>
          <a:p>
            <a:endParaRPr lang="fr-FR" dirty="0"/>
          </a:p>
          <a:p>
            <a:r>
              <a:rPr lang="fr-FR" dirty="0" smtClean="0"/>
              <a:t>.</a:t>
            </a:r>
            <a:endParaRPr lang="en-US" dirty="0"/>
          </a:p>
        </p:txBody>
      </p:sp>
    </p:spTree>
    <p:extLst>
      <p:ext uri="{BB962C8B-B14F-4D97-AF65-F5344CB8AC3E}">
        <p14:creationId xmlns:p14="http://schemas.microsoft.com/office/powerpoint/2010/main" val="24655594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Cas biométriques</a:t>
            </a:r>
            <a:br>
              <a:rPr lang="fr-FR" dirty="0"/>
            </a:br>
            <a:endParaRPr lang="en-US" dirty="0"/>
          </a:p>
        </p:txBody>
      </p:sp>
      <p:sp>
        <p:nvSpPr>
          <p:cNvPr id="3" name="Text Placeholder 2"/>
          <p:cNvSpPr>
            <a:spLocks noGrp="1"/>
          </p:cNvSpPr>
          <p:nvPr>
            <p:ph type="body" sz="quarter" idx="14"/>
          </p:nvPr>
        </p:nvSpPr>
        <p:spPr>
          <a:xfrm>
            <a:off x="969163" y="1215288"/>
            <a:ext cx="10887986" cy="4734751"/>
          </a:xfrm>
        </p:spPr>
        <p:txBody>
          <a:bodyPr/>
          <a:lstStyle/>
          <a:p>
            <a:pPr>
              <a:lnSpc>
                <a:spcPct val="150000"/>
              </a:lnSpc>
            </a:pPr>
            <a:r>
              <a:rPr lang="fr-FR" dirty="0"/>
              <a:t>Pour </a:t>
            </a:r>
            <a:r>
              <a:rPr lang="fr-FR" dirty="0" smtClean="0"/>
              <a:t>soutenir </a:t>
            </a:r>
            <a:r>
              <a:rPr lang="fr-FR" dirty="0"/>
              <a:t>cette analyse, notre bureau a appliqué </a:t>
            </a:r>
            <a:endParaRPr lang="fr-FR" dirty="0" smtClean="0"/>
          </a:p>
          <a:p>
            <a:pPr>
              <a:lnSpc>
                <a:spcPct val="150000"/>
              </a:lnSpc>
            </a:pPr>
            <a:r>
              <a:rPr lang="fr-FR" dirty="0"/>
              <a:t>	</a:t>
            </a:r>
            <a:r>
              <a:rPr lang="fr-FR" dirty="0" smtClean="0"/>
              <a:t>un </a:t>
            </a:r>
            <a:r>
              <a:rPr lang="fr-FR" dirty="0"/>
              <a:t>critère en quatre parties qui représente les normes internationales applicables au niveau </a:t>
            </a:r>
            <a:r>
              <a:rPr lang="fr-FR" dirty="0" smtClean="0"/>
              <a:t>	Européen </a:t>
            </a:r>
            <a:r>
              <a:rPr lang="fr-FR" dirty="0"/>
              <a:t>et se reflète également dans </a:t>
            </a:r>
            <a:r>
              <a:rPr lang="fr-FR" dirty="0" smtClean="0"/>
              <a:t>la décision de la Cour Suprême de </a:t>
            </a:r>
            <a:r>
              <a:rPr lang="fr-FR" dirty="0"/>
              <a:t>Canada </a:t>
            </a:r>
            <a:r>
              <a:rPr lang="fr-FR" dirty="0" smtClean="0"/>
              <a:t>(1986</a:t>
            </a:r>
            <a:r>
              <a:rPr lang="fr-FR" dirty="0"/>
              <a:t>, R. </a:t>
            </a:r>
            <a:r>
              <a:rPr lang="fr-FR" dirty="0" smtClean="0"/>
              <a:t>	c</a:t>
            </a:r>
            <a:r>
              <a:rPr lang="fr-FR" dirty="0"/>
              <a:t>. </a:t>
            </a:r>
            <a:r>
              <a:rPr lang="fr-FR" dirty="0" err="1"/>
              <a:t>Oakes</a:t>
            </a:r>
            <a:r>
              <a:rPr lang="fr-FR" dirty="0" smtClean="0"/>
              <a:t>.) </a:t>
            </a:r>
            <a:endParaRPr lang="fr-FR" dirty="0"/>
          </a:p>
          <a:p>
            <a:endParaRPr lang="fr-FR" dirty="0" smtClean="0"/>
          </a:p>
          <a:p>
            <a:pPr>
              <a:lnSpc>
                <a:spcPct val="150000"/>
              </a:lnSpc>
            </a:pPr>
            <a:r>
              <a:rPr lang="fr-FR" dirty="0" smtClean="0"/>
              <a:t>Le </a:t>
            </a:r>
            <a:r>
              <a:rPr lang="fr-FR" dirty="0"/>
              <a:t>test pèse l'opportunité d'une mesure potentiellement envahissante à la lumière des quatre questions</a:t>
            </a:r>
            <a:r>
              <a:rPr lang="fr-FR" dirty="0" smtClean="0"/>
              <a:t>:</a:t>
            </a:r>
          </a:p>
          <a:p>
            <a:pPr>
              <a:lnSpc>
                <a:spcPct val="150000"/>
              </a:lnSpc>
            </a:pPr>
            <a:r>
              <a:rPr lang="fr-FR" dirty="0" smtClean="0"/>
              <a:t>	</a:t>
            </a:r>
            <a:r>
              <a:rPr lang="fr-FR" dirty="0"/>
              <a:t> </a:t>
            </a:r>
            <a:r>
              <a:rPr lang="fr-FR" dirty="0" smtClean="0"/>
              <a:t>  « 1. Est-ce que </a:t>
            </a:r>
            <a:r>
              <a:rPr lang="fr-FR" dirty="0"/>
              <a:t>l</a:t>
            </a:r>
            <a:r>
              <a:rPr lang="fr-FR" dirty="0" smtClean="0"/>
              <a:t>a </a:t>
            </a:r>
            <a:r>
              <a:rPr lang="fr-FR" dirty="0"/>
              <a:t>mesure </a:t>
            </a:r>
            <a:r>
              <a:rPr lang="fr-FR" dirty="0" smtClean="0"/>
              <a:t>est nécessaire </a:t>
            </a:r>
            <a:r>
              <a:rPr lang="fr-FR" dirty="0"/>
              <a:t>pour répondre à un besoin </a:t>
            </a:r>
            <a:r>
              <a:rPr lang="fr-FR" dirty="0" smtClean="0"/>
              <a:t>spécifique?</a:t>
            </a:r>
          </a:p>
          <a:p>
            <a:pPr>
              <a:lnSpc>
                <a:spcPct val="150000"/>
              </a:lnSpc>
            </a:pPr>
            <a:r>
              <a:rPr lang="fr-FR" dirty="0"/>
              <a:t>	 </a:t>
            </a:r>
            <a:r>
              <a:rPr lang="fr-FR" dirty="0" smtClean="0"/>
              <a:t>   	2. Est-il efficace </a:t>
            </a:r>
            <a:r>
              <a:rPr lang="fr-FR" dirty="0"/>
              <a:t>pour répondre à ce besoin</a:t>
            </a:r>
            <a:r>
              <a:rPr lang="fr-FR" dirty="0" smtClean="0"/>
              <a:t>?</a:t>
            </a:r>
          </a:p>
          <a:p>
            <a:pPr>
              <a:lnSpc>
                <a:spcPct val="150000"/>
              </a:lnSpc>
            </a:pPr>
            <a:r>
              <a:rPr lang="fr-FR" dirty="0"/>
              <a:t>		3. </a:t>
            </a:r>
            <a:r>
              <a:rPr lang="fr-FR" dirty="0" smtClean="0"/>
              <a:t>Est-ce que </a:t>
            </a:r>
            <a:r>
              <a:rPr lang="fr-FR" dirty="0"/>
              <a:t>la perte de la vie privée </a:t>
            </a:r>
            <a:r>
              <a:rPr lang="fr-FR" dirty="0" smtClean="0"/>
              <a:t>est </a:t>
            </a:r>
            <a:r>
              <a:rPr lang="fr-FR" dirty="0"/>
              <a:t>proportionnelle aux avantages acquis</a:t>
            </a:r>
            <a:r>
              <a:rPr lang="fr-FR" dirty="0" smtClean="0"/>
              <a:t>?</a:t>
            </a:r>
          </a:p>
          <a:p>
            <a:pPr>
              <a:lnSpc>
                <a:spcPct val="150000"/>
              </a:lnSpc>
            </a:pPr>
            <a:r>
              <a:rPr lang="fr-FR" dirty="0"/>
              <a:t>	</a:t>
            </a:r>
            <a:r>
              <a:rPr lang="fr-FR" dirty="0" smtClean="0"/>
              <a:t>	4. Est-ce qu’on a un moyen moins </a:t>
            </a:r>
            <a:r>
              <a:rPr lang="fr-FR" dirty="0"/>
              <a:t>envahissant </a:t>
            </a:r>
            <a:r>
              <a:rPr lang="fr-FR" dirty="0" smtClean="0"/>
              <a:t>pour atteindre </a:t>
            </a:r>
            <a:r>
              <a:rPr lang="fr-FR" dirty="0"/>
              <a:t>le même but</a:t>
            </a:r>
            <a:r>
              <a:rPr lang="fr-FR" dirty="0" smtClean="0"/>
              <a:t>? »</a:t>
            </a:r>
            <a:r>
              <a:rPr lang="fr-FR" dirty="0"/>
              <a:t/>
            </a:r>
            <a:br>
              <a:rPr lang="fr-FR" dirty="0"/>
            </a:br>
            <a:endParaRPr lang="fr-FR" dirty="0"/>
          </a:p>
        </p:txBody>
      </p:sp>
    </p:spTree>
    <p:extLst>
      <p:ext uri="{BB962C8B-B14F-4D97-AF65-F5344CB8AC3E}">
        <p14:creationId xmlns:p14="http://schemas.microsoft.com/office/powerpoint/2010/main" val="8675006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Cas biométriques</a:t>
            </a:r>
            <a:endParaRPr lang="en-US" dirty="0"/>
          </a:p>
        </p:txBody>
      </p:sp>
      <p:sp>
        <p:nvSpPr>
          <p:cNvPr id="3" name="Text Placeholder 2"/>
          <p:cNvSpPr>
            <a:spLocks noGrp="1"/>
          </p:cNvSpPr>
          <p:nvPr>
            <p:ph type="body" sz="quarter" idx="14"/>
          </p:nvPr>
        </p:nvSpPr>
        <p:spPr>
          <a:xfrm>
            <a:off x="656720" y="1197735"/>
            <a:ext cx="10895629" cy="4997003"/>
          </a:xfrm>
        </p:spPr>
        <p:txBody>
          <a:bodyPr/>
          <a:lstStyle/>
          <a:p>
            <a:endParaRPr lang="fr-FR" dirty="0"/>
          </a:p>
          <a:p>
            <a:r>
              <a:rPr lang="fr-FR" dirty="0"/>
              <a:t>Dans les tests de la proportionnalité, </a:t>
            </a:r>
            <a:endParaRPr lang="fr-FR" dirty="0" smtClean="0"/>
          </a:p>
          <a:p>
            <a:r>
              <a:rPr lang="fr-FR" dirty="0"/>
              <a:t>	</a:t>
            </a:r>
            <a:r>
              <a:rPr lang="fr-FR" dirty="0" smtClean="0"/>
              <a:t>les </a:t>
            </a:r>
            <a:r>
              <a:rPr lang="fr-FR" dirty="0"/>
              <a:t>organisations devraient garder à l'esprit que </a:t>
            </a:r>
            <a:endParaRPr lang="fr-FR" dirty="0" smtClean="0"/>
          </a:p>
          <a:p>
            <a:r>
              <a:rPr lang="fr-FR" dirty="0"/>
              <a:t>	</a:t>
            </a:r>
            <a:r>
              <a:rPr lang="fr-FR" dirty="0" smtClean="0"/>
              <a:t>certaines </a:t>
            </a:r>
            <a:r>
              <a:rPr lang="fr-FR" dirty="0"/>
              <a:t>caractéristiques biométriques sont </a:t>
            </a:r>
            <a:r>
              <a:rPr lang="fr-FR" dirty="0" smtClean="0"/>
              <a:t>	plus sensibles </a:t>
            </a:r>
            <a:r>
              <a:rPr lang="fr-FR" dirty="0"/>
              <a:t>que d'autres</a:t>
            </a:r>
            <a:r>
              <a:rPr lang="fr-FR" dirty="0" smtClean="0"/>
              <a:t>.</a:t>
            </a:r>
          </a:p>
          <a:p>
            <a:endParaRPr lang="fr-FR" dirty="0" smtClean="0"/>
          </a:p>
          <a:p>
            <a:pPr lvl="2"/>
            <a:r>
              <a:rPr lang="fr-FR" dirty="0" smtClean="0"/>
              <a:t>Les </a:t>
            </a:r>
            <a:r>
              <a:rPr lang="fr-FR" dirty="0"/>
              <a:t>empreintes digitales, par exemple, sont particulièrement sensibles, </a:t>
            </a:r>
            <a:endParaRPr lang="fr-FR" dirty="0" smtClean="0"/>
          </a:p>
          <a:p>
            <a:pPr lvl="3"/>
            <a:r>
              <a:rPr lang="fr-FR" sz="2000" b="1" dirty="0" smtClean="0"/>
              <a:t>car </a:t>
            </a:r>
            <a:r>
              <a:rPr lang="fr-FR" sz="2000" b="1" dirty="0"/>
              <a:t>ils peuvent être collectés </a:t>
            </a:r>
            <a:r>
              <a:rPr lang="fr-FR" sz="2000" b="1" dirty="0" smtClean="0"/>
              <a:t>discrètement, </a:t>
            </a:r>
          </a:p>
          <a:p>
            <a:pPr lvl="3"/>
            <a:r>
              <a:rPr lang="fr-FR" sz="2000" b="1" dirty="0" smtClean="0"/>
              <a:t>lié </a:t>
            </a:r>
            <a:r>
              <a:rPr lang="fr-FR" sz="2000" b="1" dirty="0"/>
              <a:t>à travers les applications et bases de données, et </a:t>
            </a:r>
            <a:endParaRPr lang="fr-FR" sz="2000" b="1" dirty="0" smtClean="0"/>
          </a:p>
          <a:p>
            <a:pPr lvl="3"/>
            <a:r>
              <a:rPr lang="fr-FR" sz="2000" b="1" dirty="0" smtClean="0"/>
              <a:t>utilisés </a:t>
            </a:r>
            <a:r>
              <a:rPr lang="fr-FR" sz="2000" b="1" dirty="0"/>
              <a:t>dans l'application de la loi. </a:t>
            </a:r>
          </a:p>
          <a:p>
            <a:pPr marL="1371600" lvl="3" indent="0">
              <a:buNone/>
            </a:pPr>
            <a:endParaRPr lang="fr-FR" sz="2000" b="1" dirty="0" smtClean="0"/>
          </a:p>
          <a:p>
            <a:pPr lvl="2"/>
            <a:endParaRPr lang="fr-FR" dirty="0"/>
          </a:p>
          <a:p>
            <a:pPr lvl="2"/>
            <a:r>
              <a:rPr lang="fr-FR" dirty="0" smtClean="0"/>
              <a:t>Toute </a:t>
            </a:r>
            <a:r>
              <a:rPr lang="fr-FR" dirty="0"/>
              <a:t>proposition visant à utiliser les empreintes digitales dans une initiative </a:t>
            </a:r>
            <a:r>
              <a:rPr lang="fr-FR" dirty="0" smtClean="0"/>
              <a:t>biométrique, </a:t>
            </a:r>
          </a:p>
          <a:p>
            <a:pPr lvl="3"/>
            <a:r>
              <a:rPr lang="fr-FR" sz="2000" b="1" dirty="0"/>
              <a:t>par conséquent, doit promettre des bénéfices accrus a ceux concernés.</a:t>
            </a:r>
          </a:p>
          <a:p>
            <a:endParaRPr lang="fr-FR" dirty="0"/>
          </a:p>
          <a:p>
            <a:endParaRPr lang="fr-FR" dirty="0"/>
          </a:p>
          <a:p>
            <a:endParaRPr lang="en-US" dirty="0"/>
          </a:p>
        </p:txBody>
      </p:sp>
    </p:spTree>
    <p:extLst>
      <p:ext uri="{BB962C8B-B14F-4D97-AF65-F5344CB8AC3E}">
        <p14:creationId xmlns:p14="http://schemas.microsoft.com/office/powerpoint/2010/main" val="6273436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143" y="320882"/>
            <a:ext cx="10515600" cy="675187"/>
          </a:xfrm>
        </p:spPr>
        <p:txBody>
          <a:bodyPr/>
          <a:lstStyle/>
          <a:p>
            <a:r>
              <a:rPr lang="fr-FR" dirty="0"/>
              <a:t>Cas biométriques</a:t>
            </a:r>
            <a:endParaRPr lang="en-US" dirty="0"/>
          </a:p>
        </p:txBody>
      </p:sp>
      <p:sp>
        <p:nvSpPr>
          <p:cNvPr id="3" name="Text Placeholder 2"/>
          <p:cNvSpPr>
            <a:spLocks noGrp="1"/>
          </p:cNvSpPr>
          <p:nvPr>
            <p:ph type="body" sz="quarter" idx="14"/>
          </p:nvPr>
        </p:nvSpPr>
        <p:spPr>
          <a:xfrm>
            <a:off x="605205" y="1292562"/>
            <a:ext cx="10960023" cy="4381274"/>
          </a:xfrm>
        </p:spPr>
        <p:txBody>
          <a:bodyPr/>
          <a:lstStyle/>
          <a:p>
            <a:endParaRPr lang="fr-FR" dirty="0"/>
          </a:p>
          <a:p>
            <a:pPr>
              <a:lnSpc>
                <a:spcPct val="150000"/>
              </a:lnSpc>
            </a:pPr>
            <a:r>
              <a:rPr lang="fr-FR" dirty="0"/>
              <a:t>Il est donc </a:t>
            </a:r>
            <a:r>
              <a:rPr lang="fr-FR" dirty="0" smtClean="0"/>
              <a:t>clair qu’en </a:t>
            </a:r>
            <a:r>
              <a:rPr lang="fr-FR" dirty="0"/>
              <a:t>appliquant les principes </a:t>
            </a:r>
            <a:r>
              <a:rPr lang="fr-FR" dirty="0" smtClean="0"/>
              <a:t>ci-dessus que </a:t>
            </a:r>
          </a:p>
          <a:p>
            <a:pPr>
              <a:lnSpc>
                <a:spcPct val="150000"/>
              </a:lnSpc>
            </a:pPr>
            <a:r>
              <a:rPr lang="fr-FR" dirty="0"/>
              <a:t>	</a:t>
            </a:r>
            <a:r>
              <a:rPr lang="fr-FR" dirty="0" smtClean="0"/>
              <a:t>l'utilisation </a:t>
            </a:r>
            <a:r>
              <a:rPr lang="fr-FR" dirty="0"/>
              <a:t>des empreintes digitales </a:t>
            </a:r>
            <a:r>
              <a:rPr lang="fr-FR" dirty="0" smtClean="0"/>
              <a:t>sur le lieu de travail </a:t>
            </a:r>
            <a:r>
              <a:rPr lang="fr-FR" dirty="0"/>
              <a:t>par Répondant No.2 </a:t>
            </a:r>
            <a:r>
              <a:rPr lang="fr-FR" dirty="0" smtClean="0"/>
              <a:t>concernant 	ceux </a:t>
            </a:r>
            <a:r>
              <a:rPr lang="fr-FR" dirty="0"/>
              <a:t>qui ne l'ont pas expressément consenti ne peut être </a:t>
            </a:r>
            <a:r>
              <a:rPr lang="fr-FR" dirty="0" smtClean="0"/>
              <a:t>entrepris </a:t>
            </a:r>
            <a:r>
              <a:rPr lang="fr-FR" dirty="0"/>
              <a:t>dans le strict respect </a:t>
            </a:r>
            <a:r>
              <a:rPr lang="fr-FR" dirty="0" smtClean="0"/>
              <a:t>de 	l'article </a:t>
            </a:r>
            <a:r>
              <a:rPr lang="fr-FR" dirty="0"/>
              <a:t>22 de la Loi sur la protection des données </a:t>
            </a:r>
            <a:r>
              <a:rPr lang="fr-FR" dirty="0" smtClean="0"/>
              <a:t>personnelles et </a:t>
            </a:r>
          </a:p>
          <a:p>
            <a:pPr>
              <a:lnSpc>
                <a:spcPct val="150000"/>
              </a:lnSpc>
            </a:pPr>
            <a:endParaRPr lang="fr-FR" dirty="0" smtClean="0"/>
          </a:p>
          <a:p>
            <a:pPr>
              <a:lnSpc>
                <a:spcPct val="150000"/>
              </a:lnSpc>
            </a:pPr>
            <a:r>
              <a:rPr lang="fr-FR" dirty="0"/>
              <a:t>	</a:t>
            </a:r>
            <a:r>
              <a:rPr lang="fr-FR" dirty="0" smtClean="0"/>
              <a:t>ne </a:t>
            </a:r>
            <a:r>
              <a:rPr lang="fr-FR" dirty="0"/>
              <a:t>peut pas entrer dans </a:t>
            </a:r>
            <a:r>
              <a:rPr lang="fr-FR" dirty="0" smtClean="0"/>
              <a:t>l'application </a:t>
            </a:r>
            <a:r>
              <a:rPr lang="fr-FR" dirty="0"/>
              <a:t>de son contrat de travail tel que prévu, soit en vertu de </a:t>
            </a:r>
            <a:r>
              <a:rPr lang="fr-FR" dirty="0" smtClean="0"/>
              <a:t>	l'article </a:t>
            </a:r>
            <a:r>
              <a:rPr lang="fr-FR" dirty="0"/>
              <a:t>24 ou 25 de la Loi sur la protection des </a:t>
            </a:r>
            <a:r>
              <a:rPr lang="fr-FR" dirty="0" smtClean="0"/>
              <a:t>données personnelles.</a:t>
            </a:r>
            <a:endParaRPr lang="fr-FR" dirty="0"/>
          </a:p>
          <a:p>
            <a:endParaRPr lang="en-US" dirty="0"/>
          </a:p>
        </p:txBody>
      </p:sp>
    </p:spTree>
    <p:extLst>
      <p:ext uri="{BB962C8B-B14F-4D97-AF65-F5344CB8AC3E}">
        <p14:creationId xmlns:p14="http://schemas.microsoft.com/office/powerpoint/2010/main" val="2183179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Notre mission et vision</a:t>
            </a:r>
          </a:p>
        </p:txBody>
      </p:sp>
      <p:sp>
        <p:nvSpPr>
          <p:cNvPr id="8" name="Espace réservé du texte 7"/>
          <p:cNvSpPr>
            <a:spLocks noGrp="1"/>
          </p:cNvSpPr>
          <p:nvPr>
            <p:ph type="body" sz="quarter" idx="14"/>
          </p:nvPr>
        </p:nvSpPr>
        <p:spPr>
          <a:xfrm>
            <a:off x="476416" y="1060462"/>
            <a:ext cx="10422097" cy="4786545"/>
          </a:xfrm>
        </p:spPr>
        <p:txBody>
          <a:bodyPr/>
          <a:lstStyle/>
          <a:p>
            <a:endParaRPr lang="fr-FR" dirty="0"/>
          </a:p>
          <a:p>
            <a:pPr marL="342900" indent="-342900">
              <a:buFont typeface="Wingdings" panose="05000000000000000000" pitchFamily="2" charset="2"/>
              <a:buChar char="q"/>
            </a:pPr>
            <a:r>
              <a:rPr lang="fr-FR" b="1" dirty="0" smtClean="0"/>
              <a:t>Notre </a:t>
            </a:r>
            <a:r>
              <a:rPr lang="fr-FR" b="1" dirty="0"/>
              <a:t>Mission</a:t>
            </a:r>
            <a:r>
              <a:rPr lang="fr-FR" dirty="0"/>
              <a:t/>
            </a:r>
            <a:br>
              <a:rPr lang="fr-FR" dirty="0"/>
            </a:br>
            <a:r>
              <a:rPr lang="fr-FR" dirty="0"/>
              <a:t>E</a:t>
            </a:r>
            <a:r>
              <a:rPr lang="fr-FR" dirty="0" smtClean="0"/>
              <a:t>tre un </a:t>
            </a:r>
            <a:r>
              <a:rPr lang="fr-FR" dirty="0"/>
              <a:t>fournisseur de service dédié, en utilisant des pratiques administratives proactives et axées sur le client</a:t>
            </a:r>
            <a:r>
              <a:rPr lang="fr-FR" dirty="0" smtClean="0"/>
              <a:t>,</a:t>
            </a:r>
          </a:p>
          <a:p>
            <a:pPr marL="1062900" lvl="2" indent="-342900">
              <a:buFont typeface="Wingdings" panose="05000000000000000000" pitchFamily="2" charset="2"/>
              <a:buChar char="v"/>
            </a:pPr>
            <a:r>
              <a:rPr lang="fr-FR" dirty="0" smtClean="0"/>
              <a:t>pour protéger l'intégrité nationale et</a:t>
            </a:r>
            <a:endParaRPr lang="fr-FR" dirty="0"/>
          </a:p>
          <a:p>
            <a:pPr marL="1062900" lvl="2" indent="-342900">
              <a:buFont typeface="Wingdings" panose="05000000000000000000" pitchFamily="2" charset="2"/>
              <a:buChar char="v"/>
            </a:pPr>
            <a:r>
              <a:rPr lang="fr-FR" dirty="0" smtClean="0"/>
              <a:t>viser à améliorer la vie des citoyens de l'île Maurice.</a:t>
            </a:r>
            <a:endParaRPr lang="fr-FR" dirty="0"/>
          </a:p>
          <a:p>
            <a:endParaRPr lang="en-US" dirty="0" smtClean="0"/>
          </a:p>
          <a:p>
            <a:pPr marL="342900" indent="-342900">
              <a:buFont typeface="Wingdings" panose="05000000000000000000" pitchFamily="2" charset="2"/>
              <a:buChar char="q"/>
            </a:pPr>
            <a:r>
              <a:rPr lang="fr-FR" b="1" dirty="0"/>
              <a:t>Notre</a:t>
            </a:r>
            <a:r>
              <a:rPr lang="fr-FR" b="1" dirty="0" smtClean="0"/>
              <a:t> Vision</a:t>
            </a:r>
            <a:r>
              <a:rPr lang="fr-FR" dirty="0" smtClean="0"/>
              <a:t/>
            </a:r>
            <a:br>
              <a:rPr lang="fr-FR" dirty="0" smtClean="0"/>
            </a:br>
            <a:r>
              <a:rPr lang="fr-FR" dirty="0" smtClean="0"/>
              <a:t>- Une société où la protection des données est comprise et pratiquée par tous.</a:t>
            </a:r>
            <a:br>
              <a:rPr lang="fr-FR" dirty="0" smtClean="0"/>
            </a:br>
            <a:r>
              <a:rPr lang="fr-FR" dirty="0" smtClean="0"/>
              <a:t/>
            </a:r>
            <a:br>
              <a:rPr lang="fr-FR" dirty="0" smtClean="0"/>
            </a:br>
            <a:r>
              <a:rPr lang="fr-FR" dirty="0" smtClean="0"/>
              <a:t>- Assurer la </a:t>
            </a:r>
            <a:r>
              <a:rPr lang="fr-FR" dirty="0"/>
              <a:t>protection des données </a:t>
            </a:r>
            <a:r>
              <a:rPr lang="fr-FR" dirty="0" smtClean="0"/>
              <a:t>à </a:t>
            </a:r>
            <a:r>
              <a:rPr lang="fr-FR" dirty="0"/>
              <a:t>caractère </a:t>
            </a:r>
            <a:r>
              <a:rPr lang="fr-FR" dirty="0" smtClean="0"/>
              <a:t>personnel ainsi protéger le droit de vie privée des individus qui est primordiale pour toute société moderne.</a:t>
            </a:r>
            <a:br>
              <a:rPr lang="fr-FR" dirty="0" smtClean="0"/>
            </a:br>
            <a:r>
              <a:rPr lang="fr-FR" dirty="0" smtClean="0"/>
              <a:t/>
            </a:r>
            <a:br>
              <a:rPr lang="fr-FR" dirty="0" smtClean="0"/>
            </a:br>
            <a:r>
              <a:rPr lang="fr-FR" dirty="0" smtClean="0"/>
              <a:t>- L'adoption de procédures claires pour la collecte et l'utilisation des données personnelles de façon responsable, sûre, juste et légitime, par tous les contrôleurs et processeur de données personnelles.</a:t>
            </a:r>
            <a:endParaRPr lang="en-GB" sz="2400" dirty="0" smtClean="0"/>
          </a:p>
          <a:p>
            <a:endParaRPr lang="fr-FR" dirty="0"/>
          </a:p>
        </p:txBody>
      </p:sp>
    </p:spTree>
    <p:extLst>
      <p:ext uri="{BB962C8B-B14F-4D97-AF65-F5344CB8AC3E}">
        <p14:creationId xmlns:p14="http://schemas.microsoft.com/office/powerpoint/2010/main" val="4028907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0-#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 calcmode="lin" valueType="num">
                                      <p:cBhvr additive="base">
                                        <p:cTn id="11"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
                                            <p:txEl>
                                              <p:pRg st="2" end="2"/>
                                            </p:txEl>
                                          </p:spTgt>
                                        </p:tgtEl>
                                        <p:attrNameLst>
                                          <p:attrName>ppt_y</p:attrName>
                                        </p:attrNameLst>
                                      </p:cBhvr>
                                      <p:tavLst>
                                        <p:tav tm="0">
                                          <p:val>
                                            <p:strVal val="0-#ppt_h/2"/>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 calcmode="lin" valueType="num">
                                      <p:cBhvr additive="base">
                                        <p:cTn id="15" dur="5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8">
                                            <p:txEl>
                                              <p:pRg st="3" end="3"/>
                                            </p:txEl>
                                          </p:spTgt>
                                        </p:tgtEl>
                                        <p:attrNameLst>
                                          <p:attrName>ppt_y</p:attrName>
                                        </p:attrNameLst>
                                      </p:cBhvr>
                                      <p:tavLst>
                                        <p:tav tm="0">
                                          <p:val>
                                            <p:strVal val="0-#ppt_h/2"/>
                                          </p:val>
                                        </p:tav>
                                        <p:tav tm="100000">
                                          <p:val>
                                            <p:strVal val="#ppt_y"/>
                                          </p:val>
                                        </p:tav>
                                      </p:tavLst>
                                    </p:anim>
                                  </p:childTnLst>
                                </p:cTn>
                              </p:par>
                              <p:par>
                                <p:cTn id="17" presetID="2" presetClass="entr" presetSubtype="9"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 calcmode="lin" valueType="num">
                                      <p:cBhvr additive="base">
                                        <p:cTn id="19" dur="500" fill="hold"/>
                                        <p:tgtEl>
                                          <p:spTgt spid="8">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400" dirty="0"/>
              <a:t>Cas biométriques</a:t>
            </a:r>
            <a:endParaRPr lang="en-US" sz="2400" dirty="0"/>
          </a:p>
        </p:txBody>
      </p:sp>
      <p:sp>
        <p:nvSpPr>
          <p:cNvPr id="3" name="Text Placeholder 2"/>
          <p:cNvSpPr>
            <a:spLocks noGrp="1"/>
          </p:cNvSpPr>
          <p:nvPr>
            <p:ph type="body" sz="quarter" idx="14"/>
          </p:nvPr>
        </p:nvSpPr>
        <p:spPr>
          <a:xfrm>
            <a:off x="930528" y="1087873"/>
            <a:ext cx="10422097" cy="4381274"/>
          </a:xfrm>
        </p:spPr>
        <p:txBody>
          <a:bodyPr/>
          <a:lstStyle/>
          <a:p>
            <a:pPr>
              <a:lnSpc>
                <a:spcPct val="100000"/>
              </a:lnSpc>
            </a:pPr>
            <a:r>
              <a:rPr lang="fr-FR" dirty="0"/>
              <a:t>Le fait que de nombreux organismes publics et / ou privés utilisent la technologie des empreintes digitales à des fins de </a:t>
            </a:r>
            <a:r>
              <a:rPr lang="fr-FR" dirty="0" smtClean="0"/>
              <a:t>présence sur le lieu de travail, </a:t>
            </a:r>
          </a:p>
          <a:p>
            <a:pPr>
              <a:lnSpc>
                <a:spcPct val="100000"/>
              </a:lnSpc>
            </a:pPr>
            <a:r>
              <a:rPr lang="fr-FR" dirty="0"/>
              <a:t>	</a:t>
            </a:r>
            <a:r>
              <a:rPr lang="fr-FR" dirty="0" smtClean="0"/>
              <a:t>car </a:t>
            </a:r>
            <a:r>
              <a:rPr lang="fr-FR" dirty="0"/>
              <a:t>il représente un moyen économique efficace et pratique pour enregistrer la </a:t>
            </a:r>
            <a:r>
              <a:rPr lang="fr-FR" dirty="0" smtClean="0"/>
              <a:t>présence 	ne </a:t>
            </a:r>
            <a:r>
              <a:rPr lang="fr-FR" dirty="0"/>
              <a:t>devrait pas potentiellement et matériellement nuire de quelque façon que ce soit </a:t>
            </a:r>
            <a:endParaRPr lang="fr-FR" dirty="0" smtClean="0"/>
          </a:p>
          <a:p>
            <a:pPr>
              <a:lnSpc>
                <a:spcPct val="100000"/>
              </a:lnSpc>
            </a:pPr>
            <a:r>
              <a:rPr lang="fr-FR" dirty="0"/>
              <a:t>	</a:t>
            </a:r>
            <a:r>
              <a:rPr lang="fr-FR" dirty="0" smtClean="0"/>
              <a:t>le </a:t>
            </a:r>
            <a:r>
              <a:rPr lang="fr-FR" dirty="0"/>
              <a:t>droit de la personne </a:t>
            </a:r>
            <a:r>
              <a:rPr lang="fr-FR" dirty="0" smtClean="0"/>
              <a:t>concernée a </a:t>
            </a:r>
            <a:r>
              <a:rPr lang="fr-FR" dirty="0"/>
              <a:t>ne pas consentir à cette méthode </a:t>
            </a:r>
            <a:r>
              <a:rPr lang="fr-FR" dirty="0" smtClean="0"/>
              <a:t>de subir des 	discriminations pour </a:t>
            </a:r>
            <a:r>
              <a:rPr lang="fr-FR" dirty="0"/>
              <a:t>ne pas s'y conformer.</a:t>
            </a:r>
            <a:br>
              <a:rPr lang="fr-FR" dirty="0"/>
            </a:br>
            <a:r>
              <a:rPr lang="fr-FR" dirty="0"/>
              <a:t/>
            </a:r>
            <a:br>
              <a:rPr lang="fr-FR" dirty="0"/>
            </a:br>
            <a:r>
              <a:rPr lang="fr-FR" dirty="0"/>
              <a:t>Ce cas illustre </a:t>
            </a:r>
            <a:r>
              <a:rPr lang="fr-FR" dirty="0" smtClean="0"/>
              <a:t>la tendance moderne </a:t>
            </a:r>
            <a:r>
              <a:rPr lang="fr-FR" dirty="0"/>
              <a:t>de sacrifier les droits de la vie privée </a:t>
            </a:r>
            <a:r>
              <a:rPr lang="fr-FR" dirty="0" smtClean="0"/>
              <a:t>en </a:t>
            </a:r>
            <a:r>
              <a:rPr lang="fr-FR" dirty="0"/>
              <a:t>accord à la technologie sans comprendre et mesurer les conséquences négatives que la technologie peut </a:t>
            </a:r>
            <a:r>
              <a:rPr lang="fr-FR" dirty="0" smtClean="0"/>
              <a:t>ainsi </a:t>
            </a:r>
            <a:r>
              <a:rPr lang="fr-FR" dirty="0"/>
              <a:t>donner </a:t>
            </a:r>
            <a:r>
              <a:rPr lang="fr-FR" dirty="0" smtClean="0"/>
              <a:t>lieu.</a:t>
            </a:r>
          </a:p>
          <a:p>
            <a:pPr>
              <a:lnSpc>
                <a:spcPct val="100000"/>
              </a:lnSpc>
            </a:pPr>
            <a:r>
              <a:rPr lang="fr-FR" dirty="0"/>
              <a:t/>
            </a:r>
            <a:br>
              <a:rPr lang="fr-FR" dirty="0"/>
            </a:br>
            <a:r>
              <a:rPr lang="fr-FR" dirty="0" smtClean="0"/>
              <a:t>La </a:t>
            </a:r>
            <a:r>
              <a:rPr lang="fr-FR" dirty="0"/>
              <a:t>technologie </a:t>
            </a:r>
            <a:r>
              <a:rPr lang="fr-FR" dirty="0" smtClean="0"/>
              <a:t>doit </a:t>
            </a:r>
            <a:r>
              <a:rPr lang="fr-FR" dirty="0"/>
              <a:t>certainement d'être utilisé mais pas </a:t>
            </a:r>
            <a:r>
              <a:rPr lang="fr-FR" dirty="0" smtClean="0"/>
              <a:t>abusée</a:t>
            </a:r>
            <a:r>
              <a:rPr lang="fr-FR" dirty="0"/>
              <a:t>.</a:t>
            </a:r>
            <a:br>
              <a:rPr lang="fr-FR" dirty="0"/>
            </a:br>
            <a:r>
              <a:rPr lang="fr-FR" dirty="0" smtClean="0"/>
              <a:t/>
            </a:r>
            <a:br>
              <a:rPr lang="fr-FR" dirty="0" smtClean="0"/>
            </a:br>
            <a:r>
              <a:rPr lang="fr-FR" dirty="0" smtClean="0"/>
              <a:t>L'affaire a été </a:t>
            </a:r>
            <a:r>
              <a:rPr lang="fr-FR" dirty="0"/>
              <a:t>donc </a:t>
            </a:r>
            <a:r>
              <a:rPr lang="fr-FR" dirty="0" smtClean="0"/>
              <a:t>transmit à </a:t>
            </a:r>
            <a:r>
              <a:rPr lang="fr-FR" dirty="0"/>
              <a:t>la police en vertu de l'article 20 de la Loi sur la protection des données aux fins de poursuites contre le chef de la direction du défendeur </a:t>
            </a:r>
            <a:r>
              <a:rPr lang="fr-FR" dirty="0" smtClean="0"/>
              <a:t>No.2. </a:t>
            </a:r>
          </a:p>
          <a:p>
            <a:endParaRPr lang="fr-FR" dirty="0"/>
          </a:p>
          <a:p>
            <a:endParaRPr lang="fr-FR" dirty="0">
              <a:effectLst/>
            </a:endParaRPr>
          </a:p>
        </p:txBody>
      </p:sp>
    </p:spTree>
    <p:extLst>
      <p:ext uri="{BB962C8B-B14F-4D97-AF65-F5344CB8AC3E}">
        <p14:creationId xmlns:p14="http://schemas.microsoft.com/office/powerpoint/2010/main" val="28760455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Appel sur les décisions du commissaire - Cas biométriques </a:t>
            </a:r>
            <a:endParaRPr lang="en-US" dirty="0"/>
          </a:p>
        </p:txBody>
      </p:sp>
      <p:sp>
        <p:nvSpPr>
          <p:cNvPr id="3" name="Text Placeholder 2"/>
          <p:cNvSpPr>
            <a:spLocks noGrp="1"/>
          </p:cNvSpPr>
          <p:nvPr>
            <p:ph type="body" sz="quarter" idx="14"/>
          </p:nvPr>
        </p:nvSpPr>
        <p:spPr>
          <a:xfrm>
            <a:off x="656720" y="1447108"/>
            <a:ext cx="10422097" cy="4381274"/>
          </a:xfrm>
        </p:spPr>
        <p:txBody>
          <a:bodyPr/>
          <a:lstStyle/>
          <a:p>
            <a:r>
              <a:rPr lang="fr-FR" dirty="0" smtClean="0"/>
              <a:t>L'affaire </a:t>
            </a:r>
            <a:r>
              <a:rPr lang="fr-FR" dirty="0"/>
              <a:t>a été </a:t>
            </a:r>
            <a:r>
              <a:rPr lang="fr-FR" dirty="0" smtClean="0"/>
              <a:t>portée en appel </a:t>
            </a:r>
            <a:r>
              <a:rPr lang="en-US" dirty="0" smtClean="0"/>
              <a:t>au tribunal du TCI par le </a:t>
            </a:r>
            <a:r>
              <a:rPr lang="fr-FR" dirty="0"/>
              <a:t>Répondant No.2</a:t>
            </a:r>
            <a:r>
              <a:rPr lang="en-US" dirty="0" smtClean="0"/>
              <a:t> .</a:t>
            </a:r>
          </a:p>
          <a:p>
            <a:endParaRPr lang="en-US" dirty="0"/>
          </a:p>
          <a:p>
            <a:r>
              <a:rPr lang="en-US" dirty="0" smtClean="0"/>
              <a:t>Le tribunal a </a:t>
            </a:r>
            <a:r>
              <a:rPr lang="en-US" dirty="0" err="1" smtClean="0"/>
              <a:t>statu</a:t>
            </a:r>
            <a:r>
              <a:rPr lang="fr-FR" dirty="0"/>
              <a:t>é</a:t>
            </a:r>
            <a:r>
              <a:rPr lang="en-US" dirty="0" smtClean="0"/>
              <a:t> </a:t>
            </a:r>
            <a:r>
              <a:rPr lang="en-US" dirty="0" err="1" smtClean="0"/>
              <a:t>que</a:t>
            </a:r>
            <a:r>
              <a:rPr lang="en-US" dirty="0" smtClean="0"/>
              <a:t> la </a:t>
            </a:r>
            <a:r>
              <a:rPr lang="en-US" dirty="0" err="1" smtClean="0"/>
              <a:t>compagnie</a:t>
            </a:r>
            <a:r>
              <a:rPr lang="en-US" dirty="0" smtClean="0"/>
              <a:t> </a:t>
            </a:r>
            <a:r>
              <a:rPr lang="en-US" dirty="0" err="1" smtClean="0"/>
              <a:t>appelante</a:t>
            </a:r>
            <a:r>
              <a:rPr lang="en-US" dirty="0" smtClean="0"/>
              <a:t> </a:t>
            </a:r>
          </a:p>
          <a:p>
            <a:r>
              <a:rPr lang="en-US" dirty="0"/>
              <a:t>	</a:t>
            </a:r>
            <a:r>
              <a:rPr lang="en-US" dirty="0" err="1" smtClean="0"/>
              <a:t>n’a</a:t>
            </a:r>
            <a:r>
              <a:rPr lang="en-US" dirty="0" smtClean="0"/>
              <a:t> pas </a:t>
            </a:r>
            <a:r>
              <a:rPr lang="en-US" dirty="0" err="1" smtClean="0"/>
              <a:t>obtenue</a:t>
            </a:r>
            <a:r>
              <a:rPr lang="en-US" dirty="0" smtClean="0"/>
              <a:t> la </a:t>
            </a:r>
            <a:r>
              <a:rPr lang="en-US" dirty="0" err="1" smtClean="0"/>
              <a:t>consentement</a:t>
            </a:r>
            <a:r>
              <a:rPr lang="en-US" dirty="0" smtClean="0"/>
              <a:t> des employees </a:t>
            </a:r>
            <a:r>
              <a:rPr lang="en-US" dirty="0" err="1" smtClean="0"/>
              <a:t>avant</a:t>
            </a:r>
            <a:r>
              <a:rPr lang="en-US" dirty="0" smtClean="0"/>
              <a:t> </a:t>
            </a:r>
            <a:r>
              <a:rPr lang="en-US" dirty="0" err="1" smtClean="0"/>
              <a:t>d’utiliser</a:t>
            </a:r>
            <a:r>
              <a:rPr lang="en-US" dirty="0" smtClean="0"/>
              <a:t> la </a:t>
            </a:r>
            <a:r>
              <a:rPr lang="en-US" dirty="0" err="1" smtClean="0"/>
              <a:t>technologie</a:t>
            </a:r>
            <a:r>
              <a:rPr lang="en-US" dirty="0" smtClean="0"/>
              <a:t> de 	</a:t>
            </a:r>
            <a:r>
              <a:rPr lang="en-US" dirty="0" err="1" smtClean="0"/>
              <a:t>l’empreinte</a:t>
            </a:r>
            <a:r>
              <a:rPr lang="en-US" dirty="0" smtClean="0"/>
              <a:t> </a:t>
            </a:r>
            <a:r>
              <a:rPr lang="en-US" dirty="0" err="1" smtClean="0"/>
              <a:t>digitales</a:t>
            </a:r>
            <a:r>
              <a:rPr lang="en-US" dirty="0"/>
              <a:t> </a:t>
            </a:r>
            <a:r>
              <a:rPr lang="en-US" dirty="0" err="1" smtClean="0"/>
              <a:t>en</a:t>
            </a:r>
            <a:r>
              <a:rPr lang="en-US" dirty="0" smtClean="0"/>
              <a:t> </a:t>
            </a:r>
            <a:r>
              <a:rPr lang="en-US" dirty="0" err="1" smtClean="0"/>
              <a:t>conformite</a:t>
            </a:r>
            <a:r>
              <a:rPr lang="en-US" dirty="0" smtClean="0"/>
              <a:t> avec la section 24 de la </a:t>
            </a:r>
            <a:r>
              <a:rPr lang="en-US" dirty="0" err="1"/>
              <a:t>L</a:t>
            </a:r>
            <a:r>
              <a:rPr lang="en-US" dirty="0" err="1" smtClean="0"/>
              <a:t>oi</a:t>
            </a:r>
            <a:r>
              <a:rPr lang="en-US" dirty="0" smtClean="0"/>
              <a:t>.</a:t>
            </a:r>
          </a:p>
          <a:p>
            <a:endParaRPr lang="en-US" dirty="0"/>
          </a:p>
          <a:p>
            <a:r>
              <a:rPr lang="fr-FR" dirty="0" smtClean="0"/>
              <a:t>Lors </a:t>
            </a:r>
            <a:r>
              <a:rPr lang="fr-FR" dirty="0"/>
              <a:t>de l'application des </a:t>
            </a:r>
            <a:r>
              <a:rPr lang="fr-FR" dirty="0" smtClean="0"/>
              <a:t>principes, le tribunal a statué que </a:t>
            </a:r>
          </a:p>
          <a:p>
            <a:r>
              <a:rPr lang="fr-FR" dirty="0"/>
              <a:t>	</a:t>
            </a:r>
            <a:r>
              <a:rPr lang="fr-FR" dirty="0" smtClean="0"/>
              <a:t>l'appelant </a:t>
            </a:r>
            <a:r>
              <a:rPr lang="fr-FR" dirty="0"/>
              <a:t>n'a pas réussi à justifier que pour les travailleurs non consentants, </a:t>
            </a:r>
            <a:endParaRPr lang="fr-FR" dirty="0" smtClean="0"/>
          </a:p>
          <a:p>
            <a:r>
              <a:rPr lang="fr-FR" dirty="0"/>
              <a:t>	</a:t>
            </a:r>
            <a:r>
              <a:rPr lang="fr-FR" dirty="0" smtClean="0"/>
              <a:t>la </a:t>
            </a:r>
            <a:r>
              <a:rPr lang="fr-FR" dirty="0"/>
              <a:t>collecte de données biométriques par les </a:t>
            </a:r>
            <a:r>
              <a:rPr lang="fr-FR" dirty="0" smtClean="0"/>
              <a:t>appareils </a:t>
            </a:r>
            <a:r>
              <a:rPr lang="fr-FR" dirty="0"/>
              <a:t>d'empreintes digitales était </a:t>
            </a:r>
            <a:r>
              <a:rPr lang="fr-FR" dirty="0" smtClean="0"/>
              <a:t>	nécessaire </a:t>
            </a:r>
            <a:r>
              <a:rPr lang="fr-FR" dirty="0"/>
              <a:t>pour leur performance de leur contrat de travail selon 24 (2) DPA.</a:t>
            </a:r>
            <a:br>
              <a:rPr lang="fr-FR" dirty="0"/>
            </a:br>
            <a:r>
              <a:rPr lang="fr-FR" dirty="0"/>
              <a:t/>
            </a:r>
            <a:br>
              <a:rPr lang="fr-FR" dirty="0"/>
            </a:br>
            <a:r>
              <a:rPr lang="fr-FR" dirty="0" smtClean="0"/>
              <a:t>Le tribunal a donné raison </a:t>
            </a:r>
            <a:r>
              <a:rPr lang="fr-FR" dirty="0"/>
              <a:t>à </a:t>
            </a:r>
            <a:r>
              <a:rPr lang="fr-FR" dirty="0" smtClean="0"/>
              <a:t>la commissaire de transmettre l’affaire </a:t>
            </a:r>
            <a:r>
              <a:rPr lang="fr-FR" dirty="0"/>
              <a:t>à </a:t>
            </a:r>
            <a:r>
              <a:rPr lang="fr-FR" dirty="0" smtClean="0"/>
              <a:t>la police conformément </a:t>
            </a:r>
            <a:r>
              <a:rPr lang="fr-FR" dirty="0"/>
              <a:t>à </a:t>
            </a:r>
            <a:r>
              <a:rPr lang="fr-FR" dirty="0" smtClean="0"/>
              <a:t>l'article </a:t>
            </a:r>
            <a:r>
              <a:rPr lang="fr-FR" dirty="0"/>
              <a:t>20 de la DPA.</a:t>
            </a:r>
            <a:br>
              <a:rPr lang="fr-FR" dirty="0"/>
            </a:br>
            <a:endParaRPr lang="en-US" dirty="0"/>
          </a:p>
        </p:txBody>
      </p:sp>
    </p:spTree>
    <p:extLst>
      <p:ext uri="{BB962C8B-B14F-4D97-AF65-F5344CB8AC3E}">
        <p14:creationId xmlns:p14="http://schemas.microsoft.com/office/powerpoint/2010/main" val="12579181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Merci</a:t>
            </a:r>
            <a:endParaRPr lang="fr-FR" dirty="0"/>
          </a:p>
        </p:txBody>
      </p:sp>
    </p:spTree>
    <p:extLst>
      <p:ext uri="{BB962C8B-B14F-4D97-AF65-F5344CB8AC3E}">
        <p14:creationId xmlns:p14="http://schemas.microsoft.com/office/powerpoint/2010/main" val="1220769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416" y="256487"/>
            <a:ext cx="10515600" cy="675187"/>
          </a:xfrm>
        </p:spPr>
        <p:txBody>
          <a:bodyPr/>
          <a:lstStyle/>
          <a:p>
            <a:r>
              <a:rPr lang="en-US" dirty="0" err="1" smtClean="0"/>
              <a:t>Fonctions</a:t>
            </a:r>
            <a:r>
              <a:rPr lang="en-US" dirty="0" smtClean="0"/>
              <a:t> </a:t>
            </a:r>
            <a:r>
              <a:rPr lang="en-US" dirty="0" err="1"/>
              <a:t>principales</a:t>
            </a:r>
            <a:r>
              <a:rPr lang="en-US" dirty="0"/>
              <a:t> du bureau</a:t>
            </a:r>
            <a:endParaRPr lang="en-US" dirty="0">
              <a:effectLst/>
            </a:endParaRPr>
          </a:p>
        </p:txBody>
      </p:sp>
      <p:sp>
        <p:nvSpPr>
          <p:cNvPr id="3" name="Text Placeholder 2"/>
          <p:cNvSpPr>
            <a:spLocks noGrp="1"/>
          </p:cNvSpPr>
          <p:nvPr>
            <p:ph type="body" sz="quarter" idx="14"/>
          </p:nvPr>
        </p:nvSpPr>
        <p:spPr>
          <a:xfrm>
            <a:off x="986805" y="1047584"/>
            <a:ext cx="10422097" cy="4381274"/>
          </a:xfrm>
        </p:spPr>
        <p:txBody>
          <a:bodyPr/>
          <a:lstStyle/>
          <a:p>
            <a:pPr>
              <a:lnSpc>
                <a:spcPct val="150000"/>
              </a:lnSpc>
            </a:pPr>
            <a:r>
              <a:rPr lang="fr-FR" dirty="0" smtClean="0"/>
              <a:t>Le bureau de la </a:t>
            </a:r>
            <a:r>
              <a:rPr lang="fr-FR" dirty="0"/>
              <a:t>protection des </a:t>
            </a:r>
            <a:r>
              <a:rPr lang="fr-FR" dirty="0" smtClean="0"/>
              <a:t>données personnelles </a:t>
            </a:r>
            <a:r>
              <a:rPr lang="fr-FR" dirty="0"/>
              <a:t>a toujours mis l'accent sur la diversification de ses services </a:t>
            </a:r>
            <a:r>
              <a:rPr lang="fr-FR" dirty="0" smtClean="0"/>
              <a:t>par:</a:t>
            </a:r>
          </a:p>
          <a:p>
            <a:pPr marL="1062900" lvl="2" indent="-342900">
              <a:lnSpc>
                <a:spcPct val="150000"/>
              </a:lnSpc>
              <a:buFont typeface="Wingdings" panose="05000000000000000000" pitchFamily="2" charset="2"/>
              <a:buChar char="Ø"/>
            </a:pPr>
            <a:r>
              <a:rPr lang="fr-FR" dirty="0" smtClean="0"/>
              <a:t>Sensibilisation,</a:t>
            </a:r>
          </a:p>
          <a:p>
            <a:pPr marL="1062900" lvl="2" indent="-342900">
              <a:lnSpc>
                <a:spcPct val="150000"/>
              </a:lnSpc>
              <a:buFont typeface="Wingdings" panose="05000000000000000000" pitchFamily="2" charset="2"/>
              <a:buChar char="Ø"/>
            </a:pPr>
            <a:r>
              <a:rPr lang="fr-FR" dirty="0" smtClean="0"/>
              <a:t>Education,</a:t>
            </a:r>
          </a:p>
          <a:p>
            <a:pPr marL="1062900" lvl="2" indent="-342900">
              <a:lnSpc>
                <a:spcPct val="150000"/>
              </a:lnSpc>
              <a:buFont typeface="Wingdings" panose="05000000000000000000" pitchFamily="2" charset="2"/>
              <a:buChar char="Ø"/>
            </a:pPr>
            <a:r>
              <a:rPr lang="fr-FR" dirty="0"/>
              <a:t>Enregistrement </a:t>
            </a:r>
            <a:r>
              <a:rPr lang="fr-FR" dirty="0" smtClean="0"/>
              <a:t>et service conseil aux contrôleurs </a:t>
            </a:r>
            <a:r>
              <a:rPr lang="fr-FR" dirty="0"/>
              <a:t>de données </a:t>
            </a:r>
            <a:endParaRPr lang="fr-FR" dirty="0" smtClean="0"/>
          </a:p>
          <a:p>
            <a:pPr marL="1062900" lvl="2" indent="-342900">
              <a:lnSpc>
                <a:spcPct val="150000"/>
              </a:lnSpc>
              <a:buFont typeface="Wingdings" panose="05000000000000000000" pitchFamily="2" charset="2"/>
              <a:buChar char="Ø"/>
            </a:pPr>
            <a:r>
              <a:rPr lang="fr-FR" dirty="0" smtClean="0"/>
              <a:t>Fournir </a:t>
            </a:r>
            <a:r>
              <a:rPr lang="fr-FR" dirty="0"/>
              <a:t>des présentations, le renforcement des capacités et la formation des contrôleurs de </a:t>
            </a:r>
            <a:r>
              <a:rPr lang="fr-FR" dirty="0" smtClean="0"/>
              <a:t>données</a:t>
            </a:r>
          </a:p>
          <a:p>
            <a:pPr marL="1062900" lvl="2" indent="-342900">
              <a:lnSpc>
                <a:spcPct val="150000"/>
              </a:lnSpc>
              <a:buFont typeface="Wingdings" panose="05000000000000000000" pitchFamily="2" charset="2"/>
              <a:buChar char="Ø"/>
            </a:pPr>
            <a:r>
              <a:rPr lang="fr-FR" dirty="0" smtClean="0"/>
              <a:t>Les </a:t>
            </a:r>
            <a:r>
              <a:rPr lang="fr-FR" dirty="0"/>
              <a:t>enquêtes sur les </a:t>
            </a:r>
            <a:r>
              <a:rPr lang="fr-FR" dirty="0" smtClean="0"/>
              <a:t>plaintes</a:t>
            </a:r>
          </a:p>
          <a:p>
            <a:pPr marL="1062900" lvl="2" indent="-342900">
              <a:lnSpc>
                <a:spcPct val="150000"/>
              </a:lnSpc>
              <a:buFont typeface="Wingdings" panose="05000000000000000000" pitchFamily="2" charset="2"/>
              <a:buChar char="Ø"/>
            </a:pPr>
            <a:r>
              <a:rPr lang="fr-FR" dirty="0" smtClean="0"/>
              <a:t>Vérifications </a:t>
            </a:r>
            <a:r>
              <a:rPr lang="fr-FR" dirty="0"/>
              <a:t>et contrôles de </a:t>
            </a:r>
            <a:r>
              <a:rPr lang="fr-FR" dirty="0" smtClean="0"/>
              <a:t>sécurité </a:t>
            </a:r>
            <a:endParaRPr lang="fr-FR" dirty="0"/>
          </a:p>
          <a:p>
            <a:pPr marL="1062900" lvl="2" indent="-342900">
              <a:lnSpc>
                <a:spcPct val="150000"/>
              </a:lnSpc>
              <a:buFont typeface="Wingdings" panose="05000000000000000000" pitchFamily="2" charset="2"/>
              <a:buChar char="Ø"/>
            </a:pPr>
            <a:r>
              <a:rPr lang="fr-FR" dirty="0" smtClean="0"/>
              <a:t>Fournir </a:t>
            </a:r>
            <a:r>
              <a:rPr lang="fr-FR" dirty="0"/>
              <a:t>des conseils en temps opportun à des </a:t>
            </a:r>
            <a:r>
              <a:rPr lang="fr-FR" dirty="0" smtClean="0"/>
              <a:t>organisations</a:t>
            </a:r>
          </a:p>
          <a:p>
            <a:pPr marL="1062900" lvl="2" indent="-342900">
              <a:lnSpc>
                <a:spcPct val="150000"/>
              </a:lnSpc>
              <a:buFont typeface="Wingdings" panose="05000000000000000000" pitchFamily="2" charset="2"/>
              <a:buChar char="Ø"/>
            </a:pPr>
            <a:r>
              <a:rPr lang="fr-FR" dirty="0" smtClean="0"/>
              <a:t>Organiser </a:t>
            </a:r>
            <a:r>
              <a:rPr lang="fr-FR" dirty="0"/>
              <a:t>des </a:t>
            </a:r>
            <a:r>
              <a:rPr lang="fr-FR" dirty="0" smtClean="0"/>
              <a:t>atelier de travail </a:t>
            </a:r>
            <a:r>
              <a:rPr lang="fr-FR" dirty="0"/>
              <a:t>et conférence </a:t>
            </a:r>
            <a:r>
              <a:rPr lang="fr-FR" dirty="0" smtClean="0"/>
              <a:t>internationale</a:t>
            </a:r>
          </a:p>
          <a:p>
            <a:pPr marL="1062900" lvl="2" indent="-342900">
              <a:lnSpc>
                <a:spcPct val="150000"/>
              </a:lnSpc>
              <a:buFont typeface="Wingdings" panose="05000000000000000000" pitchFamily="2" charset="2"/>
              <a:buChar char="Ø"/>
            </a:pPr>
            <a:r>
              <a:rPr lang="fr-FR" dirty="0" smtClean="0"/>
              <a:t>Lignes </a:t>
            </a:r>
            <a:r>
              <a:rPr lang="fr-FR" dirty="0"/>
              <a:t>directrices</a:t>
            </a:r>
          </a:p>
          <a:p>
            <a:endParaRPr lang="en-US" dirty="0"/>
          </a:p>
        </p:txBody>
      </p:sp>
    </p:spTree>
    <p:extLst>
      <p:ext uri="{BB962C8B-B14F-4D97-AF65-F5344CB8AC3E}">
        <p14:creationId xmlns:p14="http://schemas.microsoft.com/office/powerpoint/2010/main" val="2174447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976" y="117990"/>
            <a:ext cx="10515600" cy="675187"/>
          </a:xfrm>
        </p:spPr>
        <p:txBody>
          <a:bodyPr/>
          <a:lstStyle/>
          <a:p>
            <a:r>
              <a:rPr lang="fr-FR" dirty="0"/>
              <a:t>Sensibilisation</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512067912"/>
              </p:ext>
            </p:extLst>
          </p:nvPr>
        </p:nvGraphicFramePr>
        <p:xfrm>
          <a:off x="1744393" y="225084"/>
          <a:ext cx="9439421" cy="61757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6883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66" y="385276"/>
            <a:ext cx="11346288" cy="675187"/>
          </a:xfrm>
        </p:spPr>
        <p:txBody>
          <a:bodyPr/>
          <a:lstStyle/>
          <a:p>
            <a:r>
              <a:rPr lang="fr-FR" dirty="0"/>
              <a:t>Sensibilisation </a:t>
            </a:r>
            <a:r>
              <a:rPr lang="fr-FR" dirty="0" smtClean="0"/>
              <a:t>de la protection </a:t>
            </a:r>
            <a:r>
              <a:rPr lang="fr-FR" dirty="0"/>
              <a:t>des données </a:t>
            </a:r>
            <a:br>
              <a:rPr lang="fr-FR" dirty="0"/>
            </a:br>
            <a:r>
              <a:rPr lang="fr-FR" dirty="0"/>
              <a:t>à caractère personnel</a:t>
            </a:r>
          </a:p>
        </p:txBody>
      </p:sp>
      <p:sp>
        <p:nvSpPr>
          <p:cNvPr id="3" name="Text Placeholder 2"/>
          <p:cNvSpPr>
            <a:spLocks noGrp="1"/>
          </p:cNvSpPr>
          <p:nvPr>
            <p:ph type="body" sz="quarter" idx="14"/>
          </p:nvPr>
        </p:nvSpPr>
        <p:spPr>
          <a:xfrm>
            <a:off x="515155" y="1275008"/>
            <a:ext cx="11397803" cy="5087155"/>
          </a:xfrm>
        </p:spPr>
        <p:txBody>
          <a:bodyPr/>
          <a:lstStyle/>
          <a:p>
            <a:endParaRPr lang="fr-FR" dirty="0"/>
          </a:p>
          <a:p>
            <a:pPr marL="540000" lvl="2" indent="0">
              <a:lnSpc>
                <a:spcPct val="150000"/>
              </a:lnSpc>
              <a:buNone/>
            </a:pPr>
            <a:r>
              <a:rPr lang="fr-FR" dirty="0">
                <a:solidFill>
                  <a:schemeClr val="tx1"/>
                </a:solidFill>
              </a:rPr>
              <a:t>Pour </a:t>
            </a:r>
            <a:r>
              <a:rPr lang="fr-FR" dirty="0" smtClean="0">
                <a:solidFill>
                  <a:schemeClr val="tx1"/>
                </a:solidFill>
              </a:rPr>
              <a:t> mieux concrétiser la sensibilisation sur </a:t>
            </a:r>
            <a:r>
              <a:rPr lang="fr-FR" dirty="0">
                <a:solidFill>
                  <a:schemeClr val="tx1"/>
                </a:solidFill>
              </a:rPr>
              <a:t>la protection des </a:t>
            </a:r>
            <a:r>
              <a:rPr lang="fr-FR" dirty="0" smtClean="0">
                <a:solidFill>
                  <a:schemeClr val="tx1"/>
                </a:solidFill>
              </a:rPr>
              <a:t>données personnelles, </a:t>
            </a:r>
          </a:p>
          <a:p>
            <a:pPr marL="540000" lvl="2" indent="0">
              <a:lnSpc>
                <a:spcPct val="150000"/>
              </a:lnSpc>
              <a:buNone/>
            </a:pPr>
            <a:r>
              <a:rPr lang="fr-FR" dirty="0">
                <a:solidFill>
                  <a:schemeClr val="tx1"/>
                </a:solidFill>
              </a:rPr>
              <a:t>	</a:t>
            </a:r>
            <a:r>
              <a:rPr lang="fr-FR" dirty="0" smtClean="0">
                <a:solidFill>
                  <a:schemeClr val="tx1"/>
                </a:solidFill>
              </a:rPr>
              <a:t>la </a:t>
            </a:r>
            <a:r>
              <a:rPr lang="fr-FR" dirty="0">
                <a:solidFill>
                  <a:schemeClr val="tx1"/>
                </a:solidFill>
              </a:rPr>
              <a:t>commissaire </a:t>
            </a:r>
            <a:r>
              <a:rPr lang="fr-FR" dirty="0" smtClean="0">
                <a:solidFill>
                  <a:schemeClr val="tx1"/>
                </a:solidFill>
              </a:rPr>
              <a:t>et </a:t>
            </a:r>
            <a:r>
              <a:rPr lang="fr-FR" dirty="0">
                <a:solidFill>
                  <a:schemeClr val="tx1"/>
                </a:solidFill>
              </a:rPr>
              <a:t>les </a:t>
            </a:r>
            <a:r>
              <a:rPr lang="fr-FR" dirty="0" smtClean="0">
                <a:solidFill>
                  <a:schemeClr val="tx1"/>
                </a:solidFill>
              </a:rPr>
              <a:t>officiers </a:t>
            </a:r>
            <a:r>
              <a:rPr lang="fr-FR" dirty="0">
                <a:solidFill>
                  <a:schemeClr val="tx1"/>
                </a:solidFill>
              </a:rPr>
              <a:t>de protection de données </a:t>
            </a:r>
            <a:r>
              <a:rPr lang="fr-FR" dirty="0" smtClean="0">
                <a:solidFill>
                  <a:schemeClr val="tx1"/>
                </a:solidFill>
              </a:rPr>
              <a:t>personnelles ont effectués </a:t>
            </a:r>
            <a:r>
              <a:rPr lang="fr-FR" dirty="0">
                <a:solidFill>
                  <a:schemeClr val="tx1"/>
                </a:solidFill>
              </a:rPr>
              <a:t>des visites sur site</a:t>
            </a:r>
            <a:r>
              <a:rPr lang="fr-FR" dirty="0" smtClean="0">
                <a:solidFill>
                  <a:schemeClr val="tx1"/>
                </a:solidFill>
              </a:rPr>
              <a:t>, </a:t>
            </a:r>
          </a:p>
          <a:p>
            <a:pPr marL="540000" lvl="2" indent="0">
              <a:lnSpc>
                <a:spcPct val="150000"/>
              </a:lnSpc>
              <a:buNone/>
            </a:pPr>
            <a:r>
              <a:rPr lang="fr-FR" dirty="0">
                <a:solidFill>
                  <a:schemeClr val="tx1"/>
                </a:solidFill>
              </a:rPr>
              <a:t>	</a:t>
            </a:r>
            <a:r>
              <a:rPr lang="fr-FR" dirty="0" smtClean="0">
                <a:solidFill>
                  <a:schemeClr val="tx1"/>
                </a:solidFill>
              </a:rPr>
              <a:t>pour effectuer </a:t>
            </a:r>
            <a:r>
              <a:rPr lang="fr-FR" dirty="0">
                <a:solidFill>
                  <a:schemeClr val="tx1"/>
                </a:solidFill>
              </a:rPr>
              <a:t>des présentations aux secteurs public et privé sur des sujets tels </a:t>
            </a:r>
            <a:r>
              <a:rPr lang="fr-FR" dirty="0" smtClean="0">
                <a:solidFill>
                  <a:schemeClr val="tx1"/>
                </a:solidFill>
              </a:rPr>
              <a:t>que:</a:t>
            </a:r>
          </a:p>
          <a:p>
            <a:pPr marL="1420200" lvl="3" indent="0">
              <a:lnSpc>
                <a:spcPct val="150000"/>
              </a:lnSpc>
              <a:buNone/>
            </a:pPr>
            <a:r>
              <a:rPr lang="fr-FR" dirty="0" smtClean="0"/>
              <a:t>	</a:t>
            </a:r>
            <a:r>
              <a:rPr lang="fr-FR" sz="1800" b="1" dirty="0" smtClean="0"/>
              <a:t>- Fondamentaux des Protection des données personnelles,</a:t>
            </a:r>
            <a:br>
              <a:rPr lang="fr-FR" sz="1800" b="1" dirty="0" smtClean="0"/>
            </a:br>
            <a:r>
              <a:rPr lang="fr-FR" sz="1800" b="1" dirty="0" smtClean="0"/>
              <a:t>	- La réforme de la protection des données pour Maurice</a:t>
            </a:r>
            <a:br>
              <a:rPr lang="fr-FR" sz="1800" b="1" dirty="0" smtClean="0"/>
            </a:br>
            <a:r>
              <a:rPr lang="fr-FR" sz="1800" b="1" dirty="0" smtClean="0"/>
              <a:t>	- Sur la cybercriminalité et</a:t>
            </a:r>
            <a:br>
              <a:rPr lang="fr-FR" sz="1800" b="1" dirty="0" smtClean="0"/>
            </a:br>
            <a:r>
              <a:rPr lang="fr-FR" sz="1800" b="1" dirty="0" smtClean="0"/>
              <a:t>	- La protection des données, parmi d'autres.</a:t>
            </a:r>
            <a:endParaRPr lang="fr-FR" sz="1800" b="1" dirty="0"/>
          </a:p>
          <a:p>
            <a:pPr marL="540000" lvl="2" indent="0">
              <a:buNone/>
            </a:pPr>
            <a:endParaRPr lang="en-US" dirty="0"/>
          </a:p>
        </p:txBody>
      </p:sp>
    </p:spTree>
    <p:extLst>
      <p:ext uri="{BB962C8B-B14F-4D97-AF65-F5344CB8AC3E}">
        <p14:creationId xmlns:p14="http://schemas.microsoft.com/office/powerpoint/2010/main" val="1030771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Sensibilisation</a:t>
            </a:r>
            <a:r>
              <a:rPr lang="en-US" dirty="0" smtClean="0"/>
              <a:t> </a:t>
            </a:r>
            <a:endParaRPr lang="en-US" dirty="0"/>
          </a:p>
        </p:txBody>
      </p:sp>
      <p:sp>
        <p:nvSpPr>
          <p:cNvPr id="3" name="Text Placeholder 2"/>
          <p:cNvSpPr>
            <a:spLocks noGrp="1"/>
          </p:cNvSpPr>
          <p:nvPr>
            <p:ph type="body" sz="quarter" idx="14"/>
          </p:nvPr>
        </p:nvSpPr>
        <p:spPr>
          <a:xfrm>
            <a:off x="703471" y="1236372"/>
            <a:ext cx="10422097" cy="4592010"/>
          </a:xfrm>
        </p:spPr>
        <p:txBody>
          <a:bodyPr/>
          <a:lstStyle/>
          <a:p>
            <a:r>
              <a:rPr lang="fr-FR" dirty="0"/>
              <a:t>Pour promouvoir et faciliter la compréhension des dispositions légales de la Loi sur la protection des données, de vastes campagnes de sensibilisation ont été accomplis au cours de l'année 2014 comme suit: -</a:t>
            </a:r>
          </a:p>
          <a:p>
            <a:pPr lvl="2">
              <a:lnSpc>
                <a:spcPct val="150000"/>
              </a:lnSpc>
            </a:pPr>
            <a:r>
              <a:rPr lang="fr-FR" dirty="0"/>
              <a:t>Sessions de présentation sur le site de contrôleurs de données</a:t>
            </a:r>
          </a:p>
          <a:p>
            <a:pPr lvl="2">
              <a:lnSpc>
                <a:spcPct val="150000"/>
              </a:lnSpc>
            </a:pPr>
            <a:r>
              <a:rPr lang="fr-FR" dirty="0"/>
              <a:t>Formations dispensées aux contrôleurs de données</a:t>
            </a:r>
          </a:p>
          <a:p>
            <a:pPr lvl="2">
              <a:lnSpc>
                <a:spcPct val="150000"/>
              </a:lnSpc>
            </a:pPr>
            <a:r>
              <a:rPr lang="fr-FR" dirty="0"/>
              <a:t>Ce bureau a été </a:t>
            </a:r>
            <a:r>
              <a:rPr lang="fr-FR" dirty="0" smtClean="0"/>
              <a:t>visit</a:t>
            </a:r>
            <a:r>
              <a:rPr lang="fr-FR" dirty="0"/>
              <a:t>é</a:t>
            </a:r>
            <a:r>
              <a:rPr lang="fr-FR" dirty="0" smtClean="0"/>
              <a:t> </a:t>
            </a:r>
            <a:r>
              <a:rPr lang="fr-FR" dirty="0"/>
              <a:t>comme un model par des fonctionnaires du gouvernement tanzanien</a:t>
            </a:r>
          </a:p>
          <a:p>
            <a:pPr lvl="2">
              <a:lnSpc>
                <a:spcPct val="150000"/>
              </a:lnSpc>
            </a:pPr>
            <a:r>
              <a:rPr lang="fr-FR" dirty="0"/>
              <a:t>Participation à des ateliers internationaux</a:t>
            </a:r>
          </a:p>
          <a:p>
            <a:pPr lvl="2">
              <a:lnSpc>
                <a:spcPct val="150000"/>
              </a:lnSpc>
            </a:pPr>
            <a:r>
              <a:rPr lang="fr-FR" dirty="0"/>
              <a:t>Organisation de sessions de renforcement des capacités pour les agents </a:t>
            </a:r>
            <a:r>
              <a:rPr lang="fr-FR" dirty="0" smtClean="0"/>
              <a:t>du secteur publics </a:t>
            </a:r>
            <a:r>
              <a:rPr lang="fr-FR" dirty="0"/>
              <a:t>de haut rang</a:t>
            </a:r>
          </a:p>
          <a:p>
            <a:pPr lvl="2">
              <a:lnSpc>
                <a:spcPct val="150000"/>
              </a:lnSpc>
            </a:pPr>
            <a:r>
              <a:rPr lang="fr-FR" dirty="0"/>
              <a:t>Organisation d'un atelier </a:t>
            </a:r>
            <a:r>
              <a:rPr lang="fr-FR" dirty="0" smtClean="0"/>
              <a:t>de travail pour les agents du secteur </a:t>
            </a:r>
            <a:r>
              <a:rPr lang="fr-FR" dirty="0"/>
              <a:t>privé et public</a:t>
            </a:r>
          </a:p>
          <a:p>
            <a:pPr lvl="2">
              <a:lnSpc>
                <a:spcPct val="150000"/>
              </a:lnSpc>
            </a:pPr>
            <a:r>
              <a:rPr lang="fr-FR" dirty="0"/>
              <a:t>Organisation de la </a:t>
            </a:r>
            <a:r>
              <a:rPr lang="en-US" dirty="0"/>
              <a:t>36</a:t>
            </a:r>
            <a:r>
              <a:rPr lang="en-US" baseline="30000" dirty="0"/>
              <a:t>ème</a:t>
            </a:r>
            <a:r>
              <a:rPr lang="fr-FR" dirty="0" smtClean="0"/>
              <a:t> </a:t>
            </a:r>
            <a:r>
              <a:rPr lang="fr-FR" dirty="0"/>
              <a:t>Conférence internationale de Maurice</a:t>
            </a:r>
          </a:p>
          <a:p>
            <a:pPr lvl="2">
              <a:lnSpc>
                <a:spcPct val="150000"/>
              </a:lnSpc>
            </a:pPr>
            <a:r>
              <a:rPr lang="fr-FR" dirty="0"/>
              <a:t>Publication d'un guide sur les </a:t>
            </a:r>
            <a:r>
              <a:rPr lang="fr-FR" dirty="0" err="1" smtClean="0"/>
              <a:t>apps</a:t>
            </a:r>
            <a:r>
              <a:rPr lang="fr-FR" dirty="0"/>
              <a:t>.</a:t>
            </a:r>
          </a:p>
          <a:p>
            <a:pPr lvl="2">
              <a:lnSpc>
                <a:spcPct val="150000"/>
              </a:lnSpc>
            </a:pPr>
            <a:r>
              <a:rPr lang="fr-FR" dirty="0" smtClean="0"/>
              <a:t>Service clientèle 24/24.</a:t>
            </a:r>
            <a:endParaRPr lang="en-US" dirty="0"/>
          </a:p>
        </p:txBody>
      </p:sp>
    </p:spTree>
    <p:extLst>
      <p:ext uri="{BB962C8B-B14F-4D97-AF65-F5344CB8AC3E}">
        <p14:creationId xmlns:p14="http://schemas.microsoft.com/office/powerpoint/2010/main" val="2519792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Sensibilisation </a:t>
            </a:r>
            <a:r>
              <a:rPr lang="fr-FR" dirty="0"/>
              <a:t>dans le secteur de l'éducation</a:t>
            </a:r>
            <a:endParaRPr lang="fr-FR" dirty="0">
              <a:effectLst/>
            </a:endParaRPr>
          </a:p>
        </p:txBody>
      </p:sp>
      <p:sp>
        <p:nvSpPr>
          <p:cNvPr id="3" name="Text Placeholder 2"/>
          <p:cNvSpPr>
            <a:spLocks noGrp="1"/>
          </p:cNvSpPr>
          <p:nvPr>
            <p:ph type="body" sz="quarter" idx="14"/>
          </p:nvPr>
        </p:nvSpPr>
        <p:spPr>
          <a:xfrm>
            <a:off x="656720" y="1666049"/>
            <a:ext cx="11088812" cy="4381274"/>
          </a:xfrm>
        </p:spPr>
        <p:txBody>
          <a:bodyPr/>
          <a:lstStyle/>
          <a:p>
            <a:r>
              <a:rPr lang="fr-FR" dirty="0" smtClean="0"/>
              <a:t>1.   Un livret </a:t>
            </a:r>
            <a:r>
              <a:rPr lang="fr-FR" dirty="0"/>
              <a:t>a été préparé et soumis au 	</a:t>
            </a:r>
            <a:r>
              <a:rPr lang="fr-FR" dirty="0" smtClean="0"/>
              <a:t>Ministère </a:t>
            </a:r>
            <a:r>
              <a:rPr lang="fr-FR" dirty="0"/>
              <a:t>de </a:t>
            </a:r>
            <a:r>
              <a:rPr lang="fr-FR" dirty="0" smtClean="0"/>
              <a:t>l'Éducation </a:t>
            </a:r>
            <a:r>
              <a:rPr lang="fr-FR" dirty="0"/>
              <a:t>pour aider les enseignants </a:t>
            </a:r>
            <a:r>
              <a:rPr lang="fr-FR" dirty="0" smtClean="0"/>
              <a:t>dans:</a:t>
            </a:r>
          </a:p>
          <a:p>
            <a:endParaRPr lang="fr-FR" dirty="0" smtClean="0"/>
          </a:p>
          <a:p>
            <a:pPr lvl="1"/>
            <a:r>
              <a:rPr lang="fr-FR" dirty="0"/>
              <a:t>	</a:t>
            </a:r>
            <a:r>
              <a:rPr lang="fr-FR" dirty="0" smtClean="0"/>
              <a:t>		</a:t>
            </a:r>
            <a:r>
              <a:rPr lang="fr-FR" b="0" dirty="0" smtClean="0"/>
              <a:t>- </a:t>
            </a:r>
            <a:r>
              <a:rPr lang="fr-FR" b="0" dirty="0"/>
              <a:t>les écoles </a:t>
            </a:r>
            <a:r>
              <a:rPr lang="fr-FR" b="0" dirty="0" smtClean="0"/>
              <a:t>primaires </a:t>
            </a:r>
            <a:r>
              <a:rPr lang="fr-FR" b="0" dirty="0"/>
              <a:t>pour </a:t>
            </a:r>
            <a:endParaRPr lang="fr-FR" b="0" dirty="0" smtClean="0"/>
          </a:p>
          <a:p>
            <a:pPr lvl="1"/>
            <a:r>
              <a:rPr lang="fr-FR" b="0" dirty="0"/>
              <a:t>	</a:t>
            </a:r>
            <a:r>
              <a:rPr lang="fr-FR" b="0" dirty="0" smtClean="0"/>
              <a:t>			sensibiliser </a:t>
            </a:r>
            <a:r>
              <a:rPr lang="fr-FR" b="0" dirty="0"/>
              <a:t>les élèves sur les principes fondamentaux </a:t>
            </a:r>
            <a:r>
              <a:rPr lang="fr-FR" b="0" dirty="0" smtClean="0"/>
              <a:t> et </a:t>
            </a:r>
          </a:p>
          <a:p>
            <a:pPr lvl="1"/>
            <a:endParaRPr lang="fr-FR" b="0" dirty="0" smtClean="0"/>
          </a:p>
          <a:p>
            <a:pPr lvl="1"/>
            <a:r>
              <a:rPr lang="fr-FR" b="0" dirty="0"/>
              <a:t>	</a:t>
            </a:r>
            <a:r>
              <a:rPr lang="fr-FR" b="0" dirty="0" smtClean="0"/>
              <a:t>		- </a:t>
            </a:r>
            <a:r>
              <a:rPr lang="fr-FR" b="0" dirty="0"/>
              <a:t>les écoles secondaires </a:t>
            </a:r>
            <a:r>
              <a:rPr lang="fr-FR" b="0" dirty="0" smtClean="0"/>
              <a:t>pour </a:t>
            </a:r>
          </a:p>
          <a:p>
            <a:pPr lvl="1"/>
            <a:r>
              <a:rPr lang="fr-FR" b="0" dirty="0"/>
              <a:t>	</a:t>
            </a:r>
            <a:r>
              <a:rPr lang="fr-FR" b="0" dirty="0" smtClean="0"/>
              <a:t>			sensibiliser dans </a:t>
            </a:r>
            <a:r>
              <a:rPr lang="fr-FR" b="0" dirty="0"/>
              <a:t>le domaine de la protection des données chez </a:t>
            </a:r>
            <a:r>
              <a:rPr lang="fr-FR" b="0" dirty="0" smtClean="0"/>
              <a:t>	les jeunes</a:t>
            </a:r>
          </a:p>
          <a:p>
            <a:endParaRPr lang="fr-FR" dirty="0" smtClean="0"/>
          </a:p>
          <a:p>
            <a:endParaRPr lang="fr-FR" dirty="0"/>
          </a:p>
          <a:p>
            <a:r>
              <a:rPr lang="fr-FR" dirty="0" smtClean="0"/>
              <a:t>2. Ce </a:t>
            </a:r>
            <a:r>
              <a:rPr lang="fr-FR" dirty="0"/>
              <a:t>bureau </a:t>
            </a:r>
            <a:r>
              <a:rPr lang="fr-FR" dirty="0" smtClean="0"/>
              <a:t>a aussi </a:t>
            </a:r>
            <a:r>
              <a:rPr lang="fr-FR" dirty="0"/>
              <a:t>développé tous les matériaux </a:t>
            </a:r>
            <a:r>
              <a:rPr lang="fr-FR" dirty="0" smtClean="0"/>
              <a:t>d’un </a:t>
            </a:r>
            <a:r>
              <a:rPr lang="fr-FR" dirty="0"/>
              <a:t>module </a:t>
            </a:r>
            <a:r>
              <a:rPr lang="fr-FR" dirty="0" smtClean="0"/>
              <a:t>sur </a:t>
            </a:r>
          </a:p>
          <a:p>
            <a:r>
              <a:rPr lang="fr-FR" dirty="0"/>
              <a:t>	</a:t>
            </a:r>
            <a:r>
              <a:rPr lang="fr-FR" dirty="0" smtClean="0"/>
              <a:t>la </a:t>
            </a:r>
            <a:r>
              <a:rPr lang="fr-FR" dirty="0"/>
              <a:t>certification de la protection des </a:t>
            </a:r>
            <a:r>
              <a:rPr lang="fr-FR" dirty="0" smtClean="0"/>
              <a:t>données personnelles </a:t>
            </a:r>
            <a:r>
              <a:rPr lang="fr-FR" dirty="0"/>
              <a:t>pour </a:t>
            </a:r>
            <a:endParaRPr lang="fr-FR" dirty="0" smtClean="0"/>
          </a:p>
          <a:p>
            <a:r>
              <a:rPr lang="fr-FR" dirty="0"/>
              <a:t>	</a:t>
            </a:r>
            <a:r>
              <a:rPr lang="fr-FR" dirty="0" smtClean="0"/>
              <a:t>	‘</a:t>
            </a:r>
            <a:r>
              <a:rPr lang="fr-FR" dirty="0"/>
              <a:t>Open </a:t>
            </a:r>
            <a:r>
              <a:rPr lang="fr-FR" dirty="0" err="1"/>
              <a:t>University</a:t>
            </a:r>
            <a:r>
              <a:rPr lang="fr-FR" dirty="0"/>
              <a:t>, </a:t>
            </a:r>
            <a:r>
              <a:rPr lang="fr-FR" dirty="0" err="1" smtClean="0"/>
              <a:t>Mauritius</a:t>
            </a:r>
            <a:r>
              <a:rPr lang="fr-FR" dirty="0"/>
              <a:t>’.</a:t>
            </a:r>
            <a:endParaRPr lang="en-US" dirty="0"/>
          </a:p>
        </p:txBody>
      </p:sp>
    </p:spTree>
    <p:extLst>
      <p:ext uri="{BB962C8B-B14F-4D97-AF65-F5344CB8AC3E}">
        <p14:creationId xmlns:p14="http://schemas.microsoft.com/office/powerpoint/2010/main" val="3611656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CDP">
      <a:dk1>
        <a:srgbClr val="3A3A3A"/>
      </a:dk1>
      <a:lt1>
        <a:sysClr val="window" lastClr="FFFFFF"/>
      </a:lt1>
      <a:dk2>
        <a:srgbClr val="7F7F7F"/>
      </a:dk2>
      <a:lt2>
        <a:srgbClr val="FFFFFF"/>
      </a:lt2>
      <a:accent1>
        <a:srgbClr val="CB6117"/>
      </a:accent1>
      <a:accent2>
        <a:srgbClr val="BA3B0E"/>
      </a:accent2>
      <a:accent3>
        <a:srgbClr val="E6B91E"/>
      </a:accent3>
      <a:accent4>
        <a:srgbClr val="E76618"/>
      </a:accent4>
      <a:accent5>
        <a:srgbClr val="C42F1A"/>
      </a:accent5>
      <a:accent6>
        <a:srgbClr val="918655"/>
      </a:accent6>
      <a:hlink>
        <a:srgbClr val="0070C0"/>
      </a:hlink>
      <a:folHlink>
        <a:srgbClr val="0070C0"/>
      </a:folHlink>
    </a:clrScheme>
    <a:fontScheme name="Personnalisé 1">
      <a:majorFont>
        <a:latin typeface="Arial"/>
        <a:ea typeface=""/>
        <a:cs typeface=""/>
      </a:majorFont>
      <a:minorFont>
        <a:latin typeface="Century Gothic"/>
        <a:ea typeface=""/>
        <a:cs typeface=""/>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54F192-B0C2-43FE-88B5-F59739D34218}"/>
</file>

<file path=customXml/itemProps2.xml><?xml version="1.0" encoding="utf-8"?>
<ds:datastoreItem xmlns:ds="http://schemas.openxmlformats.org/officeDocument/2006/customXml" ds:itemID="{50D9E3DF-E77F-427C-91D3-DB71A6D545DE}"/>
</file>

<file path=customXml/itemProps3.xml><?xml version="1.0" encoding="utf-8"?>
<ds:datastoreItem xmlns:ds="http://schemas.openxmlformats.org/officeDocument/2006/customXml" ds:itemID="{DCAC3D2D-2F5A-4EF7-A812-431876F7365E}"/>
</file>

<file path=docProps/app.xml><?xml version="1.0" encoding="utf-8"?>
<Properties xmlns="http://schemas.openxmlformats.org/officeDocument/2006/extended-properties" xmlns:vt="http://schemas.openxmlformats.org/officeDocument/2006/docPropsVTypes">
  <Template>Wisp</Template>
  <TotalTime>3181</TotalTime>
  <Words>1239</Words>
  <Application>Microsoft Office PowerPoint</Application>
  <PresentationFormat>Custom</PresentationFormat>
  <Paragraphs>354</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Brin</vt:lpstr>
      <vt:lpstr>PowerPoint Presentation</vt:lpstr>
      <vt:lpstr>PowerPoint Presentation</vt:lpstr>
      <vt:lpstr>Le contenu</vt:lpstr>
      <vt:lpstr>Notre mission et vision</vt:lpstr>
      <vt:lpstr>Fonctions principales du bureau</vt:lpstr>
      <vt:lpstr>Sensibilisation</vt:lpstr>
      <vt:lpstr>Sensibilisation de la protection des données  à caractère personnel</vt:lpstr>
      <vt:lpstr>Sensibilisation </vt:lpstr>
      <vt:lpstr>Sensibilisation dans le secteur de l'éducation</vt:lpstr>
      <vt:lpstr>Service Assistance 24/24 - Sensibilisation</vt:lpstr>
      <vt:lpstr>Enregistrement des contrôleurs de données</vt:lpstr>
      <vt:lpstr>Enregistrement des contrôleurs de données</vt:lpstr>
      <vt:lpstr>Demande de Conseils</vt:lpstr>
      <vt:lpstr>Demande de conseils</vt:lpstr>
      <vt:lpstr>Demande de conseils</vt:lpstr>
      <vt:lpstr>Le 36ème édition de la Conférence internationale pour la protection des données personnels tenue à l'Ile Maurice</vt:lpstr>
      <vt:lpstr>Adhésion à la Convention 108 du Conseil de l'Europe</vt:lpstr>
      <vt:lpstr>Les questions transfrontalières - GPEN</vt:lpstr>
      <vt:lpstr> La jurisprudence internationale sur la protection des données</vt:lpstr>
      <vt:lpstr>Interpol Data Protection Expert</vt:lpstr>
      <vt:lpstr>Expert des Nations Unies en matière de protection de données</vt:lpstr>
      <vt:lpstr>L'application de la protection des données personnelle </vt:lpstr>
      <vt:lpstr>Les enquêtes sur les plaintes </vt:lpstr>
      <vt:lpstr>Nouvelles plaintes</vt:lpstr>
      <vt:lpstr>Statistiques sur les plaintes</vt:lpstr>
      <vt:lpstr>Les décisions sur les plaintes </vt:lpstr>
      <vt:lpstr> La divulgation non autorisée de données personnelles  </vt:lpstr>
      <vt:lpstr>La divulgation non autorisée de données personnelles (2) </vt:lpstr>
      <vt:lpstr> L'utilisation non autorisée des empreintes digitales sur le lieu du travail.  </vt:lpstr>
      <vt:lpstr>L'utilisation non autorisée des empreintes digitales sur le lieu du travail.</vt:lpstr>
      <vt:lpstr>L'utilisation non autorisée des empreintes digitales sur le lieu du travail.</vt:lpstr>
      <vt:lpstr> Amélioration de la protection juridique  </vt:lpstr>
      <vt:lpstr>Appel sur les décisions du commissaire </vt:lpstr>
      <vt:lpstr>Recours à la Cour suprême de Maurice contre le décision du Tribunal  de la TCI</vt:lpstr>
      <vt:lpstr>Recours à la Cour suprême de Maurice contre le décision du Tribunal  de la TIC</vt:lpstr>
      <vt:lpstr>Le traitement non autorisé de l'empreinte digitale à pour les besoin de présence au travail -  Cas biométriques  </vt:lpstr>
      <vt:lpstr>Cas biométriques </vt:lpstr>
      <vt:lpstr>Cas biométriques</vt:lpstr>
      <vt:lpstr>Cas biométriques</vt:lpstr>
      <vt:lpstr>Cas biométriques</vt:lpstr>
      <vt:lpstr>Appel sur les décisions du commissaire - Cas biométriques </vt:lpstr>
      <vt:lpstr>Merci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Mouhamed Niang</dc:creator>
  <cp:lastModifiedBy>User1</cp:lastModifiedBy>
  <cp:revision>219</cp:revision>
  <cp:lastPrinted>2015-05-13T09:49:48Z</cp:lastPrinted>
  <dcterms:created xsi:type="dcterms:W3CDTF">2015-05-01T12:04:14Z</dcterms:created>
  <dcterms:modified xsi:type="dcterms:W3CDTF">2015-06-03T10:04:41Z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0x0101002493FC4C48176D4BA39FB2B3A58FDD54</vt:lpwstr>
  </property>
</Properties>
</file>