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5.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diagrams/drawing1.xml" ContentType="application/vnd.ms-office.drawingml.diagramDrawing+xml"/>
  <Override PartName="/ppt/diagrams/drawing2.xml" ContentType="application/vnd.ms-office.drawingml.diagramDrawing+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quickStyle2.xml" ContentType="application/vnd.openxmlformats-officedocument.drawingml.diagramStyle+xml"/>
  <Override PartName="/ppt/diagrams/colors2.xml" ContentType="application/vnd.openxmlformats-officedocument.drawingml.diagramColors+xml"/>
  <Override PartName="/ppt/diagrams/layout2.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65" r:id="rId3"/>
    <p:sldId id="290" r:id="rId4"/>
    <p:sldId id="291" r:id="rId5"/>
    <p:sldId id="292" r:id="rId6"/>
    <p:sldId id="293" r:id="rId7"/>
    <p:sldId id="294" r:id="rId8"/>
    <p:sldId id="295" r:id="rId9"/>
    <p:sldId id="297" r:id="rId10"/>
    <p:sldId id="298" r:id="rId11"/>
    <p:sldId id="300" r:id="rId12"/>
    <p:sldId id="301" r:id="rId13"/>
    <p:sldId id="303" r:id="rId14"/>
    <p:sldId id="302" r:id="rId15"/>
    <p:sldId id="304" r:id="rId16"/>
    <p:sldId id="306" r:id="rId17"/>
    <p:sldId id="307" r:id="rId18"/>
    <p:sldId id="308" r:id="rId19"/>
    <p:sldId id="323" r:id="rId20"/>
    <p:sldId id="309" r:id="rId21"/>
    <p:sldId id="310" r:id="rId22"/>
    <p:sldId id="311" r:id="rId23"/>
    <p:sldId id="312" r:id="rId24"/>
    <p:sldId id="313" r:id="rId25"/>
    <p:sldId id="314" r:id="rId26"/>
    <p:sldId id="324" r:id="rId27"/>
    <p:sldId id="317" r:id="rId28"/>
    <p:sldId id="318" r:id="rId29"/>
    <p:sldId id="326" r:id="rId30"/>
    <p:sldId id="319" r:id="rId31"/>
    <p:sldId id="321" r:id="rId32"/>
    <p:sldId id="289" r:id="rId33"/>
    <p:sldId id="322" r:id="rId34"/>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679B"/>
    <a:srgbClr val="9999FF"/>
    <a:srgbClr val="6666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87" autoAdjust="0"/>
  </p:normalViewPr>
  <p:slideViewPr>
    <p:cSldViewPr>
      <p:cViewPr varScale="1">
        <p:scale>
          <a:sx n="67" d="100"/>
          <a:sy n="67" d="100"/>
        </p:scale>
        <p:origin x="147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C21D6F-F240-412E-A95F-3054E465652A}"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GB"/>
        </a:p>
      </dgm:t>
    </dgm:pt>
    <dgm:pt modelId="{2705369A-C81D-402A-9399-4FE18A5303DC}">
      <dgm:prSet phldrT="[Text]" custT="1"/>
      <dgm:spPr>
        <a:xfrm>
          <a:off x="3008969" y="2978652"/>
          <a:ext cx="1983060" cy="198306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sz="2400" i="1" u="none" dirty="0" smtClean="0">
              <a:solidFill>
                <a:sysClr val="window" lastClr="FFFFFF"/>
              </a:solidFill>
              <a:latin typeface="Calibri"/>
              <a:ea typeface="+mn-ea"/>
              <a:cs typeface="+mn-cs"/>
            </a:rPr>
            <a:t>Sensitive</a:t>
          </a:r>
          <a:r>
            <a:rPr lang="en-GB" sz="2400" i="1" u="sng" dirty="0" smtClean="0">
              <a:solidFill>
                <a:sysClr val="window" lastClr="FFFFFF"/>
              </a:solidFill>
              <a:latin typeface="Calibri"/>
              <a:ea typeface="+mn-ea"/>
              <a:cs typeface="+mn-cs"/>
            </a:rPr>
            <a:t> </a:t>
          </a:r>
          <a:r>
            <a:rPr lang="en-GB" sz="2400" i="1" u="none" dirty="0" smtClean="0">
              <a:solidFill>
                <a:sysClr val="window" lastClr="FFFFFF"/>
              </a:solidFill>
              <a:latin typeface="Calibri"/>
              <a:ea typeface="+mn-ea"/>
              <a:cs typeface="+mn-cs"/>
            </a:rPr>
            <a:t>Personal</a:t>
          </a:r>
          <a:r>
            <a:rPr lang="en-GB" sz="2400" i="1" u="sng" dirty="0" smtClean="0">
              <a:solidFill>
                <a:sysClr val="window" lastClr="FFFFFF"/>
              </a:solidFill>
              <a:latin typeface="Calibri"/>
              <a:ea typeface="+mn-ea"/>
              <a:cs typeface="+mn-cs"/>
            </a:rPr>
            <a:t> </a:t>
          </a:r>
          <a:r>
            <a:rPr lang="en-GB" sz="2400" i="1" u="none" dirty="0" smtClean="0">
              <a:solidFill>
                <a:sysClr val="window" lastClr="FFFFFF"/>
              </a:solidFill>
              <a:latin typeface="Calibri"/>
              <a:ea typeface="+mn-ea"/>
              <a:cs typeface="+mn-cs"/>
            </a:rPr>
            <a:t>Data</a:t>
          </a:r>
          <a:endParaRPr lang="en-GB" sz="2400" i="1" u="none" dirty="0">
            <a:solidFill>
              <a:sysClr val="window" lastClr="FFFFFF"/>
            </a:solidFill>
            <a:latin typeface="Calibri"/>
            <a:ea typeface="+mn-ea"/>
            <a:cs typeface="+mn-cs"/>
          </a:endParaRPr>
        </a:p>
      </dgm:t>
    </dgm:pt>
    <dgm:pt modelId="{1F5AAC8E-A0C4-4940-8103-7B464C9964A2}" type="parTrans" cxnId="{C5CA6644-658F-41B5-BF75-B0F99D4D5C6A}">
      <dgm:prSet/>
      <dgm:spPr/>
      <dgm:t>
        <a:bodyPr/>
        <a:lstStyle/>
        <a:p>
          <a:endParaRPr lang="en-GB"/>
        </a:p>
      </dgm:t>
    </dgm:pt>
    <dgm:pt modelId="{3B8CADF7-EF4A-44DF-8D8F-D80BA0FB4735}" type="sibTrans" cxnId="{C5CA6644-658F-41B5-BF75-B0F99D4D5C6A}">
      <dgm:prSet/>
      <dgm:spPr/>
      <dgm:t>
        <a:bodyPr/>
        <a:lstStyle/>
        <a:p>
          <a:endParaRPr lang="en-GB"/>
        </a:p>
      </dgm:t>
    </dgm:pt>
    <dgm:pt modelId="{C312F6F2-C52F-4276-9515-251DC980CA6F}">
      <dgm:prSet phldrT="[Text]" custT="1"/>
      <dgm:spPr>
        <a:xfrm>
          <a:off x="2179" y="3414926"/>
          <a:ext cx="1388142" cy="1110513"/>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sz="1800" dirty="0" smtClean="0">
              <a:solidFill>
                <a:sysClr val="window" lastClr="FFFFFF"/>
              </a:solidFill>
              <a:latin typeface="Calibri"/>
              <a:ea typeface="+mn-ea"/>
              <a:cs typeface="+mn-cs"/>
            </a:rPr>
            <a:t>Racial / Ethnic Origin</a:t>
          </a:r>
          <a:endParaRPr lang="en-GB" sz="1800" dirty="0">
            <a:solidFill>
              <a:sysClr val="window" lastClr="FFFFFF"/>
            </a:solidFill>
            <a:latin typeface="Calibri"/>
            <a:ea typeface="+mn-ea"/>
            <a:cs typeface="+mn-cs"/>
          </a:endParaRPr>
        </a:p>
      </dgm:t>
    </dgm:pt>
    <dgm:pt modelId="{C753DEC3-920C-4DB2-B719-C07EE6BE0EC5}" type="parTrans" cxnId="{5C8861CE-A36F-4D28-BAF1-9E6CCCB8F239}">
      <dgm:prSet/>
      <dgm:spPr>
        <a:xfrm rot="10800000">
          <a:off x="696250" y="3687596"/>
          <a:ext cx="2185519" cy="565172"/>
        </a:xfrm>
        <a:prstGeom prst="leftArrow">
          <a:avLst>
            <a:gd name="adj1" fmla="val 60000"/>
            <a:gd name="adj2" fmla="val 50000"/>
          </a:avLst>
        </a:prstGeom>
        <a:solidFill>
          <a:srgbClr val="C0504D">
            <a:hueOff val="0"/>
            <a:satOff val="0"/>
            <a:lumOff val="0"/>
            <a:alphaOff val="0"/>
          </a:srgbClr>
        </a:solidFill>
        <a:ln>
          <a:noFill/>
        </a:ln>
        <a:effectLst/>
      </dgm:spPr>
      <dgm:t>
        <a:bodyPr/>
        <a:lstStyle/>
        <a:p>
          <a:endParaRPr lang="en-GB"/>
        </a:p>
      </dgm:t>
    </dgm:pt>
    <dgm:pt modelId="{1F1AFC7F-DAFA-4930-97AF-EFBDC167DFB6}" type="sibTrans" cxnId="{5C8861CE-A36F-4D28-BAF1-9E6CCCB8F239}">
      <dgm:prSet/>
      <dgm:spPr/>
      <dgm:t>
        <a:bodyPr/>
        <a:lstStyle/>
        <a:p>
          <a:endParaRPr lang="en-GB"/>
        </a:p>
      </dgm:t>
    </dgm:pt>
    <dgm:pt modelId="{598BD749-3FF2-4939-A2BA-6365C4EF878F}">
      <dgm:prSet phldrT="[Text]" custT="1"/>
      <dgm:spPr>
        <a:xfrm>
          <a:off x="444864" y="1762801"/>
          <a:ext cx="1388142" cy="1110513"/>
        </a:xfrm>
        <a:prstGeom prst="roundRect">
          <a:avLst>
            <a:gd name="adj" fmla="val 10000"/>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sz="1800" dirty="0" smtClean="0">
              <a:solidFill>
                <a:sysClr val="window" lastClr="FFFFFF"/>
              </a:solidFill>
              <a:latin typeface="Calibri"/>
              <a:ea typeface="+mn-ea"/>
              <a:cs typeface="+mn-cs"/>
            </a:rPr>
            <a:t>Political Opinion / Adherence </a:t>
          </a:r>
          <a:endParaRPr lang="en-GB" sz="1800" dirty="0">
            <a:solidFill>
              <a:sysClr val="window" lastClr="FFFFFF"/>
            </a:solidFill>
            <a:latin typeface="Calibri"/>
            <a:ea typeface="+mn-ea"/>
            <a:cs typeface="+mn-cs"/>
          </a:endParaRPr>
        </a:p>
      </dgm:t>
    </dgm:pt>
    <dgm:pt modelId="{E8ABFF8E-0F79-4E72-A123-20E03752BE91}" type="parTrans" cxnId="{83594B27-E6EF-4ACB-9AC9-0FAA52F84721}">
      <dgm:prSet/>
      <dgm:spPr>
        <a:xfrm rot="12600000">
          <a:off x="992533" y="2581852"/>
          <a:ext cx="2185519" cy="565172"/>
        </a:xfrm>
        <a:prstGeom prst="leftArrow">
          <a:avLst>
            <a:gd name="adj1" fmla="val 60000"/>
            <a:gd name="adj2" fmla="val 50000"/>
          </a:avLst>
        </a:prstGeom>
        <a:solidFill>
          <a:srgbClr val="9BBB59">
            <a:hueOff val="0"/>
            <a:satOff val="0"/>
            <a:lumOff val="0"/>
            <a:alphaOff val="0"/>
          </a:srgbClr>
        </a:solidFill>
        <a:ln>
          <a:noFill/>
        </a:ln>
        <a:effectLst/>
      </dgm:spPr>
      <dgm:t>
        <a:bodyPr/>
        <a:lstStyle/>
        <a:p>
          <a:endParaRPr lang="en-GB"/>
        </a:p>
      </dgm:t>
    </dgm:pt>
    <dgm:pt modelId="{8698FCE7-613B-4EC6-B5CD-833937BA5204}" type="sibTrans" cxnId="{83594B27-E6EF-4ACB-9AC9-0FAA52F84721}">
      <dgm:prSet/>
      <dgm:spPr/>
      <dgm:t>
        <a:bodyPr/>
        <a:lstStyle/>
        <a:p>
          <a:endParaRPr lang="en-GB"/>
        </a:p>
      </dgm:t>
    </dgm:pt>
    <dgm:pt modelId="{1570A6A1-9CEE-4CB8-95F6-85ACF9C34B5D}">
      <dgm:prSet phldrT="[Text]" custT="1"/>
      <dgm:spPr>
        <a:xfrm>
          <a:off x="1654304" y="553362"/>
          <a:ext cx="1388142" cy="1110513"/>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sz="1800" dirty="0" smtClean="0">
              <a:solidFill>
                <a:sysClr val="window" lastClr="FFFFFF"/>
              </a:solidFill>
              <a:latin typeface="Calibri"/>
              <a:ea typeface="+mn-ea"/>
              <a:cs typeface="+mn-cs"/>
            </a:rPr>
            <a:t>Religious / Similar Belief</a:t>
          </a:r>
          <a:endParaRPr lang="en-GB" sz="1800" dirty="0">
            <a:solidFill>
              <a:sysClr val="window" lastClr="FFFFFF"/>
            </a:solidFill>
            <a:latin typeface="Calibri"/>
            <a:ea typeface="+mn-ea"/>
            <a:cs typeface="+mn-cs"/>
          </a:endParaRPr>
        </a:p>
      </dgm:t>
    </dgm:pt>
    <dgm:pt modelId="{78488165-7DC9-4688-A571-E1E48720C738}" type="parTrans" cxnId="{90537D32-039F-4FE0-9402-60C5F6115A60}">
      <dgm:prSet/>
      <dgm:spPr>
        <a:xfrm rot="14400000">
          <a:off x="1801995" y="1772390"/>
          <a:ext cx="2185519" cy="565172"/>
        </a:xfrm>
        <a:prstGeom prst="leftArrow">
          <a:avLst>
            <a:gd name="adj1" fmla="val 60000"/>
            <a:gd name="adj2" fmla="val 50000"/>
          </a:avLst>
        </a:prstGeom>
        <a:solidFill>
          <a:srgbClr val="8064A2">
            <a:hueOff val="0"/>
            <a:satOff val="0"/>
            <a:lumOff val="0"/>
            <a:alphaOff val="0"/>
          </a:srgbClr>
        </a:solidFill>
        <a:ln>
          <a:noFill/>
        </a:ln>
        <a:effectLst/>
      </dgm:spPr>
      <dgm:t>
        <a:bodyPr/>
        <a:lstStyle/>
        <a:p>
          <a:endParaRPr lang="en-GB"/>
        </a:p>
      </dgm:t>
    </dgm:pt>
    <dgm:pt modelId="{73DC081B-41FB-4326-9630-B7DEB467D0EB}" type="sibTrans" cxnId="{90537D32-039F-4FE0-9402-60C5F6115A60}">
      <dgm:prSet/>
      <dgm:spPr/>
      <dgm:t>
        <a:bodyPr/>
        <a:lstStyle/>
        <a:p>
          <a:endParaRPr lang="en-GB"/>
        </a:p>
      </dgm:t>
    </dgm:pt>
    <dgm:pt modelId="{8C588E07-974E-49AF-83B4-8AFBA3E32041}">
      <dgm:prSet custT="1"/>
      <dgm:spPr>
        <a:xfrm>
          <a:off x="3200395" y="110676"/>
          <a:ext cx="1600208" cy="1110513"/>
        </a:xfrm>
        <a:prstGeom prst="roundRect">
          <a:avLst>
            <a:gd name="adj" fmla="val 10000"/>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sz="1800" dirty="0" smtClean="0">
              <a:solidFill>
                <a:sysClr val="window" lastClr="FFFFFF"/>
              </a:solidFill>
              <a:latin typeface="Calibri"/>
              <a:ea typeface="+mn-ea"/>
              <a:cs typeface="+mn-cs"/>
            </a:rPr>
            <a:t>Membership to Trade Union</a:t>
          </a:r>
          <a:endParaRPr lang="en-GB" sz="1800" dirty="0">
            <a:solidFill>
              <a:sysClr val="window" lastClr="FFFFFF"/>
            </a:solidFill>
            <a:latin typeface="Calibri"/>
            <a:ea typeface="+mn-ea"/>
            <a:cs typeface="+mn-cs"/>
          </a:endParaRPr>
        </a:p>
      </dgm:t>
    </dgm:pt>
    <dgm:pt modelId="{C2882426-B9E8-45B0-BBA2-00C74E6B570A}" type="parTrans" cxnId="{4DDC5FED-9E9C-4339-8F3D-B68433284D06}">
      <dgm:prSet/>
      <dgm:spPr>
        <a:xfrm rot="16200000">
          <a:off x="2907740" y="1476107"/>
          <a:ext cx="2185519" cy="565172"/>
        </a:xfrm>
        <a:prstGeom prst="leftArrow">
          <a:avLst>
            <a:gd name="adj1" fmla="val 60000"/>
            <a:gd name="adj2" fmla="val 50000"/>
          </a:avLst>
        </a:prstGeom>
        <a:solidFill>
          <a:srgbClr val="4BACC6">
            <a:hueOff val="0"/>
            <a:satOff val="0"/>
            <a:lumOff val="0"/>
            <a:alphaOff val="0"/>
          </a:srgbClr>
        </a:solidFill>
        <a:ln>
          <a:noFill/>
        </a:ln>
        <a:effectLst/>
      </dgm:spPr>
      <dgm:t>
        <a:bodyPr/>
        <a:lstStyle/>
        <a:p>
          <a:endParaRPr lang="en-GB"/>
        </a:p>
      </dgm:t>
    </dgm:pt>
    <dgm:pt modelId="{28706360-635C-4488-8295-C360D0AD8B15}" type="sibTrans" cxnId="{4DDC5FED-9E9C-4339-8F3D-B68433284D06}">
      <dgm:prSet/>
      <dgm:spPr/>
      <dgm:t>
        <a:bodyPr/>
        <a:lstStyle/>
        <a:p>
          <a:endParaRPr lang="en-GB"/>
        </a:p>
      </dgm:t>
    </dgm:pt>
    <dgm:pt modelId="{49893AAA-F2F4-4B45-8188-BD401EEB2645}">
      <dgm:prSet custT="1"/>
      <dgm:spPr>
        <a:xfrm>
          <a:off x="4958553" y="553362"/>
          <a:ext cx="1388142" cy="1110513"/>
        </a:xfrm>
        <a:prstGeom prst="roundRect">
          <a:avLst>
            <a:gd name="adj" fmla="val 10000"/>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sz="1800" dirty="0" smtClean="0">
              <a:solidFill>
                <a:sysClr val="window" lastClr="FFFFFF"/>
              </a:solidFill>
              <a:latin typeface="Calibri"/>
              <a:ea typeface="+mn-ea"/>
              <a:cs typeface="+mn-cs"/>
            </a:rPr>
            <a:t>Physical / Mental Health </a:t>
          </a:r>
          <a:endParaRPr lang="en-GB" sz="1800" dirty="0">
            <a:solidFill>
              <a:sysClr val="window" lastClr="FFFFFF"/>
            </a:solidFill>
            <a:latin typeface="Calibri"/>
            <a:ea typeface="+mn-ea"/>
            <a:cs typeface="+mn-cs"/>
          </a:endParaRPr>
        </a:p>
      </dgm:t>
    </dgm:pt>
    <dgm:pt modelId="{4689120C-0753-4592-B324-2B43B394BA65}" type="parTrans" cxnId="{493B082C-44A2-44BF-B574-8922350EB1C0}">
      <dgm:prSet/>
      <dgm:spPr>
        <a:xfrm rot="18000000">
          <a:off x="4013484" y="1772390"/>
          <a:ext cx="2185519" cy="565172"/>
        </a:xfrm>
        <a:prstGeom prst="leftArrow">
          <a:avLst>
            <a:gd name="adj1" fmla="val 60000"/>
            <a:gd name="adj2" fmla="val 50000"/>
          </a:avLst>
        </a:prstGeom>
        <a:solidFill>
          <a:srgbClr val="F79646">
            <a:hueOff val="0"/>
            <a:satOff val="0"/>
            <a:lumOff val="0"/>
            <a:alphaOff val="0"/>
          </a:srgbClr>
        </a:solidFill>
        <a:ln>
          <a:noFill/>
        </a:ln>
        <a:effectLst/>
      </dgm:spPr>
      <dgm:t>
        <a:bodyPr/>
        <a:lstStyle/>
        <a:p>
          <a:endParaRPr lang="en-GB"/>
        </a:p>
      </dgm:t>
    </dgm:pt>
    <dgm:pt modelId="{82441750-118A-4FD5-8452-5DEA9219ACF4}" type="sibTrans" cxnId="{493B082C-44A2-44BF-B574-8922350EB1C0}">
      <dgm:prSet/>
      <dgm:spPr/>
      <dgm:t>
        <a:bodyPr/>
        <a:lstStyle/>
        <a:p>
          <a:endParaRPr lang="en-GB"/>
        </a:p>
      </dgm:t>
    </dgm:pt>
    <dgm:pt modelId="{FC477189-5265-43F7-AF4D-343D21C7D2B3}">
      <dgm:prSet custT="1"/>
      <dgm:spPr>
        <a:xfrm>
          <a:off x="6167992" y="1762801"/>
          <a:ext cx="1388142" cy="1110513"/>
        </a:xfrm>
        <a:prstGeom prst="roundRect">
          <a:avLst>
            <a:gd name="adj" fmla="val 10000"/>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sz="1600" dirty="0" smtClean="0">
              <a:solidFill>
                <a:sysClr val="window" lastClr="FFFFFF"/>
              </a:solidFill>
              <a:latin typeface="Calibri"/>
              <a:ea typeface="+mn-ea"/>
              <a:cs typeface="+mn-cs"/>
            </a:rPr>
            <a:t>Sexual Preferences / Practices</a:t>
          </a:r>
          <a:endParaRPr lang="en-GB" sz="1600" dirty="0">
            <a:solidFill>
              <a:sysClr val="window" lastClr="FFFFFF"/>
            </a:solidFill>
            <a:latin typeface="Calibri"/>
            <a:ea typeface="+mn-ea"/>
            <a:cs typeface="+mn-cs"/>
          </a:endParaRPr>
        </a:p>
      </dgm:t>
    </dgm:pt>
    <dgm:pt modelId="{CDFC4B29-D28A-4385-A97E-A522A2A73268}" type="parTrans" cxnId="{75EE97A5-BD15-40DF-A811-B606F21B5445}">
      <dgm:prSet/>
      <dgm:spPr>
        <a:xfrm rot="19800000">
          <a:off x="4822946" y="2581852"/>
          <a:ext cx="2185519" cy="565172"/>
        </a:xfrm>
        <a:prstGeom prst="leftArrow">
          <a:avLst>
            <a:gd name="adj1" fmla="val 60000"/>
            <a:gd name="adj2" fmla="val 50000"/>
          </a:avLst>
        </a:prstGeom>
        <a:solidFill>
          <a:srgbClr val="C0504D">
            <a:hueOff val="0"/>
            <a:satOff val="0"/>
            <a:lumOff val="0"/>
            <a:alphaOff val="0"/>
          </a:srgbClr>
        </a:solidFill>
        <a:ln>
          <a:noFill/>
        </a:ln>
        <a:effectLst/>
      </dgm:spPr>
      <dgm:t>
        <a:bodyPr/>
        <a:lstStyle/>
        <a:p>
          <a:endParaRPr lang="en-GB"/>
        </a:p>
      </dgm:t>
    </dgm:pt>
    <dgm:pt modelId="{CBD26528-8CCD-4859-B4BF-67C628104E83}" type="sibTrans" cxnId="{75EE97A5-BD15-40DF-A811-B606F21B5445}">
      <dgm:prSet/>
      <dgm:spPr/>
      <dgm:t>
        <a:bodyPr/>
        <a:lstStyle/>
        <a:p>
          <a:endParaRPr lang="en-GB"/>
        </a:p>
      </dgm:t>
    </dgm:pt>
    <dgm:pt modelId="{0461FBDD-9618-4467-82B8-6CCBA61E3061}">
      <dgm:prSet custT="1"/>
      <dgm:spPr>
        <a:xfrm>
          <a:off x="6610678" y="3414926"/>
          <a:ext cx="1388142" cy="1110513"/>
        </a:xfrm>
        <a:prstGeom prst="roundRect">
          <a:avLst>
            <a:gd name="adj" fmla="val 10000"/>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sz="1600" dirty="0" smtClean="0">
              <a:solidFill>
                <a:sysClr val="window" lastClr="FFFFFF"/>
              </a:solidFill>
              <a:latin typeface="Calibri"/>
              <a:ea typeface="+mn-ea"/>
              <a:cs typeface="+mn-cs"/>
            </a:rPr>
            <a:t>Criminal Convictions</a:t>
          </a:r>
          <a:endParaRPr lang="en-GB" sz="1600" dirty="0">
            <a:solidFill>
              <a:sysClr val="window" lastClr="FFFFFF"/>
            </a:solidFill>
            <a:latin typeface="Calibri"/>
            <a:ea typeface="+mn-ea"/>
            <a:cs typeface="+mn-cs"/>
          </a:endParaRPr>
        </a:p>
      </dgm:t>
    </dgm:pt>
    <dgm:pt modelId="{0E0C4DB3-CB4C-4C5E-A048-59BD2A17E14A}" type="parTrans" cxnId="{547E4184-E233-4158-AA89-03BB103C9160}">
      <dgm:prSet/>
      <dgm:spPr>
        <a:xfrm>
          <a:off x="5119229" y="3687596"/>
          <a:ext cx="2185519" cy="565172"/>
        </a:xfrm>
        <a:prstGeom prst="leftArrow">
          <a:avLst>
            <a:gd name="adj1" fmla="val 60000"/>
            <a:gd name="adj2" fmla="val 50000"/>
          </a:avLst>
        </a:prstGeom>
        <a:solidFill>
          <a:srgbClr val="9BBB59">
            <a:hueOff val="0"/>
            <a:satOff val="0"/>
            <a:lumOff val="0"/>
            <a:alphaOff val="0"/>
          </a:srgbClr>
        </a:solidFill>
        <a:ln>
          <a:noFill/>
        </a:ln>
        <a:effectLst/>
      </dgm:spPr>
      <dgm:t>
        <a:bodyPr/>
        <a:lstStyle/>
        <a:p>
          <a:endParaRPr lang="en-GB"/>
        </a:p>
      </dgm:t>
    </dgm:pt>
    <dgm:pt modelId="{3FC45A06-7ED3-4476-92EB-8D0430A5A36F}" type="sibTrans" cxnId="{547E4184-E233-4158-AA89-03BB103C9160}">
      <dgm:prSet/>
      <dgm:spPr/>
      <dgm:t>
        <a:bodyPr/>
        <a:lstStyle/>
        <a:p>
          <a:endParaRPr lang="en-GB"/>
        </a:p>
      </dgm:t>
    </dgm:pt>
    <dgm:pt modelId="{1F1D242C-D0A0-4E6C-AC3A-7E8861F716E2}" type="pres">
      <dgm:prSet presAssocID="{21C21D6F-F240-412E-A95F-3054E465652A}" presName="cycle" presStyleCnt="0">
        <dgm:presLayoutVars>
          <dgm:chMax val="1"/>
          <dgm:dir/>
          <dgm:animLvl val="ctr"/>
          <dgm:resizeHandles val="exact"/>
        </dgm:presLayoutVars>
      </dgm:prSet>
      <dgm:spPr/>
      <dgm:t>
        <a:bodyPr/>
        <a:lstStyle/>
        <a:p>
          <a:endParaRPr lang="en-GB"/>
        </a:p>
      </dgm:t>
    </dgm:pt>
    <dgm:pt modelId="{1E7262DF-C80A-4ED8-9E30-A763C25D97C1}" type="pres">
      <dgm:prSet presAssocID="{2705369A-C81D-402A-9399-4FE18A5303DC}" presName="centerShape" presStyleLbl="node0" presStyleIdx="0" presStyleCnt="1"/>
      <dgm:spPr/>
      <dgm:t>
        <a:bodyPr/>
        <a:lstStyle/>
        <a:p>
          <a:endParaRPr lang="en-GB"/>
        </a:p>
      </dgm:t>
    </dgm:pt>
    <dgm:pt modelId="{3B757BEC-C779-4605-8A69-3B9EAF5D3F47}" type="pres">
      <dgm:prSet presAssocID="{C753DEC3-920C-4DB2-B719-C07EE6BE0EC5}" presName="parTrans" presStyleLbl="bgSibTrans2D1" presStyleIdx="0" presStyleCnt="7"/>
      <dgm:spPr/>
      <dgm:t>
        <a:bodyPr/>
        <a:lstStyle/>
        <a:p>
          <a:endParaRPr lang="en-GB"/>
        </a:p>
      </dgm:t>
    </dgm:pt>
    <dgm:pt modelId="{7B890FE8-4B96-4A4E-B8A8-CB6B35DD54E3}" type="pres">
      <dgm:prSet presAssocID="{C312F6F2-C52F-4276-9515-251DC980CA6F}" presName="node" presStyleLbl="node1" presStyleIdx="0" presStyleCnt="7">
        <dgm:presLayoutVars>
          <dgm:bulletEnabled val="1"/>
        </dgm:presLayoutVars>
      </dgm:prSet>
      <dgm:spPr/>
      <dgm:t>
        <a:bodyPr/>
        <a:lstStyle/>
        <a:p>
          <a:endParaRPr lang="en-GB"/>
        </a:p>
      </dgm:t>
    </dgm:pt>
    <dgm:pt modelId="{0F0B9B8D-8C44-4F68-A7DF-29F15CCF8A45}" type="pres">
      <dgm:prSet presAssocID="{E8ABFF8E-0F79-4E72-A123-20E03752BE91}" presName="parTrans" presStyleLbl="bgSibTrans2D1" presStyleIdx="1" presStyleCnt="7"/>
      <dgm:spPr/>
      <dgm:t>
        <a:bodyPr/>
        <a:lstStyle/>
        <a:p>
          <a:endParaRPr lang="en-GB"/>
        </a:p>
      </dgm:t>
    </dgm:pt>
    <dgm:pt modelId="{68400BE2-1981-496E-91B6-51FC463427F5}" type="pres">
      <dgm:prSet presAssocID="{598BD749-3FF2-4939-A2BA-6365C4EF878F}" presName="node" presStyleLbl="node1" presStyleIdx="1" presStyleCnt="7">
        <dgm:presLayoutVars>
          <dgm:bulletEnabled val="1"/>
        </dgm:presLayoutVars>
      </dgm:prSet>
      <dgm:spPr/>
      <dgm:t>
        <a:bodyPr/>
        <a:lstStyle/>
        <a:p>
          <a:endParaRPr lang="en-GB"/>
        </a:p>
      </dgm:t>
    </dgm:pt>
    <dgm:pt modelId="{101C241D-0661-4DF5-8C37-3CC2022F5AAD}" type="pres">
      <dgm:prSet presAssocID="{78488165-7DC9-4688-A571-E1E48720C738}" presName="parTrans" presStyleLbl="bgSibTrans2D1" presStyleIdx="2" presStyleCnt="7"/>
      <dgm:spPr/>
      <dgm:t>
        <a:bodyPr/>
        <a:lstStyle/>
        <a:p>
          <a:endParaRPr lang="en-GB"/>
        </a:p>
      </dgm:t>
    </dgm:pt>
    <dgm:pt modelId="{1C55DFDE-9897-4921-85E6-2A6F37897D01}" type="pres">
      <dgm:prSet presAssocID="{1570A6A1-9CEE-4CB8-95F6-85ACF9C34B5D}" presName="node" presStyleLbl="node1" presStyleIdx="2" presStyleCnt="7">
        <dgm:presLayoutVars>
          <dgm:bulletEnabled val="1"/>
        </dgm:presLayoutVars>
      </dgm:prSet>
      <dgm:spPr/>
      <dgm:t>
        <a:bodyPr/>
        <a:lstStyle/>
        <a:p>
          <a:endParaRPr lang="en-GB"/>
        </a:p>
      </dgm:t>
    </dgm:pt>
    <dgm:pt modelId="{C40A5D1B-6967-402A-BF39-62E7BFEEF53A}" type="pres">
      <dgm:prSet presAssocID="{C2882426-B9E8-45B0-BBA2-00C74E6B570A}" presName="parTrans" presStyleLbl="bgSibTrans2D1" presStyleIdx="3" presStyleCnt="7"/>
      <dgm:spPr/>
      <dgm:t>
        <a:bodyPr/>
        <a:lstStyle/>
        <a:p>
          <a:endParaRPr lang="en-GB"/>
        </a:p>
      </dgm:t>
    </dgm:pt>
    <dgm:pt modelId="{552021A4-8FB0-41F6-80E9-E80E0CB39EBC}" type="pres">
      <dgm:prSet presAssocID="{8C588E07-974E-49AF-83B4-8AFBA3E32041}" presName="node" presStyleLbl="node1" presStyleIdx="3" presStyleCnt="7" custScaleX="115277">
        <dgm:presLayoutVars>
          <dgm:bulletEnabled val="1"/>
        </dgm:presLayoutVars>
      </dgm:prSet>
      <dgm:spPr/>
      <dgm:t>
        <a:bodyPr/>
        <a:lstStyle/>
        <a:p>
          <a:endParaRPr lang="en-GB"/>
        </a:p>
      </dgm:t>
    </dgm:pt>
    <dgm:pt modelId="{156FEAA7-DFB0-4AE7-B524-4C1266C0990A}" type="pres">
      <dgm:prSet presAssocID="{4689120C-0753-4592-B324-2B43B394BA65}" presName="parTrans" presStyleLbl="bgSibTrans2D1" presStyleIdx="4" presStyleCnt="7"/>
      <dgm:spPr/>
      <dgm:t>
        <a:bodyPr/>
        <a:lstStyle/>
        <a:p>
          <a:endParaRPr lang="en-GB"/>
        </a:p>
      </dgm:t>
    </dgm:pt>
    <dgm:pt modelId="{D54CE416-8CE9-4902-94FB-7FDE13567A65}" type="pres">
      <dgm:prSet presAssocID="{49893AAA-F2F4-4B45-8188-BD401EEB2645}" presName="node" presStyleLbl="node1" presStyleIdx="4" presStyleCnt="7">
        <dgm:presLayoutVars>
          <dgm:bulletEnabled val="1"/>
        </dgm:presLayoutVars>
      </dgm:prSet>
      <dgm:spPr/>
      <dgm:t>
        <a:bodyPr/>
        <a:lstStyle/>
        <a:p>
          <a:endParaRPr lang="en-GB"/>
        </a:p>
      </dgm:t>
    </dgm:pt>
    <dgm:pt modelId="{B9A3A774-F7DB-44FC-8C52-275A647EC49B}" type="pres">
      <dgm:prSet presAssocID="{CDFC4B29-D28A-4385-A97E-A522A2A73268}" presName="parTrans" presStyleLbl="bgSibTrans2D1" presStyleIdx="5" presStyleCnt="7"/>
      <dgm:spPr/>
      <dgm:t>
        <a:bodyPr/>
        <a:lstStyle/>
        <a:p>
          <a:endParaRPr lang="en-GB"/>
        </a:p>
      </dgm:t>
    </dgm:pt>
    <dgm:pt modelId="{E13EAC9C-3407-42EE-9502-BE3F7B8E3DFF}" type="pres">
      <dgm:prSet presAssocID="{FC477189-5265-43F7-AF4D-343D21C7D2B3}" presName="node" presStyleLbl="node1" presStyleIdx="5" presStyleCnt="7">
        <dgm:presLayoutVars>
          <dgm:bulletEnabled val="1"/>
        </dgm:presLayoutVars>
      </dgm:prSet>
      <dgm:spPr/>
      <dgm:t>
        <a:bodyPr/>
        <a:lstStyle/>
        <a:p>
          <a:endParaRPr lang="en-GB"/>
        </a:p>
      </dgm:t>
    </dgm:pt>
    <dgm:pt modelId="{5138551C-E42C-4E98-81C3-4415B40EDFBA}" type="pres">
      <dgm:prSet presAssocID="{0E0C4DB3-CB4C-4C5E-A048-59BD2A17E14A}" presName="parTrans" presStyleLbl="bgSibTrans2D1" presStyleIdx="6" presStyleCnt="7"/>
      <dgm:spPr/>
      <dgm:t>
        <a:bodyPr/>
        <a:lstStyle/>
        <a:p>
          <a:endParaRPr lang="en-GB"/>
        </a:p>
      </dgm:t>
    </dgm:pt>
    <dgm:pt modelId="{3E435928-F1B0-497E-BB16-7F8EDE0BD1FB}" type="pres">
      <dgm:prSet presAssocID="{0461FBDD-9618-4467-82B8-6CCBA61E3061}" presName="node" presStyleLbl="node1" presStyleIdx="6" presStyleCnt="7">
        <dgm:presLayoutVars>
          <dgm:bulletEnabled val="1"/>
        </dgm:presLayoutVars>
      </dgm:prSet>
      <dgm:spPr/>
      <dgm:t>
        <a:bodyPr/>
        <a:lstStyle/>
        <a:p>
          <a:endParaRPr lang="en-GB"/>
        </a:p>
      </dgm:t>
    </dgm:pt>
  </dgm:ptLst>
  <dgm:cxnLst>
    <dgm:cxn modelId="{4B80AA7F-A099-4944-8DE6-0450A78BD151}" type="presOf" srcId="{C312F6F2-C52F-4276-9515-251DC980CA6F}" destId="{7B890FE8-4B96-4A4E-B8A8-CB6B35DD54E3}" srcOrd="0" destOrd="0" presId="urn:microsoft.com/office/officeart/2005/8/layout/radial4"/>
    <dgm:cxn modelId="{7C7F9893-3BAD-43D5-9A39-0FBC61C35C63}" type="presOf" srcId="{0461FBDD-9618-4467-82B8-6CCBA61E3061}" destId="{3E435928-F1B0-497E-BB16-7F8EDE0BD1FB}" srcOrd="0" destOrd="0" presId="urn:microsoft.com/office/officeart/2005/8/layout/radial4"/>
    <dgm:cxn modelId="{60B0C8D3-87CB-42AB-BF45-7A55A328779C}" type="presOf" srcId="{C753DEC3-920C-4DB2-B719-C07EE6BE0EC5}" destId="{3B757BEC-C779-4605-8A69-3B9EAF5D3F47}" srcOrd="0" destOrd="0" presId="urn:microsoft.com/office/officeart/2005/8/layout/radial4"/>
    <dgm:cxn modelId="{35970EC6-80DD-475A-9882-32744B08098F}" type="presOf" srcId="{49893AAA-F2F4-4B45-8188-BD401EEB2645}" destId="{D54CE416-8CE9-4902-94FB-7FDE13567A65}" srcOrd="0" destOrd="0" presId="urn:microsoft.com/office/officeart/2005/8/layout/radial4"/>
    <dgm:cxn modelId="{547E4184-E233-4158-AA89-03BB103C9160}" srcId="{2705369A-C81D-402A-9399-4FE18A5303DC}" destId="{0461FBDD-9618-4467-82B8-6CCBA61E3061}" srcOrd="6" destOrd="0" parTransId="{0E0C4DB3-CB4C-4C5E-A048-59BD2A17E14A}" sibTransId="{3FC45A06-7ED3-4476-92EB-8D0430A5A36F}"/>
    <dgm:cxn modelId="{75EE97A5-BD15-40DF-A811-B606F21B5445}" srcId="{2705369A-C81D-402A-9399-4FE18A5303DC}" destId="{FC477189-5265-43F7-AF4D-343D21C7D2B3}" srcOrd="5" destOrd="0" parTransId="{CDFC4B29-D28A-4385-A97E-A522A2A73268}" sibTransId="{CBD26528-8CCD-4859-B4BF-67C628104E83}"/>
    <dgm:cxn modelId="{4DDC5FED-9E9C-4339-8F3D-B68433284D06}" srcId="{2705369A-C81D-402A-9399-4FE18A5303DC}" destId="{8C588E07-974E-49AF-83B4-8AFBA3E32041}" srcOrd="3" destOrd="0" parTransId="{C2882426-B9E8-45B0-BBA2-00C74E6B570A}" sibTransId="{28706360-635C-4488-8295-C360D0AD8B15}"/>
    <dgm:cxn modelId="{90537D32-039F-4FE0-9402-60C5F6115A60}" srcId="{2705369A-C81D-402A-9399-4FE18A5303DC}" destId="{1570A6A1-9CEE-4CB8-95F6-85ACF9C34B5D}" srcOrd="2" destOrd="0" parTransId="{78488165-7DC9-4688-A571-E1E48720C738}" sibTransId="{73DC081B-41FB-4326-9630-B7DEB467D0EB}"/>
    <dgm:cxn modelId="{7B98C80F-7A14-4401-A3BE-862067D224C0}" type="presOf" srcId="{21C21D6F-F240-412E-A95F-3054E465652A}" destId="{1F1D242C-D0A0-4E6C-AC3A-7E8861F716E2}" srcOrd="0" destOrd="0" presId="urn:microsoft.com/office/officeart/2005/8/layout/radial4"/>
    <dgm:cxn modelId="{83594B27-E6EF-4ACB-9AC9-0FAA52F84721}" srcId="{2705369A-C81D-402A-9399-4FE18A5303DC}" destId="{598BD749-3FF2-4939-A2BA-6365C4EF878F}" srcOrd="1" destOrd="0" parTransId="{E8ABFF8E-0F79-4E72-A123-20E03752BE91}" sibTransId="{8698FCE7-613B-4EC6-B5CD-833937BA5204}"/>
    <dgm:cxn modelId="{13990702-4113-49D3-9CC1-BB3131889678}" type="presOf" srcId="{CDFC4B29-D28A-4385-A97E-A522A2A73268}" destId="{B9A3A774-F7DB-44FC-8C52-275A647EC49B}" srcOrd="0" destOrd="0" presId="urn:microsoft.com/office/officeart/2005/8/layout/radial4"/>
    <dgm:cxn modelId="{6B157A05-776B-4730-BB6D-5FABB7FD81D7}" type="presOf" srcId="{598BD749-3FF2-4939-A2BA-6365C4EF878F}" destId="{68400BE2-1981-496E-91B6-51FC463427F5}" srcOrd="0" destOrd="0" presId="urn:microsoft.com/office/officeart/2005/8/layout/radial4"/>
    <dgm:cxn modelId="{F107597A-0074-4FE9-AB46-74446789F01A}" type="presOf" srcId="{0E0C4DB3-CB4C-4C5E-A048-59BD2A17E14A}" destId="{5138551C-E42C-4E98-81C3-4415B40EDFBA}" srcOrd="0" destOrd="0" presId="urn:microsoft.com/office/officeart/2005/8/layout/radial4"/>
    <dgm:cxn modelId="{6DA8517F-01D9-4B0F-9E4E-0764CA651C3D}" type="presOf" srcId="{78488165-7DC9-4688-A571-E1E48720C738}" destId="{101C241D-0661-4DF5-8C37-3CC2022F5AAD}" srcOrd="0" destOrd="0" presId="urn:microsoft.com/office/officeart/2005/8/layout/radial4"/>
    <dgm:cxn modelId="{493B082C-44A2-44BF-B574-8922350EB1C0}" srcId="{2705369A-C81D-402A-9399-4FE18A5303DC}" destId="{49893AAA-F2F4-4B45-8188-BD401EEB2645}" srcOrd="4" destOrd="0" parTransId="{4689120C-0753-4592-B324-2B43B394BA65}" sibTransId="{82441750-118A-4FD5-8452-5DEA9219ACF4}"/>
    <dgm:cxn modelId="{87572C9E-FFE6-4EA5-9536-CFAAA478C855}" type="presOf" srcId="{4689120C-0753-4592-B324-2B43B394BA65}" destId="{156FEAA7-DFB0-4AE7-B524-4C1266C0990A}" srcOrd="0" destOrd="0" presId="urn:microsoft.com/office/officeart/2005/8/layout/radial4"/>
    <dgm:cxn modelId="{1E06CCDF-7130-4D91-AE78-DB31AC0D08B4}" type="presOf" srcId="{FC477189-5265-43F7-AF4D-343D21C7D2B3}" destId="{E13EAC9C-3407-42EE-9502-BE3F7B8E3DFF}" srcOrd="0" destOrd="0" presId="urn:microsoft.com/office/officeart/2005/8/layout/radial4"/>
    <dgm:cxn modelId="{8BF85061-FFFF-456C-94A3-49DEFD340ABB}" type="presOf" srcId="{2705369A-C81D-402A-9399-4FE18A5303DC}" destId="{1E7262DF-C80A-4ED8-9E30-A763C25D97C1}" srcOrd="0" destOrd="0" presId="urn:microsoft.com/office/officeart/2005/8/layout/radial4"/>
    <dgm:cxn modelId="{1A2D2F1B-E855-45AF-B14B-1C6432E87D81}" type="presOf" srcId="{C2882426-B9E8-45B0-BBA2-00C74E6B570A}" destId="{C40A5D1B-6967-402A-BF39-62E7BFEEF53A}" srcOrd="0" destOrd="0" presId="urn:microsoft.com/office/officeart/2005/8/layout/radial4"/>
    <dgm:cxn modelId="{0C24AD1F-0BF7-4352-A673-4DD1B79C6967}" type="presOf" srcId="{E8ABFF8E-0F79-4E72-A123-20E03752BE91}" destId="{0F0B9B8D-8C44-4F68-A7DF-29F15CCF8A45}" srcOrd="0" destOrd="0" presId="urn:microsoft.com/office/officeart/2005/8/layout/radial4"/>
    <dgm:cxn modelId="{5C8861CE-A36F-4D28-BAF1-9E6CCCB8F239}" srcId="{2705369A-C81D-402A-9399-4FE18A5303DC}" destId="{C312F6F2-C52F-4276-9515-251DC980CA6F}" srcOrd="0" destOrd="0" parTransId="{C753DEC3-920C-4DB2-B719-C07EE6BE0EC5}" sibTransId="{1F1AFC7F-DAFA-4930-97AF-EFBDC167DFB6}"/>
    <dgm:cxn modelId="{C1279A8E-E2F5-42FB-B820-9D0E0BD36049}" type="presOf" srcId="{1570A6A1-9CEE-4CB8-95F6-85ACF9C34B5D}" destId="{1C55DFDE-9897-4921-85E6-2A6F37897D01}" srcOrd="0" destOrd="0" presId="urn:microsoft.com/office/officeart/2005/8/layout/radial4"/>
    <dgm:cxn modelId="{B1AF0ADA-B3C6-4F9C-9BB1-DB7DF1F2898E}" type="presOf" srcId="{8C588E07-974E-49AF-83B4-8AFBA3E32041}" destId="{552021A4-8FB0-41F6-80E9-E80E0CB39EBC}" srcOrd="0" destOrd="0" presId="urn:microsoft.com/office/officeart/2005/8/layout/radial4"/>
    <dgm:cxn modelId="{C5CA6644-658F-41B5-BF75-B0F99D4D5C6A}" srcId="{21C21D6F-F240-412E-A95F-3054E465652A}" destId="{2705369A-C81D-402A-9399-4FE18A5303DC}" srcOrd="0" destOrd="0" parTransId="{1F5AAC8E-A0C4-4940-8103-7B464C9964A2}" sibTransId="{3B8CADF7-EF4A-44DF-8D8F-D80BA0FB4735}"/>
    <dgm:cxn modelId="{AB197BB3-2D22-4394-9B9F-9C46D0AC7004}" type="presParOf" srcId="{1F1D242C-D0A0-4E6C-AC3A-7E8861F716E2}" destId="{1E7262DF-C80A-4ED8-9E30-A763C25D97C1}" srcOrd="0" destOrd="0" presId="urn:microsoft.com/office/officeart/2005/8/layout/radial4"/>
    <dgm:cxn modelId="{81E07884-9ABD-4D7F-99ED-F93AA35B32BB}" type="presParOf" srcId="{1F1D242C-D0A0-4E6C-AC3A-7E8861F716E2}" destId="{3B757BEC-C779-4605-8A69-3B9EAF5D3F47}" srcOrd="1" destOrd="0" presId="urn:microsoft.com/office/officeart/2005/8/layout/radial4"/>
    <dgm:cxn modelId="{1FC1E169-EC6C-40B8-A6C9-3C10E8B28598}" type="presParOf" srcId="{1F1D242C-D0A0-4E6C-AC3A-7E8861F716E2}" destId="{7B890FE8-4B96-4A4E-B8A8-CB6B35DD54E3}" srcOrd="2" destOrd="0" presId="urn:microsoft.com/office/officeart/2005/8/layout/radial4"/>
    <dgm:cxn modelId="{3A1F955C-D001-45C1-BA73-967C6FFAFD94}" type="presParOf" srcId="{1F1D242C-D0A0-4E6C-AC3A-7E8861F716E2}" destId="{0F0B9B8D-8C44-4F68-A7DF-29F15CCF8A45}" srcOrd="3" destOrd="0" presId="urn:microsoft.com/office/officeart/2005/8/layout/radial4"/>
    <dgm:cxn modelId="{AF07FE54-A79E-4791-91E5-A1A71B36896B}" type="presParOf" srcId="{1F1D242C-D0A0-4E6C-AC3A-7E8861F716E2}" destId="{68400BE2-1981-496E-91B6-51FC463427F5}" srcOrd="4" destOrd="0" presId="urn:microsoft.com/office/officeart/2005/8/layout/radial4"/>
    <dgm:cxn modelId="{7A822650-8C09-4974-AC8B-893E8044090B}" type="presParOf" srcId="{1F1D242C-D0A0-4E6C-AC3A-7E8861F716E2}" destId="{101C241D-0661-4DF5-8C37-3CC2022F5AAD}" srcOrd="5" destOrd="0" presId="urn:microsoft.com/office/officeart/2005/8/layout/radial4"/>
    <dgm:cxn modelId="{2E6F79CF-6BC6-4AF3-816E-2B78B096A44F}" type="presParOf" srcId="{1F1D242C-D0A0-4E6C-AC3A-7E8861F716E2}" destId="{1C55DFDE-9897-4921-85E6-2A6F37897D01}" srcOrd="6" destOrd="0" presId="urn:microsoft.com/office/officeart/2005/8/layout/radial4"/>
    <dgm:cxn modelId="{8694B8C4-B024-479A-81C9-A084AE07D561}" type="presParOf" srcId="{1F1D242C-D0A0-4E6C-AC3A-7E8861F716E2}" destId="{C40A5D1B-6967-402A-BF39-62E7BFEEF53A}" srcOrd="7" destOrd="0" presId="urn:microsoft.com/office/officeart/2005/8/layout/radial4"/>
    <dgm:cxn modelId="{CF9DDEF3-F317-4B48-9197-F9FBA000C79E}" type="presParOf" srcId="{1F1D242C-D0A0-4E6C-AC3A-7E8861F716E2}" destId="{552021A4-8FB0-41F6-80E9-E80E0CB39EBC}" srcOrd="8" destOrd="0" presId="urn:microsoft.com/office/officeart/2005/8/layout/radial4"/>
    <dgm:cxn modelId="{37A68F2D-8C3D-4D48-8D2C-16217AF3137B}" type="presParOf" srcId="{1F1D242C-D0A0-4E6C-AC3A-7E8861F716E2}" destId="{156FEAA7-DFB0-4AE7-B524-4C1266C0990A}" srcOrd="9" destOrd="0" presId="urn:microsoft.com/office/officeart/2005/8/layout/radial4"/>
    <dgm:cxn modelId="{01C9F758-AF39-46F6-AC88-5E76432E05F3}" type="presParOf" srcId="{1F1D242C-D0A0-4E6C-AC3A-7E8861F716E2}" destId="{D54CE416-8CE9-4902-94FB-7FDE13567A65}" srcOrd="10" destOrd="0" presId="urn:microsoft.com/office/officeart/2005/8/layout/radial4"/>
    <dgm:cxn modelId="{A7C26C8D-840A-40BD-9D4E-6DFD498A1F51}" type="presParOf" srcId="{1F1D242C-D0A0-4E6C-AC3A-7E8861F716E2}" destId="{B9A3A774-F7DB-44FC-8C52-275A647EC49B}" srcOrd="11" destOrd="0" presId="urn:microsoft.com/office/officeart/2005/8/layout/radial4"/>
    <dgm:cxn modelId="{04AEDCD8-97F6-400E-9BCF-2D3EA17CD29C}" type="presParOf" srcId="{1F1D242C-D0A0-4E6C-AC3A-7E8861F716E2}" destId="{E13EAC9C-3407-42EE-9502-BE3F7B8E3DFF}" srcOrd="12" destOrd="0" presId="urn:microsoft.com/office/officeart/2005/8/layout/radial4"/>
    <dgm:cxn modelId="{3B931A0C-3714-4204-BD62-1A3582167954}" type="presParOf" srcId="{1F1D242C-D0A0-4E6C-AC3A-7E8861F716E2}" destId="{5138551C-E42C-4E98-81C3-4415B40EDFBA}" srcOrd="13" destOrd="0" presId="urn:microsoft.com/office/officeart/2005/8/layout/radial4"/>
    <dgm:cxn modelId="{CAF30445-2514-4628-8502-5373A835635A}" type="presParOf" srcId="{1F1D242C-D0A0-4E6C-AC3A-7E8861F716E2}" destId="{3E435928-F1B0-497E-BB16-7F8EDE0BD1FB}" srcOrd="1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6A553E-2745-4ABD-AFAB-82880E413804}" type="doc">
      <dgm:prSet loTypeId="urn:microsoft.com/office/officeart/2005/8/layout/vList6" loCatId="process" qsTypeId="urn:microsoft.com/office/officeart/2005/8/quickstyle/3d2" qsCatId="3D" csTypeId="urn:microsoft.com/office/officeart/2005/8/colors/colorful4" csCatId="colorful" phldr="1"/>
      <dgm:spPr/>
      <dgm:t>
        <a:bodyPr/>
        <a:lstStyle/>
        <a:p>
          <a:endParaRPr lang="en-GB"/>
        </a:p>
      </dgm:t>
    </dgm:pt>
    <dgm:pt modelId="{07020EAB-FC80-4504-B541-9300DD80C257}">
      <dgm:prSet phldrT="[Text]" custT="1"/>
      <dgm:spPr>
        <a:xfrm>
          <a:off x="5333" y="168645"/>
          <a:ext cx="1654566" cy="1019658"/>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n-GB" sz="2000" b="1" cap="small" baseline="0" smtClean="0">
              <a:solidFill>
                <a:sysClr val="window" lastClr="FFFFFF"/>
              </a:solidFill>
              <a:latin typeface="Calibri"/>
              <a:ea typeface="+mn-ea"/>
              <a:cs typeface="+mn-cs"/>
            </a:rPr>
            <a:t>I</a:t>
          </a:r>
          <a:endParaRPr lang="en-GB" sz="2400" b="1" dirty="0">
            <a:solidFill>
              <a:sysClr val="window" lastClr="FFFFFF"/>
            </a:solidFill>
            <a:latin typeface="Calibri"/>
            <a:ea typeface="+mn-ea"/>
            <a:cs typeface="+mn-cs"/>
          </a:endParaRPr>
        </a:p>
      </dgm:t>
    </dgm:pt>
    <dgm:pt modelId="{80CD0C3B-E9B4-4F1C-9B25-5931B792900F}" type="parTrans" cxnId="{A9E2648E-FC14-4543-A313-09F38447C95E}">
      <dgm:prSet/>
      <dgm:spPr/>
      <dgm:t>
        <a:bodyPr/>
        <a:lstStyle/>
        <a:p>
          <a:endParaRPr lang="en-GB"/>
        </a:p>
      </dgm:t>
    </dgm:pt>
    <dgm:pt modelId="{F3A77C2E-496E-47F0-A46A-B5924477C3F6}" type="sibTrans" cxnId="{A9E2648E-FC14-4543-A313-09F38447C95E}">
      <dgm:prSet/>
      <dgm:spPr/>
      <dgm:t>
        <a:bodyPr/>
        <a:lstStyle/>
        <a:p>
          <a:endParaRPr lang="en-GB"/>
        </a:p>
      </dgm:t>
    </dgm:pt>
    <dgm:pt modelId="{3D2CB99D-3313-4858-BE76-309A857A7F5D}">
      <dgm:prSet phldrT="[Text]" custT="1"/>
      <dgm:spPr>
        <a:xfrm>
          <a:off x="4081" y="1219199"/>
          <a:ext cx="1658085" cy="1019658"/>
        </a:xfrm>
        <a:gradFill rotWithShape="0">
          <a:gsLst>
            <a:gs pos="0">
              <a:srgbClr val="8064A2">
                <a:hueOff val="-892954"/>
                <a:satOff val="5380"/>
                <a:lumOff val="431"/>
                <a:alphaOff val="0"/>
                <a:shade val="51000"/>
                <a:satMod val="130000"/>
              </a:srgbClr>
            </a:gs>
            <a:gs pos="80000">
              <a:srgbClr val="8064A2">
                <a:hueOff val="-892954"/>
                <a:satOff val="5380"/>
                <a:lumOff val="431"/>
                <a:alphaOff val="0"/>
                <a:shade val="93000"/>
                <a:satMod val="130000"/>
              </a:srgbClr>
            </a:gs>
            <a:gs pos="100000">
              <a:srgbClr val="8064A2">
                <a:hueOff val="-892954"/>
                <a:satOff val="5380"/>
                <a:lumOff val="431"/>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n-GB" sz="2400" b="1" smtClean="0">
              <a:solidFill>
                <a:sysClr val="window" lastClr="FFFFFF"/>
              </a:solidFill>
              <a:latin typeface="Calibri"/>
              <a:ea typeface="+mn-ea"/>
              <a:cs typeface="+mn-cs"/>
            </a:rPr>
            <a:t>II</a:t>
          </a:r>
          <a:endParaRPr lang="en-GB" sz="2400" b="1" dirty="0">
            <a:solidFill>
              <a:sysClr val="window" lastClr="FFFFFF"/>
            </a:solidFill>
            <a:latin typeface="Calibri"/>
            <a:ea typeface="+mn-ea"/>
            <a:cs typeface="+mn-cs"/>
          </a:endParaRPr>
        </a:p>
      </dgm:t>
    </dgm:pt>
    <dgm:pt modelId="{1174F74B-8818-4115-9C70-F7935491B532}" type="parTrans" cxnId="{66BE9228-CB56-44B0-8AC3-AF2F2F66A0D4}">
      <dgm:prSet/>
      <dgm:spPr/>
      <dgm:t>
        <a:bodyPr/>
        <a:lstStyle/>
        <a:p>
          <a:endParaRPr lang="en-GB"/>
        </a:p>
      </dgm:t>
    </dgm:pt>
    <dgm:pt modelId="{88FB1E1C-6B48-4D15-8D10-26F26A2579D6}" type="sibTrans" cxnId="{66BE9228-CB56-44B0-8AC3-AF2F2F66A0D4}">
      <dgm:prSet/>
      <dgm:spPr/>
      <dgm:t>
        <a:bodyPr/>
        <a:lstStyle/>
        <a:p>
          <a:endParaRPr lang="en-GB"/>
        </a:p>
      </dgm:t>
    </dgm:pt>
    <dgm:pt modelId="{60C65E33-95C8-47A7-A906-248B438A0AD7}">
      <dgm:prSet phldrT="[Text]" custT="1"/>
      <dgm:spPr>
        <a:xfrm>
          <a:off x="1190" y="2209797"/>
          <a:ext cx="1675801" cy="1019658"/>
        </a:xfrm>
        <a:gradFill rotWithShape="0">
          <a:gsLst>
            <a:gs pos="0">
              <a:srgbClr val="8064A2">
                <a:hueOff val="-1785908"/>
                <a:satOff val="10760"/>
                <a:lumOff val="862"/>
                <a:alphaOff val="0"/>
                <a:shade val="51000"/>
                <a:satMod val="130000"/>
              </a:srgbClr>
            </a:gs>
            <a:gs pos="80000">
              <a:srgbClr val="8064A2">
                <a:hueOff val="-1785908"/>
                <a:satOff val="10760"/>
                <a:lumOff val="862"/>
                <a:alphaOff val="0"/>
                <a:shade val="93000"/>
                <a:satMod val="130000"/>
              </a:srgbClr>
            </a:gs>
            <a:gs pos="100000">
              <a:srgbClr val="8064A2">
                <a:hueOff val="-1785908"/>
                <a:satOff val="10760"/>
                <a:lumOff val="862"/>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n-GB" sz="2400" b="1" smtClean="0">
              <a:solidFill>
                <a:sysClr val="window" lastClr="FFFFFF"/>
              </a:solidFill>
              <a:latin typeface="Calibri"/>
              <a:ea typeface="+mn-ea"/>
              <a:cs typeface="+mn-cs"/>
            </a:rPr>
            <a:t>III</a:t>
          </a:r>
          <a:endParaRPr lang="en-GB" sz="2400" b="1" dirty="0">
            <a:solidFill>
              <a:sysClr val="window" lastClr="FFFFFF"/>
            </a:solidFill>
            <a:latin typeface="Calibri"/>
            <a:ea typeface="+mn-ea"/>
            <a:cs typeface="+mn-cs"/>
          </a:endParaRPr>
        </a:p>
      </dgm:t>
    </dgm:pt>
    <dgm:pt modelId="{D5458CF1-BED9-494F-91EC-271EC80BB3EC}" type="parTrans" cxnId="{A6F5B7CC-4E0B-410A-99FC-BC741AF2BF06}">
      <dgm:prSet/>
      <dgm:spPr/>
      <dgm:t>
        <a:bodyPr/>
        <a:lstStyle/>
        <a:p>
          <a:endParaRPr lang="en-GB"/>
        </a:p>
      </dgm:t>
    </dgm:pt>
    <dgm:pt modelId="{21742340-C835-481A-B56B-8413F07BA029}" type="sibTrans" cxnId="{A6F5B7CC-4E0B-410A-99FC-BC741AF2BF06}">
      <dgm:prSet/>
      <dgm:spPr/>
      <dgm:t>
        <a:bodyPr/>
        <a:lstStyle/>
        <a:p>
          <a:endParaRPr lang="en-GB"/>
        </a:p>
      </dgm:t>
    </dgm:pt>
    <dgm:pt modelId="{6C22B749-64FF-489A-B201-C1F8B5C0CF56}">
      <dgm:prSet custT="1"/>
      <dgm:spPr>
        <a:xfrm>
          <a:off x="1772" y="3200396"/>
          <a:ext cx="1676582" cy="1019658"/>
        </a:xfrm>
        <a:gradFill rotWithShape="0">
          <a:gsLst>
            <a:gs pos="0">
              <a:srgbClr val="8064A2">
                <a:hueOff val="-2678862"/>
                <a:satOff val="16139"/>
                <a:lumOff val="1294"/>
                <a:alphaOff val="0"/>
                <a:shade val="51000"/>
                <a:satMod val="130000"/>
              </a:srgbClr>
            </a:gs>
            <a:gs pos="80000">
              <a:srgbClr val="8064A2">
                <a:hueOff val="-2678862"/>
                <a:satOff val="16139"/>
                <a:lumOff val="1294"/>
                <a:alphaOff val="0"/>
                <a:shade val="93000"/>
                <a:satMod val="130000"/>
              </a:srgbClr>
            </a:gs>
            <a:gs pos="100000">
              <a:srgbClr val="8064A2">
                <a:hueOff val="-2678862"/>
                <a:satOff val="16139"/>
                <a:lumOff val="129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n-GB" sz="2400" b="1" cap="small" baseline="0" smtClean="0">
              <a:solidFill>
                <a:sysClr val="window" lastClr="FFFFFF"/>
              </a:solidFill>
              <a:latin typeface="Calibri"/>
              <a:ea typeface="+mn-ea"/>
              <a:cs typeface="+mn-cs"/>
            </a:rPr>
            <a:t>IV</a:t>
          </a:r>
          <a:endParaRPr lang="en-GB" sz="2400" b="1" cap="small" baseline="0" dirty="0">
            <a:solidFill>
              <a:sysClr val="window" lastClr="FFFFFF"/>
            </a:solidFill>
            <a:latin typeface="Calibri"/>
            <a:ea typeface="+mn-ea"/>
            <a:cs typeface="+mn-cs"/>
          </a:endParaRPr>
        </a:p>
      </dgm:t>
    </dgm:pt>
    <dgm:pt modelId="{173308E5-D07D-43EB-B632-9261B6643EB2}" type="parTrans" cxnId="{0C599FC9-8809-456A-A64C-F6AF13587C75}">
      <dgm:prSet/>
      <dgm:spPr/>
      <dgm:t>
        <a:bodyPr/>
        <a:lstStyle/>
        <a:p>
          <a:endParaRPr lang="en-GB"/>
        </a:p>
      </dgm:t>
    </dgm:pt>
    <dgm:pt modelId="{3841F388-4136-4241-960E-3457986D0464}" type="sibTrans" cxnId="{0C599FC9-8809-456A-A64C-F6AF13587C75}">
      <dgm:prSet/>
      <dgm:spPr/>
      <dgm:t>
        <a:bodyPr/>
        <a:lstStyle/>
        <a:p>
          <a:endParaRPr lang="en-GB"/>
        </a:p>
      </dgm:t>
    </dgm:pt>
    <dgm:pt modelId="{7067AC72-4B3B-4D46-A3EE-CA7444C32F8E}">
      <dgm:prSet custT="1"/>
      <dgm:spPr>
        <a:xfrm>
          <a:off x="1282810" y="273965"/>
          <a:ext cx="6411966" cy="809017"/>
        </a:xfrm>
        <a:solidFill>
          <a:srgbClr val="8064A2">
            <a:tint val="40000"/>
            <a:alpha val="90000"/>
            <a:hueOff val="0"/>
            <a:satOff val="0"/>
            <a:lumOff val="0"/>
            <a:alphaOff val="0"/>
          </a:srgbClr>
        </a:solidFill>
        <a:ln w="9525" cap="flat" cmpd="sng" algn="ctr">
          <a:solidFill>
            <a:srgbClr val="8064A2">
              <a:tint val="40000"/>
              <a:alpha val="9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ysClr val="window" lastClr="FFFFFF"/>
          </a:contourClr>
        </a:sp3d>
      </dgm:spPr>
      <dgm:t>
        <a:bodyPr/>
        <a:lstStyle/>
        <a:p>
          <a:pPr algn="ctr"/>
          <a:r>
            <a:rPr lang="en-GB" sz="2400" b="1" cap="small" baseline="0" dirty="0" smtClean="0">
              <a:latin typeface="Calibri" pitchFamily="34" charset="0"/>
            </a:rPr>
            <a:t>Registration of data controllers in  Mauritius</a:t>
          </a:r>
          <a:endParaRPr lang="en-GB" sz="2400" b="1" i="0" cap="small" baseline="0" dirty="0">
            <a:solidFill>
              <a:sysClr val="windowText" lastClr="000000">
                <a:hueOff val="0"/>
                <a:satOff val="0"/>
                <a:lumOff val="0"/>
                <a:alphaOff val="0"/>
              </a:sysClr>
            </a:solidFill>
            <a:latin typeface="Calibri" pitchFamily="34" charset="0"/>
            <a:ea typeface="+mn-ea"/>
            <a:cs typeface="+mn-cs"/>
          </a:endParaRPr>
        </a:p>
      </dgm:t>
    </dgm:pt>
    <dgm:pt modelId="{01663422-7C2B-4F31-9564-A88F0BFAE722}" type="parTrans" cxnId="{26B2A9A9-D2B5-4B25-BCED-AA97E6224B6D}">
      <dgm:prSet/>
      <dgm:spPr/>
      <dgm:t>
        <a:bodyPr/>
        <a:lstStyle/>
        <a:p>
          <a:endParaRPr lang="en-GB"/>
        </a:p>
      </dgm:t>
    </dgm:pt>
    <dgm:pt modelId="{08390583-709E-45B6-BCFA-6DB3AED2FE35}" type="sibTrans" cxnId="{26B2A9A9-D2B5-4B25-BCED-AA97E6224B6D}">
      <dgm:prSet/>
      <dgm:spPr/>
      <dgm:t>
        <a:bodyPr/>
        <a:lstStyle/>
        <a:p>
          <a:endParaRPr lang="en-GB"/>
        </a:p>
      </dgm:t>
    </dgm:pt>
    <dgm:pt modelId="{5F64611A-D265-4E5D-8422-13A589DB25A7}">
      <dgm:prSet custT="1"/>
      <dgm:spPr>
        <a:xfrm>
          <a:off x="1285257" y="1295398"/>
          <a:ext cx="6410950" cy="809017"/>
        </a:xfrm>
        <a:solidFill>
          <a:srgbClr val="8064A2">
            <a:tint val="40000"/>
            <a:alpha val="90000"/>
            <a:hueOff val="-789142"/>
            <a:satOff val="4431"/>
            <a:lumOff val="282"/>
            <a:alphaOff val="0"/>
          </a:srgbClr>
        </a:solidFill>
        <a:ln w="9525" cap="flat" cmpd="sng" algn="ctr">
          <a:solidFill>
            <a:srgbClr val="8064A2">
              <a:tint val="40000"/>
              <a:alpha val="90000"/>
              <a:hueOff val="-789142"/>
              <a:satOff val="4431"/>
              <a:lumOff val="282"/>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ysClr val="window" lastClr="FFFFFF"/>
          </a:contourClr>
        </a:sp3d>
      </dgm:spPr>
      <dgm:t>
        <a:bodyPr anchor="ctr" anchorCtr="1"/>
        <a:lstStyle/>
        <a:p>
          <a:pPr algn="ctr"/>
          <a:r>
            <a:rPr lang="en-GB" sz="2400" b="1" i="0" cap="small" baseline="0" dirty="0" smtClean="0">
              <a:solidFill>
                <a:sysClr val="windowText" lastClr="000000">
                  <a:hueOff val="0"/>
                  <a:satOff val="0"/>
                  <a:lumOff val="0"/>
                  <a:alphaOff val="0"/>
                </a:sysClr>
              </a:solidFill>
              <a:latin typeface="Calibri"/>
              <a:ea typeface="+mn-ea"/>
              <a:cs typeface="+mn-cs"/>
            </a:rPr>
            <a:t>Investigation of complaints</a:t>
          </a:r>
          <a:endParaRPr lang="en-GB" sz="2400" b="1" i="0" cap="small" baseline="0" dirty="0">
            <a:solidFill>
              <a:sysClr val="windowText" lastClr="000000">
                <a:hueOff val="0"/>
                <a:satOff val="0"/>
                <a:lumOff val="0"/>
                <a:alphaOff val="0"/>
              </a:sysClr>
            </a:solidFill>
            <a:latin typeface="Calibri"/>
            <a:ea typeface="+mn-ea"/>
            <a:cs typeface="+mn-cs"/>
          </a:endParaRPr>
        </a:p>
      </dgm:t>
    </dgm:pt>
    <dgm:pt modelId="{D62C4585-15AE-4974-A918-411C0CC42F2A}" type="sibTrans" cxnId="{3FA66E13-E1CC-46C9-9296-DDDBCF34522F}">
      <dgm:prSet/>
      <dgm:spPr/>
      <dgm:t>
        <a:bodyPr/>
        <a:lstStyle/>
        <a:p>
          <a:endParaRPr lang="en-GB"/>
        </a:p>
      </dgm:t>
    </dgm:pt>
    <dgm:pt modelId="{B7D2C11E-174E-45BA-9C3D-52337D7EA3C4}" type="parTrans" cxnId="{3FA66E13-E1CC-46C9-9296-DDDBCF34522F}">
      <dgm:prSet/>
      <dgm:spPr/>
      <dgm:t>
        <a:bodyPr/>
        <a:lstStyle/>
        <a:p>
          <a:endParaRPr lang="en-GB"/>
        </a:p>
      </dgm:t>
    </dgm:pt>
    <dgm:pt modelId="{37585649-6D3D-4A05-8F30-667594B2C27C}">
      <dgm:prSet custT="1"/>
      <dgm:spPr>
        <a:xfrm>
          <a:off x="1288407" y="2315179"/>
          <a:ext cx="6399017" cy="809017"/>
        </a:xfrm>
        <a:solidFill>
          <a:srgbClr val="8064A2">
            <a:tint val="40000"/>
            <a:alpha val="90000"/>
            <a:hueOff val="-1578284"/>
            <a:satOff val="8863"/>
            <a:lumOff val="563"/>
            <a:alphaOff val="0"/>
          </a:srgbClr>
        </a:solidFill>
        <a:ln w="9525" cap="flat" cmpd="sng" algn="ctr">
          <a:solidFill>
            <a:srgbClr val="8064A2">
              <a:tint val="40000"/>
              <a:alpha val="90000"/>
              <a:hueOff val="-1578284"/>
              <a:satOff val="8863"/>
              <a:lumOff val="563"/>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ysClr val="window" lastClr="FFFFFF"/>
          </a:contourClr>
        </a:sp3d>
      </dgm:spPr>
      <dgm:t>
        <a:bodyPr anchor="ctr" anchorCtr="1"/>
        <a:lstStyle/>
        <a:p>
          <a:pPr algn="ctr"/>
          <a:r>
            <a:rPr lang="en-GB" sz="2400" b="1" cap="small" baseline="0" dirty="0" smtClean="0">
              <a:solidFill>
                <a:sysClr val="windowText" lastClr="000000">
                  <a:hueOff val="0"/>
                  <a:satOff val="0"/>
                  <a:lumOff val="0"/>
                  <a:alphaOff val="0"/>
                </a:sysClr>
              </a:solidFill>
              <a:latin typeface="Calibri"/>
              <a:ea typeface="+mn-ea"/>
              <a:cs typeface="+mn-cs"/>
            </a:rPr>
            <a:t>Conduct </a:t>
          </a:r>
          <a:r>
            <a:rPr lang="en-GB" sz="2400" b="1" cap="small" baseline="0" dirty="0" smtClean="0">
              <a:solidFill>
                <a:sysClr val="windowText" lastClr="000000">
                  <a:hueOff val="0"/>
                  <a:satOff val="0"/>
                  <a:lumOff val="0"/>
                  <a:alphaOff val="0"/>
                </a:sysClr>
              </a:solidFill>
              <a:latin typeface="Calibri" pitchFamily="34" charset="0"/>
              <a:ea typeface="+mn-ea"/>
              <a:cs typeface="+mn-cs"/>
            </a:rPr>
            <a:t>periodical </a:t>
          </a:r>
          <a:r>
            <a:rPr lang="en-GB" sz="2400" b="1" cap="small" baseline="0" dirty="0" smtClean="0">
              <a:solidFill>
                <a:sysClr val="windowText" lastClr="000000">
                  <a:hueOff val="0"/>
                  <a:satOff val="0"/>
                  <a:lumOff val="0"/>
                  <a:alphaOff val="0"/>
                </a:sysClr>
              </a:solidFill>
              <a:latin typeface="Calibri"/>
              <a:ea typeface="+mn-ea"/>
              <a:cs typeface="+mn-cs"/>
            </a:rPr>
            <a:t>compliance audits</a:t>
          </a:r>
          <a:endParaRPr lang="en-GB" sz="2400" b="1" cap="small" baseline="0" dirty="0">
            <a:solidFill>
              <a:sysClr val="windowText" lastClr="000000">
                <a:hueOff val="0"/>
                <a:satOff val="0"/>
                <a:lumOff val="0"/>
                <a:alphaOff val="0"/>
              </a:sysClr>
            </a:solidFill>
            <a:latin typeface="Calibri"/>
            <a:ea typeface="+mn-ea"/>
            <a:cs typeface="+mn-cs"/>
          </a:endParaRPr>
        </a:p>
      </dgm:t>
    </dgm:pt>
    <dgm:pt modelId="{29B6EE9F-BF87-410C-AF0C-D37182BF4722}" type="parTrans" cxnId="{2585EED2-ED2B-47D8-BEDA-B120CE7214A5}">
      <dgm:prSet/>
      <dgm:spPr/>
      <dgm:t>
        <a:bodyPr/>
        <a:lstStyle/>
        <a:p>
          <a:endParaRPr lang="en-GB"/>
        </a:p>
      </dgm:t>
    </dgm:pt>
    <dgm:pt modelId="{C499DB7F-8F82-4DF7-B49F-297867FDDF00}" type="sibTrans" cxnId="{2585EED2-ED2B-47D8-BEDA-B120CE7214A5}">
      <dgm:prSet/>
      <dgm:spPr/>
      <dgm:t>
        <a:bodyPr/>
        <a:lstStyle/>
        <a:p>
          <a:endParaRPr lang="en-GB"/>
        </a:p>
      </dgm:t>
    </dgm:pt>
    <dgm:pt modelId="{5D5B69B3-5CEA-4D5C-B5D7-0B45FA8F82DA}">
      <dgm:prSet custT="1"/>
      <dgm:spPr>
        <a:xfrm>
          <a:off x="1295410" y="3276595"/>
          <a:ext cx="6397071" cy="809017"/>
        </a:xfrm>
        <a:solidFill>
          <a:srgbClr val="8064A2">
            <a:tint val="40000"/>
            <a:alpha val="90000"/>
            <a:hueOff val="-2367426"/>
            <a:satOff val="13294"/>
            <a:lumOff val="845"/>
            <a:alphaOff val="0"/>
          </a:srgbClr>
        </a:solidFill>
        <a:ln w="9525" cap="flat" cmpd="sng" algn="ctr">
          <a:solidFill>
            <a:srgbClr val="8064A2">
              <a:tint val="40000"/>
              <a:alpha val="90000"/>
              <a:hueOff val="-2367426"/>
              <a:satOff val="13294"/>
              <a:lumOff val="845"/>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ysClr val="window" lastClr="FFFFFF"/>
          </a:contourClr>
        </a:sp3d>
      </dgm:spPr>
      <dgm:t>
        <a:bodyPr anchor="ctr" anchorCtr="1"/>
        <a:lstStyle/>
        <a:p>
          <a:pPr algn="ctr"/>
          <a:r>
            <a:rPr lang="en-GB" sz="2400" b="1" i="0" cap="small" baseline="0" dirty="0" smtClean="0">
              <a:solidFill>
                <a:sysClr val="windowText" lastClr="000000">
                  <a:hueOff val="0"/>
                  <a:satOff val="0"/>
                  <a:lumOff val="0"/>
                  <a:alphaOff val="0"/>
                </a:sysClr>
              </a:solidFill>
              <a:latin typeface="Calibri"/>
              <a:ea typeface="+mn-ea"/>
              <a:cs typeface="+mn-cs"/>
            </a:rPr>
            <a:t>Sensitisation</a:t>
          </a:r>
          <a:endParaRPr lang="en-GB" sz="2400" b="1" cap="small" baseline="0" dirty="0">
            <a:solidFill>
              <a:sysClr val="windowText" lastClr="000000">
                <a:hueOff val="0"/>
                <a:satOff val="0"/>
                <a:lumOff val="0"/>
                <a:alphaOff val="0"/>
              </a:sysClr>
            </a:solidFill>
            <a:latin typeface="Calibri"/>
            <a:ea typeface="+mn-ea"/>
            <a:cs typeface="+mn-cs"/>
          </a:endParaRPr>
        </a:p>
      </dgm:t>
    </dgm:pt>
    <dgm:pt modelId="{BE94987D-EE89-48A1-BD7D-FE7BCB3D91B3}" type="parTrans" cxnId="{BB287A4F-45D9-4CDC-B677-759E2D79CA5C}">
      <dgm:prSet/>
      <dgm:spPr/>
      <dgm:t>
        <a:bodyPr/>
        <a:lstStyle/>
        <a:p>
          <a:endParaRPr lang="en-GB"/>
        </a:p>
      </dgm:t>
    </dgm:pt>
    <dgm:pt modelId="{CB9533D9-1D19-4D18-80EF-D2E5A5CE7462}" type="sibTrans" cxnId="{BB287A4F-45D9-4CDC-B677-759E2D79CA5C}">
      <dgm:prSet/>
      <dgm:spPr/>
      <dgm:t>
        <a:bodyPr/>
        <a:lstStyle/>
        <a:p>
          <a:endParaRPr lang="en-GB"/>
        </a:p>
      </dgm:t>
    </dgm:pt>
    <dgm:pt modelId="{04C6265E-94D1-42AB-946F-83B7DD3D79E4}">
      <dgm:prSet custT="1"/>
      <dgm:spPr>
        <a:xfrm>
          <a:off x="0" y="5228742"/>
          <a:ext cx="1579081" cy="1019658"/>
        </a:xfrm>
        <a:gradFill rotWithShape="0">
          <a:gsLst>
            <a:gs pos="0">
              <a:srgbClr val="8064A2">
                <a:hueOff val="-4464770"/>
                <a:satOff val="26899"/>
                <a:lumOff val="2156"/>
                <a:alphaOff val="0"/>
                <a:shade val="51000"/>
                <a:satMod val="130000"/>
              </a:srgbClr>
            </a:gs>
            <a:gs pos="80000">
              <a:srgbClr val="8064A2">
                <a:hueOff val="-4464770"/>
                <a:satOff val="26899"/>
                <a:lumOff val="2156"/>
                <a:alphaOff val="0"/>
                <a:shade val="93000"/>
                <a:satMod val="130000"/>
              </a:srgbClr>
            </a:gs>
            <a:gs pos="100000">
              <a:srgbClr val="8064A2">
                <a:hueOff val="-4464770"/>
                <a:satOff val="26899"/>
                <a:lumOff val="2156"/>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n-GB" sz="2400" b="1" smtClean="0">
              <a:solidFill>
                <a:sysClr val="window" lastClr="FFFFFF"/>
              </a:solidFill>
              <a:latin typeface="Calibri"/>
              <a:ea typeface="+mn-ea"/>
              <a:cs typeface="+mn-cs"/>
            </a:rPr>
            <a:t>VI</a:t>
          </a:r>
          <a:endParaRPr lang="en-GB" sz="2400" b="1" dirty="0">
            <a:solidFill>
              <a:sysClr val="window" lastClr="FFFFFF"/>
            </a:solidFill>
            <a:latin typeface="Calibri"/>
            <a:ea typeface="+mn-ea"/>
            <a:cs typeface="+mn-cs"/>
          </a:endParaRPr>
        </a:p>
      </dgm:t>
    </dgm:pt>
    <dgm:pt modelId="{74D4ADC6-C33B-429D-8197-2ABA50EA9FFD}" type="parTrans" cxnId="{3597DA18-0A4D-4B9A-8B4A-035AA72CD52C}">
      <dgm:prSet/>
      <dgm:spPr/>
      <dgm:t>
        <a:bodyPr/>
        <a:lstStyle/>
        <a:p>
          <a:endParaRPr lang="en-US"/>
        </a:p>
      </dgm:t>
    </dgm:pt>
    <dgm:pt modelId="{805011BB-1877-4AA7-ACC7-BCB35AA62D28}" type="sibTrans" cxnId="{3597DA18-0A4D-4B9A-8B4A-035AA72CD52C}">
      <dgm:prSet/>
      <dgm:spPr/>
      <dgm:t>
        <a:bodyPr/>
        <a:lstStyle/>
        <a:p>
          <a:endParaRPr lang="en-US"/>
        </a:p>
      </dgm:t>
    </dgm:pt>
    <dgm:pt modelId="{971CDE67-1EE0-4CE3-9F70-080E5B0F1562}">
      <dgm:prSet custT="1"/>
      <dgm:spPr>
        <a:xfrm>
          <a:off x="1195352" y="5363184"/>
          <a:ext cx="6497800" cy="809017"/>
        </a:xfrm>
        <a:solidFill>
          <a:srgbClr val="8064A2">
            <a:tint val="40000"/>
            <a:alpha val="90000"/>
            <a:hueOff val="-3945710"/>
            <a:satOff val="22157"/>
            <a:lumOff val="1408"/>
            <a:alphaOff val="0"/>
          </a:srgbClr>
        </a:solidFill>
        <a:ln w="9525" cap="flat" cmpd="sng" algn="ctr">
          <a:solidFill>
            <a:srgbClr val="8064A2">
              <a:tint val="40000"/>
              <a:alpha val="90000"/>
              <a:hueOff val="-3945710"/>
              <a:satOff val="22157"/>
              <a:lumOff val="1408"/>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ysClr val="window" lastClr="FFFFFF"/>
          </a:contourClr>
        </a:sp3d>
      </dgm:spPr>
      <dgm:t>
        <a:bodyPr anchor="ctr" anchorCtr="1"/>
        <a:lstStyle/>
        <a:p>
          <a:r>
            <a:rPr lang="en-GB" sz="2400" b="1" cap="small" baseline="0" dirty="0" smtClean="0">
              <a:solidFill>
                <a:sysClr val="windowText" lastClr="000000">
                  <a:hueOff val="0"/>
                  <a:satOff val="0"/>
                  <a:lumOff val="0"/>
                  <a:alphaOff val="0"/>
                </a:sysClr>
              </a:solidFill>
              <a:latin typeface="Calibri"/>
              <a:ea typeface="+mn-ea"/>
              <a:cs typeface="+mn-cs"/>
            </a:rPr>
            <a:t>Research on data processing and computer technology</a:t>
          </a:r>
          <a:endParaRPr lang="en-GB" sz="2400" b="1" dirty="0">
            <a:solidFill>
              <a:sysClr val="windowText" lastClr="000000">
                <a:hueOff val="0"/>
                <a:satOff val="0"/>
                <a:lumOff val="0"/>
                <a:alphaOff val="0"/>
              </a:sysClr>
            </a:solidFill>
            <a:latin typeface="Calibri"/>
            <a:ea typeface="+mn-ea"/>
            <a:cs typeface="+mn-cs"/>
          </a:endParaRPr>
        </a:p>
      </dgm:t>
    </dgm:pt>
    <dgm:pt modelId="{2E85E61A-A437-4DFF-AADC-0B0CCFB588CC}" type="parTrans" cxnId="{03885987-061E-4CA7-87FF-EB2CB68A3293}">
      <dgm:prSet/>
      <dgm:spPr/>
      <dgm:t>
        <a:bodyPr/>
        <a:lstStyle/>
        <a:p>
          <a:endParaRPr lang="en-US"/>
        </a:p>
      </dgm:t>
    </dgm:pt>
    <dgm:pt modelId="{9CCF73D5-345E-45BF-8FD9-E3ADFE48F99D}" type="sibTrans" cxnId="{03885987-061E-4CA7-87FF-EB2CB68A3293}">
      <dgm:prSet/>
      <dgm:spPr/>
      <dgm:t>
        <a:bodyPr/>
        <a:lstStyle/>
        <a:p>
          <a:endParaRPr lang="en-US"/>
        </a:p>
      </dgm:t>
    </dgm:pt>
    <dgm:pt modelId="{1359F940-D127-4C57-A6AF-F23CE238B427}">
      <dgm:prSet custT="1"/>
      <dgm:spPr>
        <a:xfrm>
          <a:off x="1276778" y="4296386"/>
          <a:ext cx="6408279" cy="809017"/>
        </a:xfrm>
        <a:solidFill>
          <a:srgbClr val="8064A2">
            <a:tint val="40000"/>
            <a:alpha val="90000"/>
            <a:hueOff val="-3156568"/>
            <a:satOff val="17726"/>
            <a:lumOff val="1126"/>
            <a:alphaOff val="0"/>
          </a:srgbClr>
        </a:solidFill>
        <a:ln w="9525" cap="flat" cmpd="sng" algn="ctr">
          <a:solidFill>
            <a:srgbClr val="8064A2">
              <a:tint val="40000"/>
              <a:alpha val="90000"/>
              <a:hueOff val="-3156568"/>
              <a:satOff val="17726"/>
              <a:lumOff val="1126"/>
              <a:alphaOff val="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ysClr val="window" lastClr="FFFFFF"/>
          </a:contourClr>
        </a:sp3d>
      </dgm:spPr>
      <dgm:t>
        <a:bodyPr anchor="ctr" anchorCtr="1"/>
        <a:lstStyle/>
        <a:p>
          <a:r>
            <a:rPr lang="en-GB" sz="2400" b="1" cap="small" baseline="0" dirty="0" smtClean="0">
              <a:solidFill>
                <a:sysClr val="windowText" lastClr="000000">
                  <a:hueOff val="0"/>
                  <a:satOff val="0"/>
                  <a:lumOff val="0"/>
                  <a:alphaOff val="0"/>
                </a:sysClr>
              </a:solidFill>
              <a:latin typeface="Calibri"/>
              <a:ea typeface="+mn-ea"/>
              <a:cs typeface="+mn-cs"/>
            </a:rPr>
            <a:t>Exercise control on all data protection issues</a:t>
          </a:r>
          <a:endParaRPr lang="en-GB" sz="2400" b="1" dirty="0">
            <a:solidFill>
              <a:sysClr val="windowText" lastClr="000000">
                <a:hueOff val="0"/>
                <a:satOff val="0"/>
                <a:lumOff val="0"/>
                <a:alphaOff val="0"/>
              </a:sysClr>
            </a:solidFill>
            <a:latin typeface="Calibri"/>
            <a:ea typeface="+mn-ea"/>
            <a:cs typeface="+mn-cs"/>
          </a:endParaRPr>
        </a:p>
      </dgm:t>
    </dgm:pt>
    <dgm:pt modelId="{EBFB549B-FCCF-444E-B044-228A28FA7A4E}" type="sibTrans" cxnId="{1482B42F-D4A9-4547-9390-EBE86F5E290C}">
      <dgm:prSet/>
      <dgm:spPr/>
      <dgm:t>
        <a:bodyPr/>
        <a:lstStyle/>
        <a:p>
          <a:endParaRPr lang="en-US"/>
        </a:p>
      </dgm:t>
    </dgm:pt>
    <dgm:pt modelId="{A33CF671-D522-49F3-AFF8-1EA63C381EB6}" type="parTrans" cxnId="{1482B42F-D4A9-4547-9390-EBE86F5E290C}">
      <dgm:prSet/>
      <dgm:spPr/>
      <dgm:t>
        <a:bodyPr/>
        <a:lstStyle/>
        <a:p>
          <a:endParaRPr lang="en-US"/>
        </a:p>
      </dgm:t>
    </dgm:pt>
    <dgm:pt modelId="{B2D1C2E5-D9D2-44D1-9B44-4E00613BB101}">
      <dgm:prSet custT="1"/>
      <dgm:spPr>
        <a:xfrm>
          <a:off x="2621" y="4191004"/>
          <a:ext cx="1663677" cy="1019658"/>
        </a:xfrm>
        <a:gradFill rotWithShape="0">
          <a:gsLst>
            <a:gs pos="0">
              <a:srgbClr val="8064A2">
                <a:hueOff val="-3571816"/>
                <a:satOff val="21519"/>
                <a:lumOff val="1725"/>
                <a:alphaOff val="0"/>
                <a:shade val="51000"/>
                <a:satMod val="130000"/>
              </a:srgbClr>
            </a:gs>
            <a:gs pos="80000">
              <a:srgbClr val="8064A2">
                <a:hueOff val="-3571816"/>
                <a:satOff val="21519"/>
                <a:lumOff val="1725"/>
                <a:alphaOff val="0"/>
                <a:shade val="93000"/>
                <a:satMod val="130000"/>
              </a:srgbClr>
            </a:gs>
            <a:gs pos="100000">
              <a:srgbClr val="8064A2">
                <a:hueOff val="-3571816"/>
                <a:satOff val="21519"/>
                <a:lumOff val="172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n-GB" sz="2400" b="1" smtClean="0">
              <a:solidFill>
                <a:sysClr val="window" lastClr="FFFFFF"/>
              </a:solidFill>
              <a:latin typeface="Calibri"/>
              <a:ea typeface="+mn-ea"/>
              <a:cs typeface="+mn-cs"/>
            </a:rPr>
            <a:t>V</a:t>
          </a:r>
          <a:endParaRPr lang="en-GB" sz="2400" b="1" dirty="0">
            <a:solidFill>
              <a:sysClr val="window" lastClr="FFFFFF"/>
            </a:solidFill>
            <a:latin typeface="Calibri"/>
            <a:ea typeface="+mn-ea"/>
            <a:cs typeface="+mn-cs"/>
          </a:endParaRPr>
        </a:p>
      </dgm:t>
    </dgm:pt>
    <dgm:pt modelId="{42B90776-19E5-45FC-A562-2FBEF57AAAB1}" type="sibTrans" cxnId="{3EB05DD7-319F-456A-9957-655AAC66B324}">
      <dgm:prSet/>
      <dgm:spPr/>
      <dgm:t>
        <a:bodyPr/>
        <a:lstStyle/>
        <a:p>
          <a:endParaRPr lang="en-GB"/>
        </a:p>
      </dgm:t>
    </dgm:pt>
    <dgm:pt modelId="{7479BFD8-35D9-428E-A0EF-8DD39CD5CFA9}" type="parTrans" cxnId="{3EB05DD7-319F-456A-9957-655AAC66B324}">
      <dgm:prSet/>
      <dgm:spPr/>
      <dgm:t>
        <a:bodyPr/>
        <a:lstStyle/>
        <a:p>
          <a:endParaRPr lang="en-GB"/>
        </a:p>
      </dgm:t>
    </dgm:pt>
    <dgm:pt modelId="{E0AD3D0B-A46D-43B3-8931-731888A5C451}" type="pres">
      <dgm:prSet presAssocID="{236A553E-2745-4ABD-AFAB-82880E413804}" presName="Name0" presStyleCnt="0">
        <dgm:presLayoutVars>
          <dgm:dir/>
          <dgm:animLvl val="lvl"/>
          <dgm:resizeHandles/>
        </dgm:presLayoutVars>
      </dgm:prSet>
      <dgm:spPr/>
      <dgm:t>
        <a:bodyPr/>
        <a:lstStyle/>
        <a:p>
          <a:endParaRPr lang="en-GB"/>
        </a:p>
      </dgm:t>
    </dgm:pt>
    <dgm:pt modelId="{D032CF45-9DD4-4199-BF14-F06882537D2E}" type="pres">
      <dgm:prSet presAssocID="{07020EAB-FC80-4504-B541-9300DD80C257}" presName="linNode" presStyleCnt="0"/>
      <dgm:spPr/>
      <dgm:t>
        <a:bodyPr/>
        <a:lstStyle/>
        <a:p>
          <a:endParaRPr lang="en-GB"/>
        </a:p>
      </dgm:t>
    </dgm:pt>
    <dgm:pt modelId="{985E4F52-1DAB-4492-8CC8-AB8DE2C9BE96}" type="pres">
      <dgm:prSet presAssocID="{07020EAB-FC80-4504-B541-9300DD80C257}" presName="parentShp" presStyleLbl="node1" presStyleIdx="0" presStyleCnt="6" custScaleX="182718" custLinFactNeighborY="16460">
        <dgm:presLayoutVars>
          <dgm:bulletEnabled val="1"/>
        </dgm:presLayoutVars>
      </dgm:prSet>
      <dgm:spPr>
        <a:prstGeom prst="homePlate">
          <a:avLst/>
        </a:prstGeom>
      </dgm:spPr>
      <dgm:t>
        <a:bodyPr/>
        <a:lstStyle/>
        <a:p>
          <a:endParaRPr lang="en-GB"/>
        </a:p>
      </dgm:t>
    </dgm:pt>
    <dgm:pt modelId="{96BEA944-63CE-4D7A-8B76-42BEE7B4A6F6}" type="pres">
      <dgm:prSet presAssocID="{07020EAB-FC80-4504-B541-9300DD80C257}" presName="childShp" presStyleLbl="bgAccFollowNode1" presStyleIdx="0" presStyleCnt="6" custScaleX="472060" custScaleY="79342" custLinFactNeighborX="-41643" custLinFactNeighborY="16460">
        <dgm:presLayoutVars>
          <dgm:bulletEnabled val="1"/>
        </dgm:presLayoutVars>
      </dgm:prSet>
      <dgm:spPr>
        <a:prstGeom prst="flowChartProcess">
          <a:avLst/>
        </a:prstGeom>
      </dgm:spPr>
      <dgm:t>
        <a:bodyPr/>
        <a:lstStyle/>
        <a:p>
          <a:endParaRPr lang="en-GB"/>
        </a:p>
      </dgm:t>
    </dgm:pt>
    <dgm:pt modelId="{07F29413-325D-4EA8-A4F2-7790BAAF7294}" type="pres">
      <dgm:prSet presAssocID="{F3A77C2E-496E-47F0-A46A-B5924477C3F6}" presName="spacing" presStyleCnt="0"/>
      <dgm:spPr/>
      <dgm:t>
        <a:bodyPr/>
        <a:lstStyle/>
        <a:p>
          <a:endParaRPr lang="en-GB"/>
        </a:p>
      </dgm:t>
    </dgm:pt>
    <dgm:pt modelId="{CA575B1D-C272-4F14-BFEE-31CA724ED9A2}" type="pres">
      <dgm:prSet presAssocID="{3D2CB99D-3313-4858-BE76-309A857A7F5D}" presName="linNode" presStyleCnt="0"/>
      <dgm:spPr/>
      <dgm:t>
        <a:bodyPr/>
        <a:lstStyle/>
        <a:p>
          <a:endParaRPr lang="en-GB"/>
        </a:p>
      </dgm:t>
    </dgm:pt>
    <dgm:pt modelId="{57B4E1FB-70CD-49BF-A76A-2CE549954B7C}" type="pres">
      <dgm:prSet presAssocID="{3D2CB99D-3313-4858-BE76-309A857A7F5D}" presName="parentShp" presStyleLbl="node1" presStyleIdx="1" presStyleCnt="6" custScaleX="96425" custLinFactNeighborY="9490">
        <dgm:presLayoutVars>
          <dgm:bulletEnabled val="1"/>
        </dgm:presLayoutVars>
      </dgm:prSet>
      <dgm:spPr>
        <a:prstGeom prst="homePlate">
          <a:avLst/>
        </a:prstGeom>
      </dgm:spPr>
      <dgm:t>
        <a:bodyPr/>
        <a:lstStyle/>
        <a:p>
          <a:endParaRPr lang="en-GB"/>
        </a:p>
      </dgm:t>
    </dgm:pt>
    <dgm:pt modelId="{5E9D2B4E-6CFA-42C7-ABD9-43732A7CF4B3}" type="pres">
      <dgm:prSet presAssocID="{3D2CB99D-3313-4858-BE76-309A857A7F5D}" presName="childShp" presStyleLbl="bgAccFollowNode1" presStyleIdx="1" presStyleCnt="6" custScaleX="248550" custScaleY="79342" custLinFactNeighborX="-21919" custLinFactNeighborY="6634">
        <dgm:presLayoutVars>
          <dgm:bulletEnabled val="1"/>
        </dgm:presLayoutVars>
      </dgm:prSet>
      <dgm:spPr>
        <a:prstGeom prst="flowChartProcess">
          <a:avLst/>
        </a:prstGeom>
      </dgm:spPr>
      <dgm:t>
        <a:bodyPr/>
        <a:lstStyle/>
        <a:p>
          <a:endParaRPr lang="en-GB"/>
        </a:p>
      </dgm:t>
    </dgm:pt>
    <dgm:pt modelId="{D7CBD8A9-8B00-47B9-B468-BF3AB40CD3EA}" type="pres">
      <dgm:prSet presAssocID="{88FB1E1C-6B48-4D15-8D10-26F26A2579D6}" presName="spacing" presStyleCnt="0"/>
      <dgm:spPr/>
      <dgm:t>
        <a:bodyPr/>
        <a:lstStyle/>
        <a:p>
          <a:endParaRPr lang="en-GB"/>
        </a:p>
      </dgm:t>
    </dgm:pt>
    <dgm:pt modelId="{62123FC4-36F7-4FA3-A5C8-FBB3D4ED9B54}" type="pres">
      <dgm:prSet presAssocID="{60C65E33-95C8-47A7-A906-248B438A0AD7}" presName="linNode" presStyleCnt="0"/>
      <dgm:spPr/>
      <dgm:t>
        <a:bodyPr/>
        <a:lstStyle/>
        <a:p>
          <a:endParaRPr lang="en-GB"/>
        </a:p>
      </dgm:t>
    </dgm:pt>
    <dgm:pt modelId="{6A1D8B28-5219-44C4-BA27-26D16DA1D1F3}" type="pres">
      <dgm:prSet presAssocID="{60C65E33-95C8-47A7-A906-248B438A0AD7}" presName="parentShp" presStyleLbl="node1" presStyleIdx="2" presStyleCnt="6" custScaleX="67660" custLinFactNeighborY="-3360">
        <dgm:presLayoutVars>
          <dgm:bulletEnabled val="1"/>
        </dgm:presLayoutVars>
      </dgm:prSet>
      <dgm:spPr>
        <a:prstGeom prst="homePlate">
          <a:avLst/>
        </a:prstGeom>
      </dgm:spPr>
      <dgm:t>
        <a:bodyPr/>
        <a:lstStyle/>
        <a:p>
          <a:endParaRPr lang="en-GB"/>
        </a:p>
      </dgm:t>
    </dgm:pt>
    <dgm:pt modelId="{4AB948DD-6B10-47B5-BAA6-5A90485C03F2}" type="pres">
      <dgm:prSet presAssocID="{60C65E33-95C8-47A7-A906-248B438A0AD7}" presName="childShp" presStyleLbl="bgAccFollowNode1" presStyleIdx="2" presStyleCnt="6" custScaleX="172239" custScaleY="79342" custLinFactNeighborX="-15689" custLinFactNeighborY="-3354">
        <dgm:presLayoutVars>
          <dgm:bulletEnabled val="1"/>
        </dgm:presLayoutVars>
      </dgm:prSet>
      <dgm:spPr>
        <a:prstGeom prst="flowChartProcess">
          <a:avLst/>
        </a:prstGeom>
      </dgm:spPr>
      <dgm:t>
        <a:bodyPr/>
        <a:lstStyle/>
        <a:p>
          <a:endParaRPr lang="en-GB"/>
        </a:p>
      </dgm:t>
    </dgm:pt>
    <dgm:pt modelId="{494542C3-DC80-43D5-9288-7AA46549A548}" type="pres">
      <dgm:prSet presAssocID="{21742340-C835-481A-B56B-8413F07BA029}" presName="spacing" presStyleCnt="0"/>
      <dgm:spPr/>
      <dgm:t>
        <a:bodyPr/>
        <a:lstStyle/>
        <a:p>
          <a:endParaRPr lang="en-GB"/>
        </a:p>
      </dgm:t>
    </dgm:pt>
    <dgm:pt modelId="{47C06DBE-FF54-44EB-A509-A4FE1DB48C79}" type="pres">
      <dgm:prSet presAssocID="{6C22B749-64FF-489A-B201-C1F8B5C0CF56}" presName="linNode" presStyleCnt="0"/>
      <dgm:spPr/>
      <dgm:t>
        <a:bodyPr/>
        <a:lstStyle/>
        <a:p>
          <a:endParaRPr lang="en-GB"/>
        </a:p>
      </dgm:t>
    </dgm:pt>
    <dgm:pt modelId="{6D4C8E2F-E368-46A0-919E-1923646AFB45}" type="pres">
      <dgm:prSet presAssocID="{6C22B749-64FF-489A-B201-C1F8B5C0CF56}" presName="parentShp" presStyleLbl="node1" presStyleIdx="3" presStyleCnt="6" custScaleX="60729" custLinFactNeighborY="-16210">
        <dgm:presLayoutVars>
          <dgm:bulletEnabled val="1"/>
        </dgm:presLayoutVars>
      </dgm:prSet>
      <dgm:spPr>
        <a:prstGeom prst="homePlate">
          <a:avLst/>
        </a:prstGeom>
      </dgm:spPr>
      <dgm:t>
        <a:bodyPr/>
        <a:lstStyle/>
        <a:p>
          <a:endParaRPr lang="en-GB"/>
        </a:p>
      </dgm:t>
    </dgm:pt>
    <dgm:pt modelId="{CD3BE388-BA1C-444E-8F3F-911F8F2DE1DD}" type="pres">
      <dgm:prSet presAssocID="{6C22B749-64FF-489A-B201-C1F8B5C0CF56}" presName="childShp" presStyleLbl="bgAccFollowNode1" presStyleIdx="3" presStyleCnt="6" custScaleX="154476" custScaleY="79342" custLinFactNeighborX="-13871" custLinFactNeighborY="-19066">
        <dgm:presLayoutVars>
          <dgm:bulletEnabled val="1"/>
        </dgm:presLayoutVars>
      </dgm:prSet>
      <dgm:spPr>
        <a:prstGeom prst="flowChartProcess">
          <a:avLst/>
        </a:prstGeom>
      </dgm:spPr>
      <dgm:t>
        <a:bodyPr/>
        <a:lstStyle/>
        <a:p>
          <a:endParaRPr lang="en-GB"/>
        </a:p>
      </dgm:t>
    </dgm:pt>
    <dgm:pt modelId="{C25526C2-5545-47C2-98F4-AB78E6591D41}" type="pres">
      <dgm:prSet presAssocID="{3841F388-4136-4241-960E-3457986D0464}" presName="spacing" presStyleCnt="0"/>
      <dgm:spPr/>
      <dgm:t>
        <a:bodyPr/>
        <a:lstStyle/>
        <a:p>
          <a:endParaRPr lang="en-GB"/>
        </a:p>
      </dgm:t>
    </dgm:pt>
    <dgm:pt modelId="{DEDD2D6A-9917-4FA9-BC6E-0D3CE0E10F6D}" type="pres">
      <dgm:prSet presAssocID="{B2D1C2E5-D9D2-44D1-9B44-4E00613BB101}" presName="linNode" presStyleCnt="0"/>
      <dgm:spPr/>
      <dgm:t>
        <a:bodyPr/>
        <a:lstStyle/>
        <a:p>
          <a:endParaRPr lang="en-GB"/>
        </a:p>
      </dgm:t>
    </dgm:pt>
    <dgm:pt modelId="{CC06354C-FA0E-4832-AB70-EC6DC462DD63}" type="pres">
      <dgm:prSet presAssocID="{B2D1C2E5-D9D2-44D1-9B44-4E00613BB101}" presName="parentShp" presStyleLbl="node1" presStyleIdx="4" presStyleCnt="6" custScaleX="61384" custLinFactNeighborY="-29059">
        <dgm:presLayoutVars>
          <dgm:bulletEnabled val="1"/>
        </dgm:presLayoutVars>
      </dgm:prSet>
      <dgm:spPr>
        <a:prstGeom prst="homePlate">
          <a:avLst/>
        </a:prstGeom>
      </dgm:spPr>
      <dgm:t>
        <a:bodyPr/>
        <a:lstStyle/>
        <a:p>
          <a:endParaRPr lang="en-GB"/>
        </a:p>
      </dgm:t>
    </dgm:pt>
    <dgm:pt modelId="{E3709628-88FA-456D-922D-F472ABEA44B4}" type="pres">
      <dgm:prSet presAssocID="{B2D1C2E5-D9D2-44D1-9B44-4E00613BB101}" presName="childShp" presStyleLbl="bgAccFollowNode1" presStyleIdx="4" presStyleCnt="6" custScaleX="157629" custScaleY="79342" custLinFactNeighborX="-14372" custLinFactNeighborY="-29053">
        <dgm:presLayoutVars>
          <dgm:bulletEnabled val="1"/>
        </dgm:presLayoutVars>
      </dgm:prSet>
      <dgm:spPr>
        <a:prstGeom prst="flowChartProcess">
          <a:avLst/>
        </a:prstGeom>
      </dgm:spPr>
      <dgm:t>
        <a:bodyPr/>
        <a:lstStyle/>
        <a:p>
          <a:endParaRPr lang="en-GB"/>
        </a:p>
      </dgm:t>
    </dgm:pt>
    <dgm:pt modelId="{F02CDDD3-67E6-4B35-A488-616C4DC00389}" type="pres">
      <dgm:prSet presAssocID="{42B90776-19E5-45FC-A562-2FBEF57AAAB1}" presName="spacing" presStyleCnt="0"/>
      <dgm:spPr/>
      <dgm:t>
        <a:bodyPr/>
        <a:lstStyle/>
        <a:p>
          <a:endParaRPr lang="en-GB"/>
        </a:p>
      </dgm:t>
    </dgm:pt>
    <dgm:pt modelId="{DCF45953-3C14-4EE9-8C91-50D617EDF369}" type="pres">
      <dgm:prSet presAssocID="{04C6265E-94D1-42AB-946F-83B7DD3D79E4}" presName="linNode" presStyleCnt="0"/>
      <dgm:spPr/>
      <dgm:t>
        <a:bodyPr/>
        <a:lstStyle/>
        <a:p>
          <a:endParaRPr lang="en-GB"/>
        </a:p>
      </dgm:t>
    </dgm:pt>
    <dgm:pt modelId="{617FB7A0-F737-4B2C-844A-74E186D7BC2F}" type="pres">
      <dgm:prSet presAssocID="{04C6265E-94D1-42AB-946F-83B7DD3D79E4}" presName="parentShp" presStyleLbl="node1" presStyleIdx="5" presStyleCnt="6" custScaleX="57460" custLinFactNeighborX="-4" custLinFactNeighborY="-37286">
        <dgm:presLayoutVars>
          <dgm:bulletEnabled val="1"/>
        </dgm:presLayoutVars>
      </dgm:prSet>
      <dgm:spPr>
        <a:prstGeom prst="homePlate">
          <a:avLst/>
        </a:prstGeom>
      </dgm:spPr>
      <dgm:t>
        <a:bodyPr/>
        <a:lstStyle/>
        <a:p>
          <a:endParaRPr lang="en-US"/>
        </a:p>
      </dgm:t>
    </dgm:pt>
    <dgm:pt modelId="{D8E111CD-63AA-41DC-832B-A8DD46FFD415}" type="pres">
      <dgm:prSet presAssocID="{04C6265E-94D1-42AB-946F-83B7DD3D79E4}" presName="childShp" presStyleLbl="bgAccFollowNode1" presStyleIdx="5" presStyleCnt="6" custScaleX="157629" custScaleY="79342" custLinFactNeighborX="-13969" custLinFactNeighborY="-34430">
        <dgm:presLayoutVars>
          <dgm:bulletEnabled val="1"/>
        </dgm:presLayoutVars>
      </dgm:prSet>
      <dgm:spPr>
        <a:prstGeom prst="flowChartProcess">
          <a:avLst/>
        </a:prstGeom>
      </dgm:spPr>
      <dgm:t>
        <a:bodyPr/>
        <a:lstStyle/>
        <a:p>
          <a:endParaRPr lang="en-US"/>
        </a:p>
      </dgm:t>
    </dgm:pt>
  </dgm:ptLst>
  <dgm:cxnLst>
    <dgm:cxn modelId="{03885987-061E-4CA7-87FF-EB2CB68A3293}" srcId="{04C6265E-94D1-42AB-946F-83B7DD3D79E4}" destId="{971CDE67-1EE0-4CE3-9F70-080E5B0F1562}" srcOrd="0" destOrd="0" parTransId="{2E85E61A-A437-4DFF-AADC-0B0CCFB588CC}" sibTransId="{9CCF73D5-345E-45BF-8FD9-E3ADFE48F99D}"/>
    <dgm:cxn modelId="{3597DA18-0A4D-4B9A-8B4A-035AA72CD52C}" srcId="{236A553E-2745-4ABD-AFAB-82880E413804}" destId="{04C6265E-94D1-42AB-946F-83B7DD3D79E4}" srcOrd="5" destOrd="0" parTransId="{74D4ADC6-C33B-429D-8197-2ABA50EA9FFD}" sibTransId="{805011BB-1877-4AA7-ACC7-BCB35AA62D28}"/>
    <dgm:cxn modelId="{4CAF44F1-F408-4D7C-8585-29C4D83A7F26}" type="presOf" srcId="{07020EAB-FC80-4504-B541-9300DD80C257}" destId="{985E4F52-1DAB-4492-8CC8-AB8DE2C9BE96}" srcOrd="0" destOrd="0" presId="urn:microsoft.com/office/officeart/2005/8/layout/vList6"/>
    <dgm:cxn modelId="{561A56BA-2E38-4ACE-8507-F439B7B508CA}" type="presOf" srcId="{5D5B69B3-5CEA-4D5C-B5D7-0B45FA8F82DA}" destId="{CD3BE388-BA1C-444E-8F3F-911F8F2DE1DD}" srcOrd="0" destOrd="0" presId="urn:microsoft.com/office/officeart/2005/8/layout/vList6"/>
    <dgm:cxn modelId="{33F9F217-8407-4AE1-86BD-12BE6CB0D3D2}" type="presOf" srcId="{236A553E-2745-4ABD-AFAB-82880E413804}" destId="{E0AD3D0B-A46D-43B3-8931-731888A5C451}" srcOrd="0" destOrd="0" presId="urn:microsoft.com/office/officeart/2005/8/layout/vList6"/>
    <dgm:cxn modelId="{8C8E975C-035B-461A-9E58-6A06AE03ABBA}" type="presOf" srcId="{04C6265E-94D1-42AB-946F-83B7DD3D79E4}" destId="{617FB7A0-F737-4B2C-844A-74E186D7BC2F}" srcOrd="0" destOrd="0" presId="urn:microsoft.com/office/officeart/2005/8/layout/vList6"/>
    <dgm:cxn modelId="{A9E2648E-FC14-4543-A313-09F38447C95E}" srcId="{236A553E-2745-4ABD-AFAB-82880E413804}" destId="{07020EAB-FC80-4504-B541-9300DD80C257}" srcOrd="0" destOrd="0" parTransId="{80CD0C3B-E9B4-4F1C-9B25-5931B792900F}" sibTransId="{F3A77C2E-496E-47F0-A46A-B5924477C3F6}"/>
    <dgm:cxn modelId="{8D0B74EB-B1EE-420B-B69E-50A6EF6412AC}" type="presOf" srcId="{B2D1C2E5-D9D2-44D1-9B44-4E00613BB101}" destId="{CC06354C-FA0E-4832-AB70-EC6DC462DD63}" srcOrd="0" destOrd="0" presId="urn:microsoft.com/office/officeart/2005/8/layout/vList6"/>
    <dgm:cxn modelId="{E0E67B4C-5160-46CF-97DB-2875686EF4F5}" type="presOf" srcId="{7067AC72-4B3B-4D46-A3EE-CA7444C32F8E}" destId="{96BEA944-63CE-4D7A-8B76-42BEE7B4A6F6}" srcOrd="0" destOrd="0" presId="urn:microsoft.com/office/officeart/2005/8/layout/vList6"/>
    <dgm:cxn modelId="{26B2A9A9-D2B5-4B25-BCED-AA97E6224B6D}" srcId="{07020EAB-FC80-4504-B541-9300DD80C257}" destId="{7067AC72-4B3B-4D46-A3EE-CA7444C32F8E}" srcOrd="0" destOrd="0" parTransId="{01663422-7C2B-4F31-9564-A88F0BFAE722}" sibTransId="{08390583-709E-45B6-BCFA-6DB3AED2FE35}"/>
    <dgm:cxn modelId="{874AF94E-79D0-4575-871F-E1EEBEF9FFFB}" type="presOf" srcId="{60C65E33-95C8-47A7-A906-248B438A0AD7}" destId="{6A1D8B28-5219-44C4-BA27-26D16DA1D1F3}" srcOrd="0" destOrd="0" presId="urn:microsoft.com/office/officeart/2005/8/layout/vList6"/>
    <dgm:cxn modelId="{66BE9228-CB56-44B0-8AC3-AF2F2F66A0D4}" srcId="{236A553E-2745-4ABD-AFAB-82880E413804}" destId="{3D2CB99D-3313-4858-BE76-309A857A7F5D}" srcOrd="1" destOrd="0" parTransId="{1174F74B-8818-4115-9C70-F7935491B532}" sibTransId="{88FB1E1C-6B48-4D15-8D10-26F26A2579D6}"/>
    <dgm:cxn modelId="{3FA66E13-E1CC-46C9-9296-DDDBCF34522F}" srcId="{3D2CB99D-3313-4858-BE76-309A857A7F5D}" destId="{5F64611A-D265-4E5D-8422-13A589DB25A7}" srcOrd="0" destOrd="0" parTransId="{B7D2C11E-174E-45BA-9C3D-52337D7EA3C4}" sibTransId="{D62C4585-15AE-4974-A918-411C0CC42F2A}"/>
    <dgm:cxn modelId="{3EB05DD7-319F-456A-9957-655AAC66B324}" srcId="{236A553E-2745-4ABD-AFAB-82880E413804}" destId="{B2D1C2E5-D9D2-44D1-9B44-4E00613BB101}" srcOrd="4" destOrd="0" parTransId="{7479BFD8-35D9-428E-A0EF-8DD39CD5CFA9}" sibTransId="{42B90776-19E5-45FC-A562-2FBEF57AAAB1}"/>
    <dgm:cxn modelId="{BB287A4F-45D9-4CDC-B677-759E2D79CA5C}" srcId="{6C22B749-64FF-489A-B201-C1F8B5C0CF56}" destId="{5D5B69B3-5CEA-4D5C-B5D7-0B45FA8F82DA}" srcOrd="0" destOrd="0" parTransId="{BE94987D-EE89-48A1-BD7D-FE7BCB3D91B3}" sibTransId="{CB9533D9-1D19-4D18-80EF-D2E5A5CE7462}"/>
    <dgm:cxn modelId="{5EF2A56C-EBA3-4E2E-994A-784596DDB5E6}" type="presOf" srcId="{6C22B749-64FF-489A-B201-C1F8B5C0CF56}" destId="{6D4C8E2F-E368-46A0-919E-1923646AFB45}" srcOrd="0" destOrd="0" presId="urn:microsoft.com/office/officeart/2005/8/layout/vList6"/>
    <dgm:cxn modelId="{1482B42F-D4A9-4547-9390-EBE86F5E290C}" srcId="{B2D1C2E5-D9D2-44D1-9B44-4E00613BB101}" destId="{1359F940-D127-4C57-A6AF-F23CE238B427}" srcOrd="0" destOrd="0" parTransId="{A33CF671-D522-49F3-AFF8-1EA63C381EB6}" sibTransId="{EBFB549B-FCCF-444E-B044-228A28FA7A4E}"/>
    <dgm:cxn modelId="{577A6AE1-1DD8-42C5-A1BF-E91FD629C644}" type="presOf" srcId="{971CDE67-1EE0-4CE3-9F70-080E5B0F1562}" destId="{D8E111CD-63AA-41DC-832B-A8DD46FFD415}" srcOrd="0" destOrd="0" presId="urn:microsoft.com/office/officeart/2005/8/layout/vList6"/>
    <dgm:cxn modelId="{9514455C-C404-43A6-8B10-A7E280140599}" type="presOf" srcId="{37585649-6D3D-4A05-8F30-667594B2C27C}" destId="{4AB948DD-6B10-47B5-BAA6-5A90485C03F2}" srcOrd="0" destOrd="0" presId="urn:microsoft.com/office/officeart/2005/8/layout/vList6"/>
    <dgm:cxn modelId="{A6F5B7CC-4E0B-410A-99FC-BC741AF2BF06}" srcId="{236A553E-2745-4ABD-AFAB-82880E413804}" destId="{60C65E33-95C8-47A7-A906-248B438A0AD7}" srcOrd="2" destOrd="0" parTransId="{D5458CF1-BED9-494F-91EC-271EC80BB3EC}" sibTransId="{21742340-C835-481A-B56B-8413F07BA029}"/>
    <dgm:cxn modelId="{0C599FC9-8809-456A-A64C-F6AF13587C75}" srcId="{236A553E-2745-4ABD-AFAB-82880E413804}" destId="{6C22B749-64FF-489A-B201-C1F8B5C0CF56}" srcOrd="3" destOrd="0" parTransId="{173308E5-D07D-43EB-B632-9261B6643EB2}" sibTransId="{3841F388-4136-4241-960E-3457986D0464}"/>
    <dgm:cxn modelId="{39BFEB35-A255-4E06-84F3-E007B7F78217}" type="presOf" srcId="{5F64611A-D265-4E5D-8422-13A589DB25A7}" destId="{5E9D2B4E-6CFA-42C7-ABD9-43732A7CF4B3}" srcOrd="0" destOrd="0" presId="urn:microsoft.com/office/officeart/2005/8/layout/vList6"/>
    <dgm:cxn modelId="{031A7B7A-58D2-43B7-A68C-C545110F7C3B}" type="presOf" srcId="{3D2CB99D-3313-4858-BE76-309A857A7F5D}" destId="{57B4E1FB-70CD-49BF-A76A-2CE549954B7C}" srcOrd="0" destOrd="0" presId="urn:microsoft.com/office/officeart/2005/8/layout/vList6"/>
    <dgm:cxn modelId="{F1235BF1-775C-4FB1-AEF6-24ADDCDDE6FE}" type="presOf" srcId="{1359F940-D127-4C57-A6AF-F23CE238B427}" destId="{E3709628-88FA-456D-922D-F472ABEA44B4}" srcOrd="0" destOrd="0" presId="urn:microsoft.com/office/officeart/2005/8/layout/vList6"/>
    <dgm:cxn modelId="{2585EED2-ED2B-47D8-BEDA-B120CE7214A5}" srcId="{60C65E33-95C8-47A7-A906-248B438A0AD7}" destId="{37585649-6D3D-4A05-8F30-667594B2C27C}" srcOrd="0" destOrd="0" parTransId="{29B6EE9F-BF87-410C-AF0C-D37182BF4722}" sibTransId="{C499DB7F-8F82-4DF7-B49F-297867FDDF00}"/>
    <dgm:cxn modelId="{8E2909A0-E66B-4046-B193-92C6476DF060}" type="presParOf" srcId="{E0AD3D0B-A46D-43B3-8931-731888A5C451}" destId="{D032CF45-9DD4-4199-BF14-F06882537D2E}" srcOrd="0" destOrd="0" presId="urn:microsoft.com/office/officeart/2005/8/layout/vList6"/>
    <dgm:cxn modelId="{19DC2BA0-648E-43E7-8866-DD54F5E69FF5}" type="presParOf" srcId="{D032CF45-9DD4-4199-BF14-F06882537D2E}" destId="{985E4F52-1DAB-4492-8CC8-AB8DE2C9BE96}" srcOrd="0" destOrd="0" presId="urn:microsoft.com/office/officeart/2005/8/layout/vList6"/>
    <dgm:cxn modelId="{3986DDB6-3650-435E-AFA7-EDC2F37E76EC}" type="presParOf" srcId="{D032CF45-9DD4-4199-BF14-F06882537D2E}" destId="{96BEA944-63CE-4D7A-8B76-42BEE7B4A6F6}" srcOrd="1" destOrd="0" presId="urn:microsoft.com/office/officeart/2005/8/layout/vList6"/>
    <dgm:cxn modelId="{C8506DC6-BBE8-43FB-A938-51C8ADAB16DC}" type="presParOf" srcId="{E0AD3D0B-A46D-43B3-8931-731888A5C451}" destId="{07F29413-325D-4EA8-A4F2-7790BAAF7294}" srcOrd="1" destOrd="0" presId="urn:microsoft.com/office/officeart/2005/8/layout/vList6"/>
    <dgm:cxn modelId="{C5892738-71D8-4BB5-8742-70C0B4FD1ABA}" type="presParOf" srcId="{E0AD3D0B-A46D-43B3-8931-731888A5C451}" destId="{CA575B1D-C272-4F14-BFEE-31CA724ED9A2}" srcOrd="2" destOrd="0" presId="urn:microsoft.com/office/officeart/2005/8/layout/vList6"/>
    <dgm:cxn modelId="{BA80EF5C-22C8-4024-A199-605B08DF6995}" type="presParOf" srcId="{CA575B1D-C272-4F14-BFEE-31CA724ED9A2}" destId="{57B4E1FB-70CD-49BF-A76A-2CE549954B7C}" srcOrd="0" destOrd="0" presId="urn:microsoft.com/office/officeart/2005/8/layout/vList6"/>
    <dgm:cxn modelId="{8B6229B7-5AED-4CDD-A8E6-27224627935C}" type="presParOf" srcId="{CA575B1D-C272-4F14-BFEE-31CA724ED9A2}" destId="{5E9D2B4E-6CFA-42C7-ABD9-43732A7CF4B3}" srcOrd="1" destOrd="0" presId="urn:microsoft.com/office/officeart/2005/8/layout/vList6"/>
    <dgm:cxn modelId="{C1B82B8C-41F6-4F96-82EB-6D14B2AEBF94}" type="presParOf" srcId="{E0AD3D0B-A46D-43B3-8931-731888A5C451}" destId="{D7CBD8A9-8B00-47B9-B468-BF3AB40CD3EA}" srcOrd="3" destOrd="0" presId="urn:microsoft.com/office/officeart/2005/8/layout/vList6"/>
    <dgm:cxn modelId="{97055EB4-686D-4D54-B2BA-AFFF75EAF9DB}" type="presParOf" srcId="{E0AD3D0B-A46D-43B3-8931-731888A5C451}" destId="{62123FC4-36F7-4FA3-A5C8-FBB3D4ED9B54}" srcOrd="4" destOrd="0" presId="urn:microsoft.com/office/officeart/2005/8/layout/vList6"/>
    <dgm:cxn modelId="{CBD8977D-7829-4ECC-8BB2-CD4E2FA69C45}" type="presParOf" srcId="{62123FC4-36F7-4FA3-A5C8-FBB3D4ED9B54}" destId="{6A1D8B28-5219-44C4-BA27-26D16DA1D1F3}" srcOrd="0" destOrd="0" presId="urn:microsoft.com/office/officeart/2005/8/layout/vList6"/>
    <dgm:cxn modelId="{70933D23-A2E9-4CDF-A4AA-5297459691F7}" type="presParOf" srcId="{62123FC4-36F7-4FA3-A5C8-FBB3D4ED9B54}" destId="{4AB948DD-6B10-47B5-BAA6-5A90485C03F2}" srcOrd="1" destOrd="0" presId="urn:microsoft.com/office/officeart/2005/8/layout/vList6"/>
    <dgm:cxn modelId="{5290AA52-2A1F-4591-BA8D-5DE094AF287B}" type="presParOf" srcId="{E0AD3D0B-A46D-43B3-8931-731888A5C451}" destId="{494542C3-DC80-43D5-9288-7AA46549A548}" srcOrd="5" destOrd="0" presId="urn:microsoft.com/office/officeart/2005/8/layout/vList6"/>
    <dgm:cxn modelId="{86175612-BC64-4230-93AA-9A9FA968DFAB}" type="presParOf" srcId="{E0AD3D0B-A46D-43B3-8931-731888A5C451}" destId="{47C06DBE-FF54-44EB-A509-A4FE1DB48C79}" srcOrd="6" destOrd="0" presId="urn:microsoft.com/office/officeart/2005/8/layout/vList6"/>
    <dgm:cxn modelId="{39D8E6FF-83AF-4DA6-AD5C-119B5C384A0C}" type="presParOf" srcId="{47C06DBE-FF54-44EB-A509-A4FE1DB48C79}" destId="{6D4C8E2F-E368-46A0-919E-1923646AFB45}" srcOrd="0" destOrd="0" presId="urn:microsoft.com/office/officeart/2005/8/layout/vList6"/>
    <dgm:cxn modelId="{28A68442-D46A-4F88-99ED-8D35298F201F}" type="presParOf" srcId="{47C06DBE-FF54-44EB-A509-A4FE1DB48C79}" destId="{CD3BE388-BA1C-444E-8F3F-911F8F2DE1DD}" srcOrd="1" destOrd="0" presId="urn:microsoft.com/office/officeart/2005/8/layout/vList6"/>
    <dgm:cxn modelId="{E4A743D1-0B2A-455B-844F-8FD040CFF5A7}" type="presParOf" srcId="{E0AD3D0B-A46D-43B3-8931-731888A5C451}" destId="{C25526C2-5545-47C2-98F4-AB78E6591D41}" srcOrd="7" destOrd="0" presId="urn:microsoft.com/office/officeart/2005/8/layout/vList6"/>
    <dgm:cxn modelId="{E66789A4-FAC4-4024-8BF9-94C8BD2E01E7}" type="presParOf" srcId="{E0AD3D0B-A46D-43B3-8931-731888A5C451}" destId="{DEDD2D6A-9917-4FA9-BC6E-0D3CE0E10F6D}" srcOrd="8" destOrd="0" presId="urn:microsoft.com/office/officeart/2005/8/layout/vList6"/>
    <dgm:cxn modelId="{31372B64-5C6A-40E7-9B92-CE58B2AF4082}" type="presParOf" srcId="{DEDD2D6A-9917-4FA9-BC6E-0D3CE0E10F6D}" destId="{CC06354C-FA0E-4832-AB70-EC6DC462DD63}" srcOrd="0" destOrd="0" presId="urn:microsoft.com/office/officeart/2005/8/layout/vList6"/>
    <dgm:cxn modelId="{6BEEE843-152D-4A14-892E-7F73481AB6C4}" type="presParOf" srcId="{DEDD2D6A-9917-4FA9-BC6E-0D3CE0E10F6D}" destId="{E3709628-88FA-456D-922D-F472ABEA44B4}" srcOrd="1" destOrd="0" presId="urn:microsoft.com/office/officeart/2005/8/layout/vList6"/>
    <dgm:cxn modelId="{3B63BAB0-67F3-4C94-A32A-FD4EC5FD7366}" type="presParOf" srcId="{E0AD3D0B-A46D-43B3-8931-731888A5C451}" destId="{F02CDDD3-67E6-4B35-A488-616C4DC00389}" srcOrd="9" destOrd="0" presId="urn:microsoft.com/office/officeart/2005/8/layout/vList6"/>
    <dgm:cxn modelId="{53A35CB6-4518-4452-B222-FB77E4D2EBA2}" type="presParOf" srcId="{E0AD3D0B-A46D-43B3-8931-731888A5C451}" destId="{DCF45953-3C14-4EE9-8C91-50D617EDF369}" srcOrd="10" destOrd="0" presId="urn:microsoft.com/office/officeart/2005/8/layout/vList6"/>
    <dgm:cxn modelId="{A77567F8-7EAA-4EB8-AA69-E351D21D4413}" type="presParOf" srcId="{DCF45953-3C14-4EE9-8C91-50D617EDF369}" destId="{617FB7A0-F737-4B2C-844A-74E186D7BC2F}" srcOrd="0" destOrd="0" presId="urn:microsoft.com/office/officeart/2005/8/layout/vList6"/>
    <dgm:cxn modelId="{B4C0D7B0-FF45-43A2-90ED-63595456682F}" type="presParOf" srcId="{DCF45953-3C14-4EE9-8C91-50D617EDF369}" destId="{D8E111CD-63AA-41DC-832B-A8DD46FFD41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3CDBC8D-3DD4-4A7B-9905-8806124E93CB}" type="datetimeFigureOut">
              <a:rPr lang="en-GB" smtClean="0"/>
              <a:t>05/04/2017</a:t>
            </a:fld>
            <a:endParaRPr lang="en-GB"/>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CBDFA10-1805-472F-BEE1-E3F20CCE2458}" type="slidenum">
              <a:rPr lang="en-GB" smtClean="0"/>
              <a:t>‹#›</a:t>
            </a:fld>
            <a:endParaRPr lang="en-GB"/>
          </a:p>
        </p:txBody>
      </p:sp>
    </p:spTree>
    <p:extLst>
      <p:ext uri="{BB962C8B-B14F-4D97-AF65-F5344CB8AC3E}">
        <p14:creationId xmlns:p14="http://schemas.microsoft.com/office/powerpoint/2010/main" val="304096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BDE5F5-6273-4C04-ADB9-181DFAA46207}" type="datetimeFigureOut">
              <a:rPr lang="en-US" smtClean="0"/>
              <a:pPr/>
              <a:t>05-Apr-17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3B22FA0-A4C3-4C4E-AD5B-075CD7A04BA6}" type="slidenum">
              <a:rPr lang="en-US" smtClean="0"/>
              <a:pPr/>
              <a:t>‹#›</a:t>
            </a:fld>
            <a:endParaRPr lang="en-US"/>
          </a:p>
        </p:txBody>
      </p:sp>
    </p:spTree>
    <p:extLst>
      <p:ext uri="{BB962C8B-B14F-4D97-AF65-F5344CB8AC3E}">
        <p14:creationId xmlns:p14="http://schemas.microsoft.com/office/powerpoint/2010/main" val="213588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1</a:t>
            </a:fld>
            <a:endParaRPr lang="en-US"/>
          </a:p>
        </p:txBody>
      </p:sp>
    </p:spTree>
    <p:extLst>
      <p:ext uri="{BB962C8B-B14F-4D97-AF65-F5344CB8AC3E}">
        <p14:creationId xmlns:p14="http://schemas.microsoft.com/office/powerpoint/2010/main" val="320099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17</a:t>
            </a:fld>
            <a:endParaRPr lang="en-US"/>
          </a:p>
        </p:txBody>
      </p:sp>
    </p:spTree>
    <p:extLst>
      <p:ext uri="{BB962C8B-B14F-4D97-AF65-F5344CB8AC3E}">
        <p14:creationId xmlns:p14="http://schemas.microsoft.com/office/powerpoint/2010/main" val="1773849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18</a:t>
            </a:fld>
            <a:endParaRPr lang="en-US"/>
          </a:p>
        </p:txBody>
      </p:sp>
    </p:spTree>
    <p:extLst>
      <p:ext uri="{BB962C8B-B14F-4D97-AF65-F5344CB8AC3E}">
        <p14:creationId xmlns:p14="http://schemas.microsoft.com/office/powerpoint/2010/main" val="1281828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19</a:t>
            </a:fld>
            <a:endParaRPr lang="en-US"/>
          </a:p>
        </p:txBody>
      </p:sp>
    </p:spTree>
    <p:extLst>
      <p:ext uri="{BB962C8B-B14F-4D97-AF65-F5344CB8AC3E}">
        <p14:creationId xmlns:p14="http://schemas.microsoft.com/office/powerpoint/2010/main" val="624296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20</a:t>
            </a:fld>
            <a:endParaRPr lang="en-US"/>
          </a:p>
        </p:txBody>
      </p:sp>
    </p:spTree>
    <p:extLst>
      <p:ext uri="{BB962C8B-B14F-4D97-AF65-F5344CB8AC3E}">
        <p14:creationId xmlns:p14="http://schemas.microsoft.com/office/powerpoint/2010/main" val="1870326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21</a:t>
            </a:fld>
            <a:endParaRPr lang="en-US"/>
          </a:p>
        </p:txBody>
      </p:sp>
    </p:spTree>
    <p:extLst>
      <p:ext uri="{BB962C8B-B14F-4D97-AF65-F5344CB8AC3E}">
        <p14:creationId xmlns:p14="http://schemas.microsoft.com/office/powerpoint/2010/main" val="1828789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22</a:t>
            </a:fld>
            <a:endParaRPr lang="en-US"/>
          </a:p>
        </p:txBody>
      </p:sp>
    </p:spTree>
    <p:extLst>
      <p:ext uri="{BB962C8B-B14F-4D97-AF65-F5344CB8AC3E}">
        <p14:creationId xmlns:p14="http://schemas.microsoft.com/office/powerpoint/2010/main" val="1980450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23</a:t>
            </a:fld>
            <a:endParaRPr lang="en-US"/>
          </a:p>
        </p:txBody>
      </p:sp>
    </p:spTree>
    <p:extLst>
      <p:ext uri="{BB962C8B-B14F-4D97-AF65-F5344CB8AC3E}">
        <p14:creationId xmlns:p14="http://schemas.microsoft.com/office/powerpoint/2010/main" val="3230832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24</a:t>
            </a:fld>
            <a:endParaRPr lang="en-US"/>
          </a:p>
        </p:txBody>
      </p:sp>
    </p:spTree>
    <p:extLst>
      <p:ext uri="{BB962C8B-B14F-4D97-AF65-F5344CB8AC3E}">
        <p14:creationId xmlns:p14="http://schemas.microsoft.com/office/powerpoint/2010/main" val="1008241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25</a:t>
            </a:fld>
            <a:endParaRPr lang="en-US"/>
          </a:p>
        </p:txBody>
      </p:sp>
    </p:spTree>
    <p:extLst>
      <p:ext uri="{BB962C8B-B14F-4D97-AF65-F5344CB8AC3E}">
        <p14:creationId xmlns:p14="http://schemas.microsoft.com/office/powerpoint/2010/main" val="2036516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26</a:t>
            </a:fld>
            <a:endParaRPr lang="en-US"/>
          </a:p>
        </p:txBody>
      </p:sp>
    </p:spTree>
    <p:extLst>
      <p:ext uri="{BB962C8B-B14F-4D97-AF65-F5344CB8AC3E}">
        <p14:creationId xmlns:p14="http://schemas.microsoft.com/office/powerpoint/2010/main" val="1380630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4</a:t>
            </a:fld>
            <a:endParaRPr lang="en-US"/>
          </a:p>
        </p:txBody>
      </p:sp>
    </p:spTree>
    <p:extLst>
      <p:ext uri="{BB962C8B-B14F-4D97-AF65-F5344CB8AC3E}">
        <p14:creationId xmlns:p14="http://schemas.microsoft.com/office/powerpoint/2010/main" val="3904477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27</a:t>
            </a:fld>
            <a:endParaRPr lang="en-US"/>
          </a:p>
        </p:txBody>
      </p:sp>
    </p:spTree>
    <p:extLst>
      <p:ext uri="{BB962C8B-B14F-4D97-AF65-F5344CB8AC3E}">
        <p14:creationId xmlns:p14="http://schemas.microsoft.com/office/powerpoint/2010/main" val="1160653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28</a:t>
            </a:fld>
            <a:endParaRPr lang="en-US"/>
          </a:p>
        </p:txBody>
      </p:sp>
    </p:spTree>
    <p:extLst>
      <p:ext uri="{BB962C8B-B14F-4D97-AF65-F5344CB8AC3E}">
        <p14:creationId xmlns:p14="http://schemas.microsoft.com/office/powerpoint/2010/main" val="364221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29</a:t>
            </a:fld>
            <a:endParaRPr lang="en-US"/>
          </a:p>
        </p:txBody>
      </p:sp>
    </p:spTree>
    <p:extLst>
      <p:ext uri="{BB962C8B-B14F-4D97-AF65-F5344CB8AC3E}">
        <p14:creationId xmlns:p14="http://schemas.microsoft.com/office/powerpoint/2010/main" val="1204521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30</a:t>
            </a:fld>
            <a:endParaRPr lang="en-US"/>
          </a:p>
        </p:txBody>
      </p:sp>
    </p:spTree>
    <p:extLst>
      <p:ext uri="{BB962C8B-B14F-4D97-AF65-F5344CB8AC3E}">
        <p14:creationId xmlns:p14="http://schemas.microsoft.com/office/powerpoint/2010/main" val="116268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5</a:t>
            </a:fld>
            <a:endParaRPr lang="en-US"/>
          </a:p>
        </p:txBody>
      </p:sp>
    </p:spTree>
    <p:extLst>
      <p:ext uri="{BB962C8B-B14F-4D97-AF65-F5344CB8AC3E}">
        <p14:creationId xmlns:p14="http://schemas.microsoft.com/office/powerpoint/2010/main" val="170470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6</a:t>
            </a:fld>
            <a:endParaRPr lang="en-US"/>
          </a:p>
        </p:txBody>
      </p:sp>
    </p:spTree>
    <p:extLst>
      <p:ext uri="{BB962C8B-B14F-4D97-AF65-F5344CB8AC3E}">
        <p14:creationId xmlns:p14="http://schemas.microsoft.com/office/powerpoint/2010/main" val="311708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7</a:t>
            </a:fld>
            <a:endParaRPr lang="en-US"/>
          </a:p>
        </p:txBody>
      </p:sp>
    </p:spTree>
    <p:extLst>
      <p:ext uri="{BB962C8B-B14F-4D97-AF65-F5344CB8AC3E}">
        <p14:creationId xmlns:p14="http://schemas.microsoft.com/office/powerpoint/2010/main" val="916806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8</a:t>
            </a:fld>
            <a:endParaRPr lang="en-US"/>
          </a:p>
        </p:txBody>
      </p:sp>
    </p:spTree>
    <p:extLst>
      <p:ext uri="{BB962C8B-B14F-4D97-AF65-F5344CB8AC3E}">
        <p14:creationId xmlns:p14="http://schemas.microsoft.com/office/powerpoint/2010/main" val="2925139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9</a:t>
            </a:fld>
            <a:endParaRPr lang="en-US"/>
          </a:p>
        </p:txBody>
      </p:sp>
    </p:spTree>
    <p:extLst>
      <p:ext uri="{BB962C8B-B14F-4D97-AF65-F5344CB8AC3E}">
        <p14:creationId xmlns:p14="http://schemas.microsoft.com/office/powerpoint/2010/main" val="1976551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15</a:t>
            </a:fld>
            <a:endParaRPr lang="en-US"/>
          </a:p>
        </p:txBody>
      </p:sp>
    </p:spTree>
    <p:extLst>
      <p:ext uri="{BB962C8B-B14F-4D97-AF65-F5344CB8AC3E}">
        <p14:creationId xmlns:p14="http://schemas.microsoft.com/office/powerpoint/2010/main" val="4018325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2FA0-A4C3-4C4E-AD5B-075CD7A04BA6}" type="slidenum">
              <a:rPr lang="en-US" smtClean="0"/>
              <a:pPr/>
              <a:t>16</a:t>
            </a:fld>
            <a:endParaRPr lang="en-US"/>
          </a:p>
        </p:txBody>
      </p:sp>
    </p:spTree>
    <p:extLst>
      <p:ext uri="{BB962C8B-B14F-4D97-AF65-F5344CB8AC3E}">
        <p14:creationId xmlns:p14="http://schemas.microsoft.com/office/powerpoint/2010/main" val="2845806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4253269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305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994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30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04998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715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503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8203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71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63939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761091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324600"/>
            <a:ext cx="8732838" cy="32385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t="8026"/>
          <a:stretch>
            <a:fillRect/>
          </a:stretch>
        </p:blipFill>
        <p:spPr bwMode="auto">
          <a:xfrm>
            <a:off x="1941513" y="1609725"/>
            <a:ext cx="7202487" cy="463867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274638"/>
            <a:ext cx="8229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32" name="Freeform 8"/>
          <p:cNvSpPr>
            <a:spLocks/>
          </p:cNvSpPr>
          <p:nvPr userDrawn="1"/>
        </p:nvSpPr>
        <p:spPr bwMode="auto">
          <a:xfrm>
            <a:off x="457200" y="914400"/>
            <a:ext cx="8686800" cy="228600"/>
          </a:xfrm>
          <a:custGeom>
            <a:avLst/>
            <a:gdLst>
              <a:gd name="T0" fmla="*/ 0 w 11516"/>
              <a:gd name="T1" fmla="*/ 0 h 440"/>
              <a:gd name="T2" fmla="*/ 11516 w 11516"/>
              <a:gd name="T3" fmla="*/ 0 h 440"/>
              <a:gd name="T4" fmla="*/ 11502 w 11516"/>
              <a:gd name="T5" fmla="*/ 440 h 440"/>
              <a:gd name="T6" fmla="*/ 8740 w 11516"/>
              <a:gd name="T7" fmla="*/ 440 h 440"/>
              <a:gd name="T8" fmla="*/ 8450 w 11516"/>
              <a:gd name="T9" fmla="*/ 150 h 440"/>
              <a:gd name="T10" fmla="*/ 150 w 11516"/>
              <a:gd name="T11" fmla="*/ 150 h 440"/>
              <a:gd name="T12" fmla="*/ 0 w 11516"/>
              <a:gd name="T13" fmla="*/ 0 h 440"/>
            </a:gdLst>
            <a:ahLst/>
            <a:cxnLst>
              <a:cxn ang="0">
                <a:pos x="T0" y="T1"/>
              </a:cxn>
              <a:cxn ang="0">
                <a:pos x="T2" y="T3"/>
              </a:cxn>
              <a:cxn ang="0">
                <a:pos x="T4" y="T5"/>
              </a:cxn>
              <a:cxn ang="0">
                <a:pos x="T6" y="T7"/>
              </a:cxn>
              <a:cxn ang="0">
                <a:pos x="T8" y="T9"/>
              </a:cxn>
              <a:cxn ang="0">
                <a:pos x="T10" y="T11"/>
              </a:cxn>
              <a:cxn ang="0">
                <a:pos x="T12" y="T13"/>
              </a:cxn>
            </a:cxnLst>
            <a:rect l="0" t="0" r="r" b="b"/>
            <a:pathLst>
              <a:path w="11516" h="440">
                <a:moveTo>
                  <a:pt x="0" y="0"/>
                </a:moveTo>
                <a:lnTo>
                  <a:pt x="11516" y="0"/>
                </a:lnTo>
                <a:lnTo>
                  <a:pt x="11502" y="440"/>
                </a:lnTo>
                <a:lnTo>
                  <a:pt x="8740" y="440"/>
                </a:lnTo>
                <a:lnTo>
                  <a:pt x="8450" y="150"/>
                </a:lnTo>
                <a:lnTo>
                  <a:pt x="150" y="150"/>
                </a:lnTo>
                <a:lnTo>
                  <a:pt x="0" y="0"/>
                </a:lnTo>
                <a:close/>
              </a:path>
            </a:pathLst>
          </a:custGeom>
          <a:solidFill>
            <a:srgbClr val="808080"/>
          </a:solidFill>
          <a:ln w="9525">
            <a:solidFill>
              <a:srgbClr val="808080"/>
            </a:solidFill>
            <a:round/>
            <a:headEnd/>
            <a:tailEnd/>
          </a:ln>
        </p:spPr>
        <p:txBody>
          <a:bodyPr/>
          <a:lstStyle/>
          <a:p>
            <a:endParaRPr lang="en-US"/>
          </a:p>
        </p:txBody>
      </p:sp>
      <p:sp>
        <p:nvSpPr>
          <p:cNvPr id="1036" name="Text Box 12"/>
          <p:cNvSpPr txBox="1">
            <a:spLocks noChangeArrowheads="1"/>
          </p:cNvSpPr>
          <p:nvPr userDrawn="1"/>
        </p:nvSpPr>
        <p:spPr bwMode="auto">
          <a:xfrm>
            <a:off x="8474075" y="6415088"/>
            <a:ext cx="593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AE61028E-8096-4586-98A6-688119962A6D}" type="slidenum">
              <a:rPr lang="fr-FR" altLang="en-US" b="1">
                <a:solidFill>
                  <a:srgbClr val="42679B"/>
                </a:solidFill>
              </a:rPr>
              <a:pPr/>
              <a:t>‹#›</a:t>
            </a:fld>
            <a:endParaRPr lang="fr-FR" altLang="en-US" b="1">
              <a:solidFill>
                <a:srgbClr val="42679B"/>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dataprotection.govmu.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dataprotection.govmu.org/English/Documents/Publications/Guidelines/DPO_Vol6_PrivacyImpactAssessment.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dataprotection.govmu.org/English/Documents/Publications/Guidelines/Guidvol5v3.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dataprotection.govmu.org/English/Pages/default.asp" TargetMode="External"/><Relationship Id="rId2" Type="http://schemas.openxmlformats.org/officeDocument/2006/relationships/hyperlink" Target="http://dataprotection.govmu.org/English/Legislation/Pages/Data-Protection-Act-2004.aspx" TargetMode="External"/><Relationship Id="rId1" Type="http://schemas.openxmlformats.org/officeDocument/2006/relationships/slideLayout" Target="../slideLayouts/slideLayout2.xml"/><Relationship Id="rId4" Type="http://schemas.openxmlformats.org/officeDocument/2006/relationships/hyperlink" Target="http://dataprotection.govmu.org/English/Pages/Guidelines/Publications---Guidelines.aspx"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304800" y="1143000"/>
            <a:ext cx="64008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r-FR" altLang="en-US" sz="4000" b="1" dirty="0" smtClean="0">
                <a:solidFill>
                  <a:srgbClr val="42679B"/>
                </a:solidFill>
                <a:latin typeface="Verdana" panose="020B0604030504040204" pitchFamily="34" charset="0"/>
                <a:cs typeface="Arial" panose="020B0604020202020204" pitchFamily="34" charset="0"/>
              </a:rPr>
              <a:t>Managing Data Protection</a:t>
            </a:r>
            <a:endParaRPr lang="fr-FR" altLang="en-US" sz="4000" b="1" dirty="0">
              <a:solidFill>
                <a:srgbClr val="42679B"/>
              </a:solidFill>
              <a:latin typeface="Verdana" panose="020B0604030504040204" pitchFamily="34" charset="0"/>
              <a:cs typeface="Arial" panose="020B0604020202020204" pitchFamily="34" charset="0"/>
            </a:endParaRPr>
          </a:p>
          <a:p>
            <a:pPr algn="ctr"/>
            <a:endParaRPr lang="fr-FR" altLang="en-US" sz="2800" b="1" i="1" dirty="0" smtClean="0">
              <a:solidFill>
                <a:srgbClr val="42679B"/>
              </a:solidFill>
              <a:latin typeface="Verdana" panose="020B0604030504040204" pitchFamily="34" charset="0"/>
              <a:cs typeface="Arial" panose="020B0604020202020204" pitchFamily="34" charset="0"/>
            </a:endParaRPr>
          </a:p>
          <a:p>
            <a:pPr algn="ctr"/>
            <a:r>
              <a:rPr lang="fr-FR" altLang="en-US" sz="2800" b="1" i="1" dirty="0" smtClean="0">
                <a:solidFill>
                  <a:srgbClr val="42679B"/>
                </a:solidFill>
                <a:latin typeface="Verdana" panose="020B0604030504040204" pitchFamily="34" charset="0"/>
                <a:cs typeface="Arial" panose="020B0604020202020204" pitchFamily="34" charset="0"/>
              </a:rPr>
              <a:t>By</a:t>
            </a:r>
          </a:p>
          <a:p>
            <a:pPr algn="ctr"/>
            <a:endParaRPr lang="fr-FR" altLang="en-US" sz="2800" b="1" i="1" dirty="0" smtClean="0">
              <a:solidFill>
                <a:srgbClr val="42679B"/>
              </a:solidFill>
              <a:latin typeface="Verdana" panose="020B0604030504040204" pitchFamily="34" charset="0"/>
              <a:cs typeface="Arial" panose="020B0604020202020204" pitchFamily="34" charset="0"/>
            </a:endParaRPr>
          </a:p>
          <a:p>
            <a:pPr marL="514350" indent="-514350" algn="just">
              <a:buFont typeface="+mj-lt"/>
              <a:buAutoNum type="arabicPeriod"/>
            </a:pPr>
            <a:r>
              <a:rPr lang="fr-FR" altLang="en-US" sz="2400" b="1" i="1" dirty="0">
                <a:solidFill>
                  <a:srgbClr val="42679B"/>
                </a:solidFill>
                <a:latin typeface="Verdana" panose="020B0604030504040204" pitchFamily="34" charset="0"/>
                <a:cs typeface="Arial" panose="020B0604020202020204" pitchFamily="34" charset="0"/>
              </a:rPr>
              <a:t>Mrs Pravina </a:t>
            </a:r>
            <a:r>
              <a:rPr lang="fr-FR" altLang="en-US" sz="2400" b="1" i="1" dirty="0" err="1">
                <a:solidFill>
                  <a:srgbClr val="42679B"/>
                </a:solidFill>
                <a:latin typeface="Verdana" panose="020B0604030504040204" pitchFamily="34" charset="0"/>
                <a:cs typeface="Arial" panose="020B0604020202020204" pitchFamily="34" charset="0"/>
              </a:rPr>
              <a:t>Dodah</a:t>
            </a:r>
            <a:r>
              <a:rPr lang="fr-FR" altLang="en-US" sz="2400" b="1" i="1" dirty="0">
                <a:solidFill>
                  <a:srgbClr val="42679B"/>
                </a:solidFill>
                <a:latin typeface="Verdana" panose="020B0604030504040204" pitchFamily="34" charset="0"/>
                <a:cs typeface="Arial" panose="020B0604020202020204" pitchFamily="34" charset="0"/>
              </a:rPr>
              <a:t> (Data Protection </a:t>
            </a:r>
            <a:r>
              <a:rPr lang="fr-FR" altLang="en-US" sz="2400" b="1" i="1" dirty="0" err="1">
                <a:solidFill>
                  <a:srgbClr val="42679B"/>
                </a:solidFill>
                <a:latin typeface="Verdana" panose="020B0604030504040204" pitchFamily="34" charset="0"/>
                <a:cs typeface="Arial" panose="020B0604020202020204" pitchFamily="34" charset="0"/>
              </a:rPr>
              <a:t>Officer</a:t>
            </a:r>
            <a:r>
              <a:rPr lang="fr-FR" altLang="en-US" sz="2400" b="1" i="1" dirty="0">
                <a:solidFill>
                  <a:srgbClr val="42679B"/>
                </a:solidFill>
                <a:latin typeface="Verdana" panose="020B0604030504040204" pitchFamily="34" charset="0"/>
                <a:cs typeface="Arial" panose="020B0604020202020204" pitchFamily="34" charset="0"/>
              </a:rPr>
              <a:t>/Senior Data Protection </a:t>
            </a:r>
            <a:r>
              <a:rPr lang="fr-FR" altLang="en-US" sz="2400" b="1" i="1" dirty="0" err="1">
                <a:solidFill>
                  <a:srgbClr val="42679B"/>
                </a:solidFill>
                <a:latin typeface="Verdana" panose="020B0604030504040204" pitchFamily="34" charset="0"/>
                <a:cs typeface="Arial" panose="020B0604020202020204" pitchFamily="34" charset="0"/>
              </a:rPr>
              <a:t>Officer</a:t>
            </a:r>
            <a:r>
              <a:rPr lang="fr-FR" altLang="en-US" sz="2400" b="1" i="1" dirty="0">
                <a:solidFill>
                  <a:srgbClr val="42679B"/>
                </a:solidFill>
                <a:latin typeface="Verdana" panose="020B0604030504040204" pitchFamily="34" charset="0"/>
                <a:cs typeface="Arial" panose="020B0604020202020204" pitchFamily="34" charset="0"/>
              </a:rPr>
              <a:t>)</a:t>
            </a:r>
          </a:p>
          <a:p>
            <a:pPr marL="514350" indent="-514350" algn="just">
              <a:buFont typeface="+mj-lt"/>
              <a:buAutoNum type="arabicPeriod"/>
            </a:pPr>
            <a:r>
              <a:rPr lang="fr-FR" altLang="en-US" sz="2400" b="1" i="1" dirty="0">
                <a:solidFill>
                  <a:srgbClr val="42679B"/>
                </a:solidFill>
                <a:latin typeface="Verdana" panose="020B0604030504040204" pitchFamily="34" charset="0"/>
                <a:cs typeface="Arial" panose="020B0604020202020204" pitchFamily="34" charset="0"/>
              </a:rPr>
              <a:t>Mrs  Rushda Goburdhun(Data Protection </a:t>
            </a:r>
            <a:r>
              <a:rPr lang="fr-FR" altLang="en-US" sz="2400" b="1" i="1" dirty="0" err="1">
                <a:solidFill>
                  <a:srgbClr val="42679B"/>
                </a:solidFill>
                <a:latin typeface="Verdana" panose="020B0604030504040204" pitchFamily="34" charset="0"/>
                <a:cs typeface="Arial" panose="020B0604020202020204" pitchFamily="34" charset="0"/>
              </a:rPr>
              <a:t>Officer</a:t>
            </a:r>
            <a:r>
              <a:rPr lang="fr-FR" altLang="en-US" sz="2400" b="1" i="1" dirty="0">
                <a:solidFill>
                  <a:srgbClr val="42679B"/>
                </a:solidFill>
                <a:latin typeface="Verdana" panose="020B0604030504040204" pitchFamily="34" charset="0"/>
                <a:cs typeface="Arial" panose="020B0604020202020204" pitchFamily="34" charset="0"/>
              </a:rPr>
              <a:t>/ Senior Data Protection </a:t>
            </a:r>
            <a:r>
              <a:rPr lang="fr-FR" altLang="en-US" sz="2400" b="1" i="1" dirty="0" err="1">
                <a:solidFill>
                  <a:srgbClr val="42679B"/>
                </a:solidFill>
                <a:latin typeface="Verdana" panose="020B0604030504040204" pitchFamily="34" charset="0"/>
                <a:cs typeface="Arial" panose="020B0604020202020204" pitchFamily="34" charset="0"/>
              </a:rPr>
              <a:t>Officer</a:t>
            </a:r>
            <a:r>
              <a:rPr lang="fr-FR" altLang="en-US" sz="2400" b="1" i="1" dirty="0">
                <a:solidFill>
                  <a:srgbClr val="42679B"/>
                </a:solidFill>
                <a:latin typeface="Verdana" panose="020B0604030504040204" pitchFamily="34" charset="0"/>
                <a:cs typeface="Arial" panose="020B0604020202020204" pitchFamily="34" charset="0"/>
              </a:rPr>
              <a:t>)</a:t>
            </a:r>
          </a:p>
        </p:txBody>
      </p:sp>
      <p:pic>
        <p:nvPicPr>
          <p:cNvPr id="1026" name="Picture 1" descr="rsz_logo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5486400"/>
            <a:ext cx="17430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0" y="6590526"/>
            <a:ext cx="1524000" cy="276999"/>
          </a:xfrm>
          <a:prstGeom prst="rect">
            <a:avLst/>
          </a:prstGeom>
          <a:noFill/>
        </p:spPr>
        <p:txBody>
          <a:bodyPr wrap="square" rtlCol="0">
            <a:spAutoFit/>
          </a:bodyPr>
          <a:lstStyle/>
          <a:p>
            <a:r>
              <a:rPr lang="en-US" sz="1200" b="1" i="1" dirty="0">
                <a:solidFill>
                  <a:srgbClr val="42679B"/>
                </a:solidFill>
                <a:latin typeface="Verdana" panose="020B0604030504040204" pitchFamily="34" charset="0"/>
                <a:cs typeface="Arial" panose="020B0604020202020204" pitchFamily="34" charset="0"/>
              </a:rPr>
              <a:t>5th April </a:t>
            </a:r>
            <a:r>
              <a:rPr lang="en-US" sz="1200" b="1" i="1" dirty="0" smtClean="0">
                <a:solidFill>
                  <a:srgbClr val="42679B"/>
                </a:solidFill>
                <a:latin typeface="Verdana" panose="020B0604030504040204" pitchFamily="34" charset="0"/>
                <a:cs typeface="Arial" panose="020B0604020202020204" pitchFamily="34" charset="0"/>
              </a:rPr>
              <a:t> 2017</a:t>
            </a:r>
            <a:endParaRPr lang="en-GB" sz="1200" b="1" i="1" dirty="0">
              <a:solidFill>
                <a:srgbClr val="42679B"/>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42679B"/>
                </a:solidFill>
                <a:ea typeface="Calibri" panose="020F0502020204030204" pitchFamily="34" charset="0"/>
                <a:cs typeface="Times New Roman" panose="02020603050405020304" pitchFamily="18" charset="0"/>
              </a:rPr>
              <a:t>FUNCTIONS OF THE DPO</a:t>
            </a:r>
            <a:endParaRPr lang="en-GB" sz="3200" b="1" dirty="0">
              <a:solidFill>
                <a:srgbClr val="42679B"/>
              </a:solidFill>
              <a:ea typeface="Calibri" panose="020F0502020204030204" pitchFamily="34" charset="0"/>
              <a:cs typeface="Times New Roman" panose="02020603050405020304" pitchFamily="18" charset="0"/>
            </a:endParaRPr>
          </a:p>
        </p:txBody>
      </p:sp>
      <p:graphicFrame>
        <p:nvGraphicFramePr>
          <p:cNvPr id="4" name="Content Placeholder 7"/>
          <p:cNvGraphicFramePr>
            <a:graphicFrameLocks/>
          </p:cNvGraphicFramePr>
          <p:nvPr>
            <p:extLst>
              <p:ext uri="{D42A27DB-BD31-4B8C-83A1-F6EECF244321}">
                <p14:modId xmlns:p14="http://schemas.microsoft.com/office/powerpoint/2010/main" val="1472120720"/>
              </p:ext>
            </p:extLst>
          </p:nvPr>
        </p:nvGraphicFramePr>
        <p:xfrm>
          <a:off x="452436" y="1066800"/>
          <a:ext cx="8005764"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179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8 DATA PROTECTION PRINCIPLES</a:t>
            </a:r>
            <a:endParaRPr lang="en-US" sz="3200" b="1" dirty="0"/>
          </a:p>
        </p:txBody>
      </p:sp>
      <p:sp>
        <p:nvSpPr>
          <p:cNvPr id="3" name="Content Placeholder 2"/>
          <p:cNvSpPr>
            <a:spLocks noGrp="1"/>
          </p:cNvSpPr>
          <p:nvPr>
            <p:ph idx="1"/>
          </p:nvPr>
        </p:nvSpPr>
        <p:spPr>
          <a:xfrm>
            <a:off x="457200" y="1143000"/>
            <a:ext cx="6324600" cy="5029200"/>
          </a:xfrm>
        </p:spPr>
        <p:txBody>
          <a:bodyPr>
            <a:normAutofit fontScale="92500" lnSpcReduction="20000"/>
          </a:bodyPr>
          <a:lstStyle/>
          <a:p>
            <a:pPr>
              <a:buFont typeface="Wingdings" pitchFamily="2" charset="2"/>
              <a:buChar char="§"/>
            </a:pPr>
            <a:r>
              <a:rPr lang="en-GB" sz="2000" b="1" dirty="0" smtClean="0">
                <a:solidFill>
                  <a:srgbClr val="42679B"/>
                </a:solidFill>
              </a:rPr>
              <a:t>Principle </a:t>
            </a:r>
            <a:r>
              <a:rPr lang="en-GB" sz="2000" b="1" dirty="0">
                <a:solidFill>
                  <a:srgbClr val="42679B"/>
                </a:solidFill>
              </a:rPr>
              <a:t>1: Fairness</a:t>
            </a:r>
          </a:p>
          <a:p>
            <a:pPr marL="0" indent="0" algn="just">
              <a:buNone/>
            </a:pPr>
            <a:r>
              <a:rPr lang="en-GB" sz="2000" dirty="0">
                <a:solidFill>
                  <a:srgbClr val="42679B"/>
                </a:solidFill>
              </a:rPr>
              <a:t>Personal data must be collected and used fairly and lawfully.</a:t>
            </a:r>
          </a:p>
          <a:p>
            <a:endParaRPr lang="en-GB" sz="2000" dirty="0">
              <a:solidFill>
                <a:srgbClr val="42679B"/>
              </a:solidFill>
            </a:endParaRPr>
          </a:p>
          <a:p>
            <a:pPr>
              <a:buFont typeface="Wingdings" pitchFamily="2" charset="2"/>
              <a:buChar char="§"/>
            </a:pPr>
            <a:r>
              <a:rPr lang="en-GB" sz="2000" b="1" dirty="0">
                <a:solidFill>
                  <a:srgbClr val="42679B"/>
                </a:solidFill>
              </a:rPr>
              <a:t>Principle 2: Transparency </a:t>
            </a:r>
          </a:p>
          <a:p>
            <a:pPr marL="0" indent="0" algn="just">
              <a:buNone/>
            </a:pPr>
            <a:r>
              <a:rPr lang="en-GB" sz="2000" dirty="0">
                <a:solidFill>
                  <a:srgbClr val="42679B"/>
                </a:solidFill>
              </a:rPr>
              <a:t>Personal data must be obtained only for any specified and lawful purpose, and shall not be further processed in any manner incompatible with that purpose.</a:t>
            </a:r>
          </a:p>
          <a:p>
            <a:pPr algn="just">
              <a:lnSpc>
                <a:spcPct val="90000"/>
              </a:lnSpc>
              <a:spcBef>
                <a:spcPct val="0"/>
              </a:spcBef>
              <a:buNone/>
            </a:pPr>
            <a:endParaRPr lang="en-US" sz="2600" dirty="0" smtClean="0">
              <a:solidFill>
                <a:srgbClr val="42679B"/>
              </a:solidFill>
            </a:endParaRPr>
          </a:p>
          <a:p>
            <a:pPr>
              <a:buFont typeface="Wingdings" pitchFamily="2" charset="2"/>
              <a:buChar char="§"/>
            </a:pPr>
            <a:r>
              <a:rPr lang="en-GB" sz="2100" b="1" dirty="0">
                <a:solidFill>
                  <a:srgbClr val="42679B"/>
                </a:solidFill>
              </a:rPr>
              <a:t>Principle 3: Quantity</a:t>
            </a:r>
          </a:p>
          <a:p>
            <a:pPr marL="0" indent="0" algn="just">
              <a:buNone/>
            </a:pPr>
            <a:r>
              <a:rPr lang="en-GB" sz="2100" dirty="0">
                <a:solidFill>
                  <a:srgbClr val="42679B"/>
                </a:solidFill>
              </a:rPr>
              <a:t>Personal data must be adequate, relevant, and not excessive in relation to the purpose for which they are processed</a:t>
            </a:r>
            <a:r>
              <a:rPr lang="en-GB" sz="2100" dirty="0" smtClean="0">
                <a:solidFill>
                  <a:srgbClr val="42679B"/>
                </a:solidFill>
              </a:rPr>
              <a:t>.</a:t>
            </a:r>
          </a:p>
          <a:p>
            <a:pPr marL="0" indent="0" algn="just">
              <a:buNone/>
            </a:pPr>
            <a:endParaRPr lang="en-GB" sz="2100" dirty="0">
              <a:solidFill>
                <a:srgbClr val="42679B"/>
              </a:solidFill>
            </a:endParaRPr>
          </a:p>
          <a:p>
            <a:pPr>
              <a:buFont typeface="Wingdings" pitchFamily="2" charset="2"/>
              <a:buChar char="§"/>
            </a:pPr>
            <a:r>
              <a:rPr lang="en-GB" sz="2100" b="1" dirty="0">
                <a:solidFill>
                  <a:srgbClr val="42679B"/>
                </a:solidFill>
              </a:rPr>
              <a:t>Principle 4: Accuracy</a:t>
            </a:r>
          </a:p>
          <a:p>
            <a:pPr marL="0" indent="0">
              <a:buNone/>
            </a:pPr>
            <a:r>
              <a:rPr lang="en-GB" sz="2100" dirty="0">
                <a:solidFill>
                  <a:srgbClr val="42679B"/>
                </a:solidFill>
              </a:rPr>
              <a:t>Personal data must be accurate and, where necessary, up to date. </a:t>
            </a:r>
          </a:p>
          <a:p>
            <a:pPr algn="just">
              <a:lnSpc>
                <a:spcPct val="90000"/>
              </a:lnSpc>
              <a:spcBef>
                <a:spcPct val="0"/>
              </a:spcBef>
              <a:buNone/>
            </a:pPr>
            <a:endParaRPr lang="en-US" sz="2600" dirty="0">
              <a:solidFill>
                <a:srgbClr val="42679B"/>
              </a:solidFill>
            </a:endParaRPr>
          </a:p>
        </p:txBody>
      </p:sp>
    </p:spTree>
    <p:extLst>
      <p:ext uri="{BB962C8B-B14F-4D97-AF65-F5344CB8AC3E}">
        <p14:creationId xmlns:p14="http://schemas.microsoft.com/office/powerpoint/2010/main" val="4118863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8 DATA PROTECTION PRINCIPLES</a:t>
            </a:r>
            <a:endParaRPr lang="en-US" sz="3200" b="1" dirty="0"/>
          </a:p>
        </p:txBody>
      </p:sp>
      <p:sp>
        <p:nvSpPr>
          <p:cNvPr id="3" name="Content Placeholder 2"/>
          <p:cNvSpPr>
            <a:spLocks noGrp="1"/>
          </p:cNvSpPr>
          <p:nvPr>
            <p:ph idx="1"/>
          </p:nvPr>
        </p:nvSpPr>
        <p:spPr>
          <a:xfrm>
            <a:off x="457200" y="1143000"/>
            <a:ext cx="6324600" cy="5029200"/>
          </a:xfrm>
        </p:spPr>
        <p:txBody>
          <a:bodyPr>
            <a:normAutofit fontScale="92500" lnSpcReduction="20000"/>
          </a:bodyPr>
          <a:lstStyle/>
          <a:p>
            <a:pPr>
              <a:lnSpc>
                <a:spcPct val="90000"/>
              </a:lnSpc>
              <a:buFont typeface="Wingdings" pitchFamily="2" charset="2"/>
              <a:buChar char="§"/>
            </a:pPr>
            <a:r>
              <a:rPr lang="en-GB" sz="2100" b="1" dirty="0">
                <a:solidFill>
                  <a:srgbClr val="42679B"/>
                </a:solidFill>
              </a:rPr>
              <a:t>Principle 5: Time limit</a:t>
            </a:r>
          </a:p>
          <a:p>
            <a:pPr marL="0" indent="0" algn="just">
              <a:buNone/>
            </a:pPr>
            <a:r>
              <a:rPr lang="en-GB" sz="2100" dirty="0">
                <a:solidFill>
                  <a:srgbClr val="42679B"/>
                </a:solidFill>
              </a:rPr>
              <a:t>Personal data must not be kept for longer than necessary.</a:t>
            </a:r>
          </a:p>
          <a:p>
            <a:pPr>
              <a:lnSpc>
                <a:spcPct val="90000"/>
              </a:lnSpc>
            </a:pPr>
            <a:endParaRPr lang="en-GB" sz="2200" b="1" dirty="0">
              <a:solidFill>
                <a:srgbClr val="42679B"/>
              </a:solidFill>
            </a:endParaRPr>
          </a:p>
          <a:p>
            <a:pPr>
              <a:lnSpc>
                <a:spcPct val="90000"/>
              </a:lnSpc>
              <a:buFont typeface="Wingdings" pitchFamily="2" charset="2"/>
              <a:buChar char="§"/>
            </a:pPr>
            <a:r>
              <a:rPr lang="en-GB" sz="2100" b="1" dirty="0">
                <a:solidFill>
                  <a:srgbClr val="42679B"/>
                </a:solidFill>
              </a:rPr>
              <a:t>Principle 6: Individuals’ rights</a:t>
            </a:r>
          </a:p>
          <a:p>
            <a:pPr marL="0" indent="0" algn="just">
              <a:buNone/>
            </a:pPr>
            <a:r>
              <a:rPr lang="en-GB" sz="2100" dirty="0">
                <a:solidFill>
                  <a:srgbClr val="42679B"/>
                </a:solidFill>
              </a:rPr>
              <a:t>Personal data shall be processed in accordance with the rights of data subjects.</a:t>
            </a:r>
          </a:p>
          <a:p>
            <a:pPr>
              <a:lnSpc>
                <a:spcPct val="90000"/>
              </a:lnSpc>
            </a:pPr>
            <a:endParaRPr lang="en-GB" sz="2200" b="1" dirty="0">
              <a:solidFill>
                <a:srgbClr val="42679B"/>
              </a:solidFill>
            </a:endParaRPr>
          </a:p>
          <a:p>
            <a:pPr>
              <a:lnSpc>
                <a:spcPct val="90000"/>
              </a:lnSpc>
              <a:buFont typeface="Wingdings" pitchFamily="2" charset="2"/>
              <a:buChar char="§"/>
            </a:pPr>
            <a:r>
              <a:rPr lang="en-GB" sz="2100" b="1" dirty="0">
                <a:solidFill>
                  <a:srgbClr val="42679B"/>
                </a:solidFill>
              </a:rPr>
              <a:t>Principle 7: Security</a:t>
            </a:r>
          </a:p>
          <a:p>
            <a:pPr marL="0" indent="0" algn="just">
              <a:buNone/>
            </a:pPr>
            <a:r>
              <a:rPr lang="en-GB" sz="2100" dirty="0">
                <a:solidFill>
                  <a:srgbClr val="42679B"/>
                </a:solidFill>
              </a:rPr>
              <a:t>Appropriate security measures must be implemented to prevent personal data being accidentally or deliberately compromised.</a:t>
            </a:r>
          </a:p>
          <a:p>
            <a:pPr>
              <a:lnSpc>
                <a:spcPct val="90000"/>
              </a:lnSpc>
            </a:pPr>
            <a:endParaRPr lang="en-GB" sz="2200" b="1" dirty="0">
              <a:solidFill>
                <a:srgbClr val="42679B"/>
              </a:solidFill>
            </a:endParaRPr>
          </a:p>
          <a:p>
            <a:pPr>
              <a:lnSpc>
                <a:spcPct val="90000"/>
              </a:lnSpc>
              <a:buFont typeface="Wingdings" pitchFamily="2" charset="2"/>
              <a:buChar char="§"/>
            </a:pPr>
            <a:r>
              <a:rPr lang="en-GB" sz="2100" b="1" dirty="0">
                <a:solidFill>
                  <a:srgbClr val="42679B"/>
                </a:solidFill>
              </a:rPr>
              <a:t>Principle 8: International transfers</a:t>
            </a:r>
          </a:p>
          <a:p>
            <a:pPr marL="0" indent="0" algn="just">
              <a:buNone/>
            </a:pPr>
            <a:r>
              <a:rPr lang="en-GB" sz="2100" dirty="0">
                <a:solidFill>
                  <a:srgbClr val="42679B"/>
                </a:solidFill>
              </a:rPr>
              <a:t>Personal data shall not be transferred to another country unless that country ensures an adequate level of protection for the rights of data subjects in relation to processing of personal data. </a:t>
            </a:r>
          </a:p>
          <a:p>
            <a:pPr algn="just">
              <a:lnSpc>
                <a:spcPct val="90000"/>
              </a:lnSpc>
              <a:spcBef>
                <a:spcPct val="0"/>
              </a:spcBef>
              <a:buNone/>
            </a:pPr>
            <a:endParaRPr lang="en-US" sz="2600" dirty="0">
              <a:solidFill>
                <a:srgbClr val="42679B"/>
              </a:solidFill>
            </a:endParaRPr>
          </a:p>
        </p:txBody>
      </p:sp>
    </p:spTree>
    <p:extLst>
      <p:ext uri="{BB962C8B-B14F-4D97-AF65-F5344CB8AC3E}">
        <p14:creationId xmlns:p14="http://schemas.microsoft.com/office/powerpoint/2010/main" val="4090479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228600" y="1295401"/>
            <a:ext cx="6248400" cy="4648200"/>
          </a:xfrm>
        </p:spPr>
        <p:txBody>
          <a:bodyPr/>
          <a:lstStyle/>
          <a:p>
            <a:pPr algn="ctr">
              <a:lnSpc>
                <a:spcPct val="90000"/>
              </a:lnSpc>
              <a:spcBef>
                <a:spcPct val="0"/>
              </a:spcBef>
              <a:buNone/>
            </a:pPr>
            <a:r>
              <a:rPr lang="en-US" sz="2600"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Identify </a:t>
            </a:r>
            <a:r>
              <a:rPr lang="en-US" sz="3000" b="1" u="sng" dirty="0">
                <a:solidFill>
                  <a:srgbClr val="42679B"/>
                </a:solidFill>
                <a:latin typeface="+mj-lt"/>
                <a:ea typeface="Calibri" panose="020F0502020204030204" pitchFamily="34" charset="0"/>
                <a:cs typeface="Times New Roman" panose="02020603050405020304" pitchFamily="18" charset="0"/>
              </a:rPr>
              <a:t>a data protection </a:t>
            </a:r>
            <a:r>
              <a:rPr lang="en-US" sz="3000" b="1" u="sng" dirty="0" smtClean="0">
                <a:solidFill>
                  <a:srgbClr val="42679B"/>
                </a:solidFill>
                <a:latin typeface="+mj-lt"/>
                <a:ea typeface="Calibri" panose="020F0502020204030204" pitchFamily="34" charset="0"/>
                <a:cs typeface="Times New Roman" panose="02020603050405020304" pitchFamily="18" charset="0"/>
              </a:rPr>
              <a:t>lead</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t>
            </a:r>
            <a:r>
              <a:rPr lang="en-US" sz="2800" dirty="0">
                <a:solidFill>
                  <a:srgbClr val="42679B"/>
                </a:solidFill>
              </a:rPr>
              <a:t>It is good practice to identify a person or department responsible for developing, implementing and monitoring the data protection policy. </a:t>
            </a:r>
          </a:p>
          <a:p>
            <a:pPr algn="just">
              <a:lnSpc>
                <a:spcPct val="90000"/>
              </a:lnSpc>
              <a:spcBef>
                <a:spcPct val="0"/>
              </a:spcBef>
              <a:buNone/>
            </a:pPr>
            <a:endParaRPr lang="en-US" sz="2600" dirty="0">
              <a:solidFill>
                <a:srgbClr val="42679B"/>
              </a:solidFill>
            </a:endParaRPr>
          </a:p>
        </p:txBody>
      </p:sp>
    </p:spTree>
    <p:extLst>
      <p:ext uri="{BB962C8B-B14F-4D97-AF65-F5344CB8AC3E}">
        <p14:creationId xmlns:p14="http://schemas.microsoft.com/office/powerpoint/2010/main" val="1212806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228600" y="1295401"/>
            <a:ext cx="6248400" cy="4648200"/>
          </a:xfrm>
        </p:spPr>
        <p:txBody>
          <a:bodyPr/>
          <a:lstStyle/>
          <a:p>
            <a:pPr algn="ctr">
              <a:lnSpc>
                <a:spcPct val="90000"/>
              </a:lnSpc>
              <a:spcBef>
                <a:spcPct val="0"/>
              </a:spcBef>
              <a:buNone/>
            </a:pPr>
            <a:r>
              <a:rPr lang="en-US" sz="2600"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Awareness of security measures </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Section 27(2) of DPA</a:t>
            </a:r>
          </a:p>
          <a:p>
            <a:pPr algn="just">
              <a:lnSpc>
                <a:spcPct val="90000"/>
              </a:lnSpc>
              <a:spcBef>
                <a:spcPct val="0"/>
              </a:spcBef>
              <a:buNone/>
            </a:pPr>
            <a:endParaRPr lang="en-US" sz="2600" dirty="0" smtClean="0">
              <a:solidFill>
                <a:srgbClr val="42679B"/>
              </a:solidFill>
            </a:endParaRPr>
          </a:p>
          <a:p>
            <a:pPr algn="just">
              <a:lnSpc>
                <a:spcPct val="90000"/>
              </a:lnSpc>
              <a:spcBef>
                <a:spcPct val="0"/>
              </a:spcBef>
              <a:buNone/>
            </a:pPr>
            <a:r>
              <a:rPr lang="en-US" sz="2800" dirty="0" smtClean="0">
                <a:solidFill>
                  <a:srgbClr val="42679B"/>
                </a:solidFill>
              </a:rPr>
              <a:t>	An </a:t>
            </a:r>
            <a:r>
              <a:rPr lang="en-US" sz="2800" dirty="0">
                <a:solidFill>
                  <a:srgbClr val="42679B"/>
                </a:solidFill>
              </a:rPr>
              <a:t>organisation must take all reasonable steps to ensure that </a:t>
            </a:r>
            <a:r>
              <a:rPr lang="en-US" sz="2800" dirty="0" smtClean="0">
                <a:solidFill>
                  <a:srgbClr val="42679B"/>
                </a:solidFill>
              </a:rPr>
              <a:t>any person employed by him is aware of and complies with the relevant security measures.</a:t>
            </a:r>
            <a:endParaRPr lang="en-US" sz="2600" dirty="0">
              <a:solidFill>
                <a:srgbClr val="42679B"/>
              </a:solidFill>
            </a:endParaRPr>
          </a:p>
        </p:txBody>
      </p:sp>
    </p:spTree>
    <p:extLst>
      <p:ext uri="{BB962C8B-B14F-4D97-AF65-F5344CB8AC3E}">
        <p14:creationId xmlns:p14="http://schemas.microsoft.com/office/powerpoint/2010/main" val="2128994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304800" y="1295400"/>
            <a:ext cx="6248400" cy="4648200"/>
          </a:xfrm>
        </p:spPr>
        <p:txBody>
          <a:bodyPr/>
          <a:lstStyle/>
          <a:p>
            <a:pPr algn="ctr">
              <a:lnSpc>
                <a:spcPct val="90000"/>
              </a:lnSpc>
              <a:spcBef>
                <a:spcPct val="0"/>
              </a:spcBef>
              <a:buNone/>
            </a:pPr>
            <a:r>
              <a:rPr lang="en-US" sz="2600"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Registration/Renewal as Data Controller</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t>
            </a:r>
            <a:r>
              <a:rPr lang="en-US" sz="2600" dirty="0" smtClean="0">
                <a:solidFill>
                  <a:srgbClr val="42679B"/>
                </a:solidFill>
              </a:rPr>
              <a:t>Section </a:t>
            </a:r>
            <a:r>
              <a:rPr lang="en-US" sz="2800" dirty="0" smtClean="0">
                <a:solidFill>
                  <a:srgbClr val="42679B"/>
                </a:solidFill>
              </a:rPr>
              <a:t>33(2</a:t>
            </a:r>
            <a:r>
              <a:rPr lang="en-US" sz="2800" dirty="0">
                <a:solidFill>
                  <a:srgbClr val="42679B"/>
                </a:solidFill>
              </a:rPr>
              <a:t>) &amp; </a:t>
            </a:r>
            <a:r>
              <a:rPr lang="en-US" sz="2800" dirty="0" smtClean="0">
                <a:solidFill>
                  <a:srgbClr val="42679B"/>
                </a:solidFill>
              </a:rPr>
              <a:t>Section (34) - A </a:t>
            </a:r>
            <a:r>
              <a:rPr lang="en-US" sz="2800" dirty="0">
                <a:solidFill>
                  <a:srgbClr val="42679B"/>
                </a:solidFill>
              </a:rPr>
              <a:t>data controller must register with the Data Protection Office for all personal data being </a:t>
            </a:r>
            <a:r>
              <a:rPr lang="en-US" sz="2800" dirty="0" smtClean="0">
                <a:solidFill>
                  <a:srgbClr val="42679B"/>
                </a:solidFill>
              </a:rPr>
              <a:t>processed.</a:t>
            </a:r>
          </a:p>
          <a:p>
            <a:pPr algn="just">
              <a:lnSpc>
                <a:spcPct val="90000"/>
              </a:lnSpc>
              <a:spcBef>
                <a:spcPct val="0"/>
              </a:spcBef>
              <a:buNone/>
            </a:pPr>
            <a:endParaRPr lang="en-US" sz="2800" dirty="0">
              <a:solidFill>
                <a:srgbClr val="42679B"/>
              </a:solidFill>
            </a:endParaRPr>
          </a:p>
          <a:p>
            <a:pPr algn="just">
              <a:lnSpc>
                <a:spcPct val="90000"/>
              </a:lnSpc>
              <a:spcBef>
                <a:spcPct val="0"/>
              </a:spcBef>
              <a:buNone/>
            </a:pPr>
            <a:r>
              <a:rPr lang="en-US" sz="2800" dirty="0" smtClean="0">
                <a:solidFill>
                  <a:srgbClr val="42679B"/>
                </a:solidFill>
              </a:rPr>
              <a:t>	Section 38 - Registration </a:t>
            </a:r>
            <a:r>
              <a:rPr lang="en-US" sz="2800" dirty="0">
                <a:solidFill>
                  <a:srgbClr val="42679B"/>
                </a:solidFill>
              </a:rPr>
              <a:t>should be renewed  </a:t>
            </a:r>
            <a:r>
              <a:rPr lang="en-US" sz="2800" dirty="0" smtClean="0">
                <a:solidFill>
                  <a:srgbClr val="42679B"/>
                </a:solidFill>
              </a:rPr>
              <a:t>annually.</a:t>
            </a:r>
            <a:endParaRPr lang="en-US" sz="2800" dirty="0">
              <a:solidFill>
                <a:srgbClr val="42679B"/>
              </a:solidFill>
            </a:endParaRPr>
          </a:p>
          <a:p>
            <a:pPr algn="just">
              <a:lnSpc>
                <a:spcPct val="90000"/>
              </a:lnSpc>
              <a:spcBef>
                <a:spcPct val="0"/>
              </a:spcBef>
              <a:buNone/>
            </a:pPr>
            <a:endParaRPr lang="en-US" sz="2800" dirty="0">
              <a:solidFill>
                <a:srgbClr val="42679B"/>
              </a:solidFill>
            </a:endParaRPr>
          </a:p>
        </p:txBody>
      </p:sp>
    </p:spTree>
    <p:extLst>
      <p:ext uri="{BB962C8B-B14F-4D97-AF65-F5344CB8AC3E}">
        <p14:creationId xmlns:p14="http://schemas.microsoft.com/office/powerpoint/2010/main" val="2572232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304800" y="1295400"/>
            <a:ext cx="6248400" cy="4648200"/>
          </a:xfrm>
        </p:spPr>
        <p:txBody>
          <a:bodyPr/>
          <a:lstStyle/>
          <a:p>
            <a:pPr algn="ctr">
              <a:lnSpc>
                <a:spcPct val="90000"/>
              </a:lnSpc>
              <a:spcBef>
                <a:spcPct val="0"/>
              </a:spcBef>
              <a:buNone/>
            </a:pPr>
            <a:r>
              <a:rPr lang="en-US" sz="2600"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Data Quality and Accuracy</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An organisation should regularly review information  to identify when to correct inaccurate records and remove irrelevant ones.</a:t>
            </a:r>
          </a:p>
          <a:p>
            <a:pPr algn="just">
              <a:lnSpc>
                <a:spcPct val="90000"/>
              </a:lnSpc>
              <a:spcBef>
                <a:spcPct val="0"/>
              </a:spcBef>
              <a:buNone/>
            </a:pPr>
            <a:endParaRPr lang="en-US" sz="2800" dirty="0">
              <a:solidFill>
                <a:srgbClr val="42679B"/>
              </a:solidFill>
            </a:endParaRPr>
          </a:p>
        </p:txBody>
      </p:sp>
    </p:spTree>
    <p:extLst>
      <p:ext uri="{BB962C8B-B14F-4D97-AF65-F5344CB8AC3E}">
        <p14:creationId xmlns:p14="http://schemas.microsoft.com/office/powerpoint/2010/main" val="1724279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304800" y="1295400"/>
            <a:ext cx="6324600" cy="4876800"/>
          </a:xfrm>
        </p:spPr>
        <p:txBody>
          <a:bodyPr>
            <a:normAutofit fontScale="77500" lnSpcReduction="20000"/>
          </a:bodyPr>
          <a:lstStyle/>
          <a:p>
            <a:pPr algn="ctr">
              <a:lnSpc>
                <a:spcPct val="90000"/>
              </a:lnSpc>
              <a:spcBef>
                <a:spcPct val="0"/>
              </a:spcBef>
              <a:buNone/>
            </a:pPr>
            <a:r>
              <a:rPr lang="en-US" sz="2600" dirty="0" smtClean="0">
                <a:solidFill>
                  <a:srgbClr val="42679B"/>
                </a:solidFill>
              </a:rPr>
              <a:t>	</a:t>
            </a:r>
            <a:r>
              <a:rPr lang="en-US" sz="3500" b="1" u="sng" dirty="0">
                <a:solidFill>
                  <a:srgbClr val="42679B"/>
                </a:solidFill>
                <a:latin typeface="+mj-lt"/>
                <a:ea typeface="Calibri" panose="020F0502020204030204" pitchFamily="34" charset="0"/>
                <a:cs typeface="Times New Roman" panose="02020603050405020304" pitchFamily="18" charset="0"/>
              </a:rPr>
              <a:t>Privacy </a:t>
            </a:r>
            <a:r>
              <a:rPr lang="en-US" sz="3500" b="1" u="sng" dirty="0" smtClean="0">
                <a:solidFill>
                  <a:srgbClr val="42679B"/>
                </a:solidFill>
                <a:latin typeface="+mj-lt"/>
                <a:ea typeface="Calibri" panose="020F0502020204030204" pitchFamily="34" charset="0"/>
                <a:cs typeface="Times New Roman" panose="02020603050405020304" pitchFamily="18" charset="0"/>
              </a:rPr>
              <a:t>notices</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t>
            </a:r>
            <a:r>
              <a:rPr lang="en-US" sz="2800" dirty="0">
                <a:solidFill>
                  <a:srgbClr val="42679B"/>
                </a:solidFill>
              </a:rPr>
              <a:t>To ensure that the processing of data is fair, it is a good practice to include privacy notices on an </a:t>
            </a:r>
            <a:r>
              <a:rPr lang="en-US" sz="2800" dirty="0" err="1">
                <a:solidFill>
                  <a:srgbClr val="42679B"/>
                </a:solidFill>
              </a:rPr>
              <a:t>organisation’s</a:t>
            </a:r>
            <a:r>
              <a:rPr lang="en-US" sz="2800" dirty="0">
                <a:solidFill>
                  <a:srgbClr val="42679B"/>
                </a:solidFill>
              </a:rPr>
              <a:t> website and any other forms that is used to collect data. </a:t>
            </a:r>
          </a:p>
          <a:p>
            <a:pPr algn="just">
              <a:lnSpc>
                <a:spcPct val="90000"/>
              </a:lnSpc>
              <a:spcBef>
                <a:spcPct val="0"/>
              </a:spcBef>
              <a:buNone/>
            </a:pPr>
            <a:endParaRPr lang="en-US" sz="2800" dirty="0">
              <a:solidFill>
                <a:srgbClr val="42679B"/>
              </a:solidFill>
            </a:endParaRPr>
          </a:p>
          <a:p>
            <a:pPr algn="just">
              <a:lnSpc>
                <a:spcPct val="90000"/>
              </a:lnSpc>
              <a:spcBef>
                <a:spcPct val="0"/>
              </a:spcBef>
              <a:buNone/>
            </a:pPr>
            <a:r>
              <a:rPr lang="en-US" sz="2800" dirty="0">
                <a:solidFill>
                  <a:srgbClr val="42679B"/>
                </a:solidFill>
              </a:rPr>
              <a:t>    These notices should clearly </a:t>
            </a:r>
            <a:r>
              <a:rPr lang="en-US" sz="2800" dirty="0">
                <a:solidFill>
                  <a:srgbClr val="FF0000"/>
                </a:solidFill>
              </a:rPr>
              <a:t>explain the reasons for using the data</a:t>
            </a:r>
            <a:r>
              <a:rPr lang="en-US" sz="2800" dirty="0">
                <a:solidFill>
                  <a:srgbClr val="42679B"/>
                </a:solidFill>
              </a:rPr>
              <a:t>, including any disclosures.</a:t>
            </a:r>
          </a:p>
          <a:p>
            <a:pPr algn="just">
              <a:lnSpc>
                <a:spcPct val="90000"/>
              </a:lnSpc>
              <a:spcBef>
                <a:spcPct val="0"/>
              </a:spcBef>
              <a:buNone/>
            </a:pPr>
            <a:endParaRPr lang="en-US" sz="2800" dirty="0" smtClean="0">
              <a:solidFill>
                <a:srgbClr val="42679B"/>
              </a:solidFill>
            </a:endParaRPr>
          </a:p>
          <a:p>
            <a:pPr algn="just">
              <a:lnSpc>
                <a:spcPct val="90000"/>
              </a:lnSpc>
              <a:spcBef>
                <a:spcPct val="0"/>
              </a:spcBef>
              <a:buNone/>
            </a:pPr>
            <a:r>
              <a:rPr lang="en-US" sz="2400" dirty="0" smtClean="0">
                <a:solidFill>
                  <a:srgbClr val="42679B"/>
                </a:solidFill>
              </a:rPr>
              <a:t>	Example</a:t>
            </a:r>
            <a:r>
              <a:rPr lang="en-US" sz="2400" dirty="0">
                <a:solidFill>
                  <a:srgbClr val="42679B"/>
                </a:solidFill>
              </a:rPr>
              <a:t>: </a:t>
            </a:r>
            <a:endParaRPr lang="en-US" sz="2400" dirty="0" smtClean="0">
              <a:solidFill>
                <a:srgbClr val="42679B"/>
              </a:solidFill>
            </a:endParaRPr>
          </a:p>
          <a:p>
            <a:pPr algn="just">
              <a:lnSpc>
                <a:spcPct val="90000"/>
              </a:lnSpc>
              <a:spcBef>
                <a:spcPct val="0"/>
              </a:spcBef>
              <a:buNone/>
            </a:pPr>
            <a:r>
              <a:rPr lang="en-US" sz="2400" i="1" dirty="0">
                <a:solidFill>
                  <a:srgbClr val="42679B"/>
                </a:solidFill>
              </a:rPr>
              <a:t>	</a:t>
            </a:r>
            <a:r>
              <a:rPr lang="en-US" sz="2400" i="1" dirty="0" smtClean="0">
                <a:solidFill>
                  <a:srgbClr val="42679B"/>
                </a:solidFill>
              </a:rPr>
              <a:t>All </a:t>
            </a:r>
            <a:r>
              <a:rPr lang="en-US" sz="2400" i="1" dirty="0">
                <a:solidFill>
                  <a:srgbClr val="42679B"/>
                </a:solidFill>
              </a:rPr>
              <a:t>details provided on this form will remain strictly confidential and will be kept </a:t>
            </a:r>
            <a:r>
              <a:rPr lang="en-US" sz="2400" i="1" dirty="0" smtClean="0">
                <a:solidFill>
                  <a:srgbClr val="42679B"/>
                </a:solidFill>
              </a:rPr>
              <a:t>and </a:t>
            </a:r>
            <a:r>
              <a:rPr lang="en-US" sz="2400" i="1" dirty="0">
                <a:solidFill>
                  <a:srgbClr val="42679B"/>
                </a:solidFill>
              </a:rPr>
              <a:t>processed only for </a:t>
            </a:r>
            <a:r>
              <a:rPr lang="en-US" sz="2400" i="1" dirty="0" smtClean="0">
                <a:solidFill>
                  <a:srgbClr val="42679B"/>
                </a:solidFill>
              </a:rPr>
              <a:t>   [purpose/s] as specified </a:t>
            </a:r>
            <a:r>
              <a:rPr lang="en-US" sz="2400" i="1" dirty="0">
                <a:solidFill>
                  <a:srgbClr val="42679B"/>
                </a:solidFill>
              </a:rPr>
              <a:t>by the </a:t>
            </a:r>
            <a:r>
              <a:rPr lang="en-US" sz="2400" i="1" dirty="0" smtClean="0">
                <a:solidFill>
                  <a:srgbClr val="42679B"/>
                </a:solidFill>
              </a:rPr>
              <a:t>company and </a:t>
            </a:r>
            <a:r>
              <a:rPr lang="en-US" sz="2400" i="1" dirty="0">
                <a:solidFill>
                  <a:srgbClr val="42679B"/>
                </a:solidFill>
              </a:rPr>
              <a:t>in accordance with Data Protection Act 2004</a:t>
            </a:r>
            <a:r>
              <a:rPr lang="en-US" sz="2400" dirty="0" smtClean="0">
                <a:solidFill>
                  <a:srgbClr val="42679B"/>
                </a:solidFill>
              </a:rPr>
              <a:t>. </a:t>
            </a:r>
          </a:p>
          <a:p>
            <a:pPr algn="just">
              <a:lnSpc>
                <a:spcPct val="90000"/>
              </a:lnSpc>
              <a:spcBef>
                <a:spcPct val="0"/>
              </a:spcBef>
              <a:buNone/>
            </a:pPr>
            <a:r>
              <a:rPr lang="en-US" sz="2400" dirty="0" smtClean="0">
                <a:solidFill>
                  <a:srgbClr val="42679B"/>
                </a:solidFill>
              </a:rPr>
              <a:t>	</a:t>
            </a:r>
          </a:p>
          <a:p>
            <a:pPr algn="just">
              <a:lnSpc>
                <a:spcPct val="90000"/>
              </a:lnSpc>
              <a:spcBef>
                <a:spcPct val="0"/>
              </a:spcBef>
              <a:buNone/>
            </a:pPr>
            <a:r>
              <a:rPr lang="en-US" sz="2400" dirty="0">
                <a:solidFill>
                  <a:srgbClr val="42679B"/>
                </a:solidFill>
              </a:rPr>
              <a:t>	</a:t>
            </a:r>
            <a:r>
              <a:rPr lang="en-US" sz="2500" i="1" dirty="0" smtClean="0">
                <a:solidFill>
                  <a:srgbClr val="42679B"/>
                </a:solidFill>
              </a:rPr>
              <a:t>Your information may be shared with [list of parties] for the following purposes [list of purposes].</a:t>
            </a:r>
            <a:endParaRPr lang="en-GB" sz="2500" dirty="0" smtClean="0">
              <a:solidFill>
                <a:srgbClr val="42679B"/>
              </a:solidFill>
            </a:endParaRPr>
          </a:p>
          <a:p>
            <a:pPr algn="just">
              <a:lnSpc>
                <a:spcPct val="90000"/>
              </a:lnSpc>
              <a:spcBef>
                <a:spcPct val="0"/>
              </a:spcBef>
              <a:buNone/>
            </a:pPr>
            <a:endParaRPr lang="en-GB" sz="2500" i="1" dirty="0">
              <a:solidFill>
                <a:srgbClr val="42679B"/>
              </a:solidFill>
            </a:endParaRPr>
          </a:p>
          <a:p>
            <a:pPr algn="just">
              <a:lnSpc>
                <a:spcPct val="90000"/>
              </a:lnSpc>
              <a:spcBef>
                <a:spcPct val="0"/>
              </a:spcBef>
              <a:buNone/>
            </a:pPr>
            <a:endParaRPr lang="en-US" sz="2800" dirty="0">
              <a:solidFill>
                <a:srgbClr val="42679B"/>
              </a:solidFill>
            </a:endParaRPr>
          </a:p>
        </p:txBody>
      </p:sp>
    </p:spTree>
    <p:extLst>
      <p:ext uri="{BB962C8B-B14F-4D97-AF65-F5344CB8AC3E}">
        <p14:creationId xmlns:p14="http://schemas.microsoft.com/office/powerpoint/2010/main" val="1994714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304800" y="1295400"/>
            <a:ext cx="6248400" cy="4648200"/>
          </a:xfrm>
        </p:spPr>
        <p:txBody>
          <a:bodyPr>
            <a:normAutofit lnSpcReduction="10000"/>
          </a:bodyPr>
          <a:lstStyle/>
          <a:p>
            <a:pPr algn="ctr">
              <a:lnSpc>
                <a:spcPct val="90000"/>
              </a:lnSpc>
              <a:spcBef>
                <a:spcPct val="0"/>
              </a:spcBef>
              <a:buNone/>
            </a:pPr>
            <a:r>
              <a:rPr lang="en-US" sz="3000" dirty="0" smtClean="0">
                <a:solidFill>
                  <a:srgbClr val="42679B"/>
                </a:solidFill>
              </a:rPr>
              <a:t>	</a:t>
            </a:r>
            <a:r>
              <a:rPr lang="en-US" sz="3000" b="1" u="sng" dirty="0">
                <a:solidFill>
                  <a:srgbClr val="42679B"/>
                </a:solidFill>
                <a:latin typeface="+mj-lt"/>
                <a:ea typeface="Calibri" panose="020F0502020204030204" pitchFamily="34" charset="0"/>
                <a:cs typeface="Times New Roman" panose="02020603050405020304" pitchFamily="18" charset="0"/>
              </a:rPr>
              <a:t>Privacy </a:t>
            </a:r>
            <a:r>
              <a:rPr lang="en-US" sz="3000" b="1" u="sng" dirty="0" smtClean="0">
                <a:solidFill>
                  <a:srgbClr val="42679B"/>
                </a:solidFill>
                <a:latin typeface="+mj-lt"/>
                <a:ea typeface="Calibri" panose="020F0502020204030204" pitchFamily="34" charset="0"/>
                <a:cs typeface="Times New Roman" panose="02020603050405020304" pitchFamily="18" charset="0"/>
              </a:rPr>
              <a:t>notices</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t>
            </a:r>
            <a:r>
              <a:rPr lang="en-US" sz="2800" dirty="0">
                <a:solidFill>
                  <a:srgbClr val="42679B"/>
                </a:solidFill>
              </a:rPr>
              <a:t>It is good to mention here that in case an organisation wants to use personal data in a manner </a:t>
            </a:r>
            <a:r>
              <a:rPr lang="en-US" sz="2800" dirty="0">
                <a:solidFill>
                  <a:srgbClr val="FF0000"/>
                </a:solidFill>
              </a:rPr>
              <a:t>different</a:t>
            </a:r>
            <a:r>
              <a:rPr lang="en-US" sz="2800" dirty="0">
                <a:solidFill>
                  <a:srgbClr val="42679B"/>
                </a:solidFill>
              </a:rPr>
              <a:t> to its privacy notice, </a:t>
            </a:r>
            <a:endParaRPr lang="en-US" sz="2800" dirty="0" smtClean="0">
              <a:solidFill>
                <a:srgbClr val="42679B"/>
              </a:solidFill>
            </a:endParaRPr>
          </a:p>
          <a:p>
            <a:pPr algn="just">
              <a:lnSpc>
                <a:spcPct val="90000"/>
              </a:lnSpc>
              <a:spcBef>
                <a:spcPct val="0"/>
              </a:spcBef>
              <a:buNone/>
            </a:pPr>
            <a:endParaRPr lang="en-US" sz="2800" dirty="0" smtClean="0">
              <a:solidFill>
                <a:srgbClr val="42679B"/>
              </a:solidFill>
            </a:endParaRPr>
          </a:p>
          <a:p>
            <a:pPr algn="just">
              <a:lnSpc>
                <a:spcPct val="90000"/>
              </a:lnSpc>
              <a:spcBef>
                <a:spcPct val="0"/>
              </a:spcBef>
              <a:buNone/>
            </a:pPr>
            <a:r>
              <a:rPr lang="en-US" sz="2800" dirty="0">
                <a:solidFill>
                  <a:srgbClr val="42679B"/>
                </a:solidFill>
              </a:rPr>
              <a:t>	</a:t>
            </a:r>
            <a:r>
              <a:rPr lang="en-US" sz="2700" dirty="0" smtClean="0">
                <a:solidFill>
                  <a:srgbClr val="FF0000"/>
                </a:solidFill>
              </a:rPr>
              <a:t>then </a:t>
            </a:r>
            <a:r>
              <a:rPr lang="en-US" sz="2700" dirty="0">
                <a:solidFill>
                  <a:srgbClr val="FF0000"/>
                </a:solidFill>
              </a:rPr>
              <a:t>prior consent</a:t>
            </a:r>
            <a:r>
              <a:rPr lang="en-US" sz="2700" dirty="0">
                <a:solidFill>
                  <a:srgbClr val="42679B"/>
                </a:solidFill>
              </a:rPr>
              <a:t> to use or disclose personal data is required from the data subject unless the exceptions listed under section 24(2) of the DPA applies where an organisation can proceed without prior consent. </a:t>
            </a:r>
          </a:p>
        </p:txBody>
      </p:sp>
    </p:spTree>
    <p:extLst>
      <p:ext uri="{BB962C8B-B14F-4D97-AF65-F5344CB8AC3E}">
        <p14:creationId xmlns:p14="http://schemas.microsoft.com/office/powerpoint/2010/main" val="1079285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219200"/>
            <a:ext cx="6248400" cy="5029200"/>
          </a:xfrm>
        </p:spPr>
        <p:txBody>
          <a:bodyPr>
            <a:normAutofit fontScale="55000" lnSpcReduction="20000"/>
          </a:bodyPr>
          <a:lstStyle/>
          <a:p>
            <a:pPr algn="ctr">
              <a:lnSpc>
                <a:spcPct val="90000"/>
              </a:lnSpc>
              <a:spcBef>
                <a:spcPct val="0"/>
              </a:spcBef>
              <a:buNone/>
            </a:pPr>
            <a:r>
              <a:rPr lang="en-US" sz="2600" dirty="0" smtClean="0">
                <a:solidFill>
                  <a:srgbClr val="42679B"/>
                </a:solidFill>
              </a:rPr>
              <a:t>	</a:t>
            </a:r>
            <a:r>
              <a:rPr lang="en-US" sz="5500" b="1" u="sng" dirty="0" smtClean="0">
                <a:solidFill>
                  <a:srgbClr val="42679B"/>
                </a:solidFill>
                <a:latin typeface="+mj-lt"/>
                <a:ea typeface="Calibri" panose="020F0502020204030204" pitchFamily="34" charset="0"/>
                <a:cs typeface="Times New Roman" panose="02020603050405020304" pitchFamily="18" charset="0"/>
              </a:rPr>
              <a:t>Exceptions from </a:t>
            </a:r>
            <a:r>
              <a:rPr lang="en-US" sz="5500" b="1" u="sng" dirty="0">
                <a:solidFill>
                  <a:srgbClr val="42679B"/>
                </a:solidFill>
                <a:latin typeface="+mj-lt"/>
                <a:ea typeface="Calibri" panose="020F0502020204030204" pitchFamily="34" charset="0"/>
                <a:cs typeface="Times New Roman" panose="02020603050405020304" pitchFamily="18" charset="0"/>
              </a:rPr>
              <a:t>Consent</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marL="0" indent="0">
              <a:buNone/>
            </a:pPr>
            <a:r>
              <a:rPr lang="en-US" sz="2600" dirty="0">
                <a:solidFill>
                  <a:srgbClr val="42679B"/>
                </a:solidFill>
              </a:rPr>
              <a:t>    </a:t>
            </a:r>
            <a:r>
              <a:rPr lang="en-GB" sz="4400" dirty="0">
                <a:solidFill>
                  <a:srgbClr val="42679B"/>
                </a:solidFill>
              </a:rPr>
              <a:t>Section 24(2) of DPA</a:t>
            </a:r>
          </a:p>
          <a:p>
            <a:pPr marL="0" indent="0" algn="just">
              <a:buNone/>
            </a:pPr>
            <a:r>
              <a:rPr lang="en-GB" sz="3000" dirty="0">
                <a:solidFill>
                  <a:srgbClr val="42679B"/>
                </a:solidFill>
              </a:rPr>
              <a:t>(2)     ……. personal data may be processed without obtaining the express consent of the data subject where the processing is necessary -</a:t>
            </a:r>
            <a:endParaRPr lang="fr-FR" sz="3000" dirty="0">
              <a:solidFill>
                <a:srgbClr val="42679B"/>
              </a:solidFill>
            </a:endParaRPr>
          </a:p>
          <a:p>
            <a:pPr marL="0" indent="0" algn="just">
              <a:buNone/>
            </a:pPr>
            <a:r>
              <a:rPr lang="en-GB" sz="3000" dirty="0">
                <a:solidFill>
                  <a:srgbClr val="42679B"/>
                </a:solidFill>
              </a:rPr>
              <a:t>	(a)  </a:t>
            </a:r>
            <a:r>
              <a:rPr lang="en-GB" sz="3000" dirty="0" smtClean="0">
                <a:solidFill>
                  <a:srgbClr val="42679B"/>
                </a:solidFill>
              </a:rPr>
              <a:t> for </a:t>
            </a:r>
            <a:r>
              <a:rPr lang="en-GB" sz="3000" dirty="0">
                <a:solidFill>
                  <a:srgbClr val="42679B"/>
                </a:solidFill>
              </a:rPr>
              <a:t>the performance of a contract to which </a:t>
            </a:r>
            <a:r>
              <a:rPr lang="en-GB" sz="3000" dirty="0" smtClean="0">
                <a:solidFill>
                  <a:srgbClr val="42679B"/>
                </a:solidFill>
              </a:rPr>
              <a:t>	       	       the data </a:t>
            </a:r>
            <a:r>
              <a:rPr lang="en-GB" sz="3000" dirty="0">
                <a:solidFill>
                  <a:srgbClr val="42679B"/>
                </a:solidFill>
              </a:rPr>
              <a:t>subject is a party;</a:t>
            </a:r>
            <a:endParaRPr lang="fr-FR" sz="3000" dirty="0">
              <a:solidFill>
                <a:srgbClr val="42679B"/>
              </a:solidFill>
            </a:endParaRPr>
          </a:p>
          <a:p>
            <a:pPr marL="0" indent="0" algn="just">
              <a:buNone/>
            </a:pPr>
            <a:r>
              <a:rPr lang="en-GB" sz="3000" dirty="0">
                <a:solidFill>
                  <a:srgbClr val="42679B"/>
                </a:solidFill>
              </a:rPr>
              <a:t>	(b)   </a:t>
            </a:r>
            <a:r>
              <a:rPr lang="en-GB" sz="3000" dirty="0" smtClean="0">
                <a:solidFill>
                  <a:srgbClr val="42679B"/>
                </a:solidFill>
              </a:rPr>
              <a:t>in </a:t>
            </a:r>
            <a:r>
              <a:rPr lang="en-GB" sz="3000" dirty="0">
                <a:solidFill>
                  <a:srgbClr val="42679B"/>
                </a:solidFill>
              </a:rPr>
              <a:t>order to take steps required by the data 	</a:t>
            </a:r>
            <a:r>
              <a:rPr lang="en-GB" sz="3000" dirty="0" smtClean="0">
                <a:solidFill>
                  <a:srgbClr val="42679B"/>
                </a:solidFill>
              </a:rPr>
              <a:t>        	       subject </a:t>
            </a:r>
            <a:r>
              <a:rPr lang="en-GB" sz="3000" dirty="0">
                <a:solidFill>
                  <a:srgbClr val="42679B"/>
                </a:solidFill>
              </a:rPr>
              <a:t>prior to entering into a contract;</a:t>
            </a:r>
            <a:endParaRPr lang="fr-FR" sz="3000" dirty="0">
              <a:solidFill>
                <a:srgbClr val="42679B"/>
              </a:solidFill>
            </a:endParaRPr>
          </a:p>
          <a:p>
            <a:pPr marL="0" indent="0" algn="just">
              <a:buNone/>
            </a:pPr>
            <a:r>
              <a:rPr lang="en-GB" sz="3000" dirty="0">
                <a:solidFill>
                  <a:srgbClr val="42679B"/>
                </a:solidFill>
              </a:rPr>
              <a:t>	(c)   </a:t>
            </a:r>
            <a:r>
              <a:rPr lang="en-GB" sz="3000" dirty="0" smtClean="0">
                <a:solidFill>
                  <a:srgbClr val="42679B"/>
                </a:solidFill>
              </a:rPr>
              <a:t>in </a:t>
            </a:r>
            <a:r>
              <a:rPr lang="en-GB" sz="3000" dirty="0">
                <a:solidFill>
                  <a:srgbClr val="42679B"/>
                </a:solidFill>
              </a:rPr>
              <a:t>order to protect the vital interests of the </a:t>
            </a:r>
            <a:r>
              <a:rPr lang="en-GB" sz="3000" dirty="0" smtClean="0">
                <a:solidFill>
                  <a:srgbClr val="42679B"/>
                </a:solidFill>
              </a:rPr>
              <a:t>	       	       data subject</a:t>
            </a:r>
            <a:r>
              <a:rPr lang="en-GB" sz="3000" dirty="0">
                <a:solidFill>
                  <a:srgbClr val="42679B"/>
                </a:solidFill>
              </a:rPr>
              <a:t>;</a:t>
            </a:r>
            <a:endParaRPr lang="fr-FR" sz="3000" dirty="0">
              <a:solidFill>
                <a:srgbClr val="42679B"/>
              </a:solidFill>
            </a:endParaRPr>
          </a:p>
          <a:p>
            <a:pPr marL="0" indent="0" algn="just">
              <a:buNone/>
            </a:pPr>
            <a:r>
              <a:rPr lang="en-GB" sz="3000" dirty="0">
                <a:solidFill>
                  <a:srgbClr val="42679B"/>
                </a:solidFill>
              </a:rPr>
              <a:t>	(d)   for compliance with any legal obligation to </a:t>
            </a:r>
            <a:r>
              <a:rPr lang="en-GB" sz="3000" dirty="0" smtClean="0">
                <a:solidFill>
                  <a:srgbClr val="42679B"/>
                </a:solidFill>
              </a:rPr>
              <a:t>	        	        which the </a:t>
            </a:r>
            <a:r>
              <a:rPr lang="en-GB" sz="3000" dirty="0">
                <a:solidFill>
                  <a:srgbClr val="42679B"/>
                </a:solidFill>
              </a:rPr>
              <a:t>data controller is subject</a:t>
            </a:r>
            <a:r>
              <a:rPr lang="en-GB" sz="3000" dirty="0" smtClean="0">
                <a:solidFill>
                  <a:srgbClr val="42679B"/>
                </a:solidFill>
              </a:rPr>
              <a:t>;</a:t>
            </a:r>
          </a:p>
          <a:p>
            <a:pPr marL="0" indent="0" algn="just">
              <a:buNone/>
            </a:pPr>
            <a:r>
              <a:rPr lang="en-US" sz="3000" dirty="0">
                <a:solidFill>
                  <a:srgbClr val="42679B"/>
                </a:solidFill>
              </a:rPr>
              <a:t>	 </a:t>
            </a:r>
            <a:r>
              <a:rPr lang="en-US" sz="3000" dirty="0" smtClean="0">
                <a:solidFill>
                  <a:srgbClr val="42679B"/>
                </a:solidFill>
              </a:rPr>
              <a:t>     </a:t>
            </a:r>
            <a:r>
              <a:rPr lang="en-US" sz="3100" dirty="0">
                <a:solidFill>
                  <a:srgbClr val="42679B"/>
                </a:solidFill>
              </a:rPr>
              <a:t>(da) for the purpose of making use of a unique </a:t>
            </a:r>
            <a:r>
              <a:rPr lang="en-US" sz="3100" dirty="0" smtClean="0">
                <a:solidFill>
                  <a:srgbClr val="42679B"/>
                </a:solidFill>
              </a:rPr>
              <a:t>	              identification </a:t>
            </a:r>
            <a:r>
              <a:rPr lang="en-US" sz="3100" dirty="0">
                <a:solidFill>
                  <a:srgbClr val="42679B"/>
                </a:solidFill>
              </a:rPr>
              <a:t>number to facilitate sharing </a:t>
            </a:r>
            <a:r>
              <a:rPr lang="en-US" sz="3100" dirty="0" smtClean="0">
                <a:solidFill>
                  <a:srgbClr val="42679B"/>
                </a:solidFill>
              </a:rPr>
              <a:t>	              information </a:t>
            </a:r>
            <a:r>
              <a:rPr lang="en-US" sz="3100" dirty="0">
                <a:solidFill>
                  <a:srgbClr val="42679B"/>
                </a:solidFill>
              </a:rPr>
              <a:t>and avoid multiple registrations </a:t>
            </a:r>
            <a:r>
              <a:rPr lang="en-US" sz="3100" dirty="0" smtClean="0">
                <a:solidFill>
                  <a:srgbClr val="42679B"/>
                </a:solidFill>
              </a:rPr>
              <a:t>	              among </a:t>
            </a:r>
            <a:r>
              <a:rPr lang="en-US" sz="3100" dirty="0">
                <a:solidFill>
                  <a:srgbClr val="42679B"/>
                </a:solidFill>
              </a:rPr>
              <a:t>public sector agencies;</a:t>
            </a:r>
            <a:endParaRPr lang="fr-FR" sz="3100" dirty="0">
              <a:solidFill>
                <a:srgbClr val="42679B"/>
              </a:solidFill>
            </a:endParaRPr>
          </a:p>
          <a:p>
            <a:pPr marL="0" indent="0" algn="just">
              <a:buNone/>
            </a:pPr>
            <a:r>
              <a:rPr lang="en-GB" sz="3000" dirty="0">
                <a:solidFill>
                  <a:srgbClr val="42679B"/>
                </a:solidFill>
              </a:rPr>
              <a:t>	(e)    for the administration of justice; or</a:t>
            </a:r>
            <a:endParaRPr lang="fr-FR" sz="3000" dirty="0">
              <a:solidFill>
                <a:srgbClr val="42679B"/>
              </a:solidFill>
            </a:endParaRPr>
          </a:p>
          <a:p>
            <a:pPr marL="0" indent="0" algn="just">
              <a:buNone/>
            </a:pPr>
            <a:r>
              <a:rPr lang="en-GB" sz="3000" dirty="0">
                <a:solidFill>
                  <a:srgbClr val="42679B"/>
                </a:solidFill>
              </a:rPr>
              <a:t>	(f)     in the public interest.</a:t>
            </a:r>
            <a:endParaRPr lang="fr-FR" sz="3000" dirty="0">
              <a:solidFill>
                <a:srgbClr val="42679B"/>
              </a:solidFill>
            </a:endParaRPr>
          </a:p>
          <a:p>
            <a:pPr algn="just">
              <a:lnSpc>
                <a:spcPct val="90000"/>
              </a:lnSpc>
              <a:spcBef>
                <a:spcPct val="0"/>
              </a:spcBef>
              <a:buNone/>
            </a:pPr>
            <a:endParaRPr lang="en-US" sz="2800" dirty="0">
              <a:solidFill>
                <a:srgbClr val="42679B"/>
              </a:solidFill>
            </a:endParaRPr>
          </a:p>
        </p:txBody>
      </p:sp>
    </p:spTree>
    <p:extLst>
      <p:ext uri="{BB962C8B-B14F-4D97-AF65-F5344CB8AC3E}">
        <p14:creationId xmlns:p14="http://schemas.microsoft.com/office/powerpoint/2010/main" val="3831542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DATA PROTECTION OFFICE (DPO)</a:t>
            </a:r>
            <a:endParaRPr lang="en-US" sz="3200" b="1" dirty="0"/>
          </a:p>
        </p:txBody>
      </p:sp>
      <p:sp>
        <p:nvSpPr>
          <p:cNvPr id="3" name="Content Placeholder 2"/>
          <p:cNvSpPr>
            <a:spLocks noGrp="1"/>
          </p:cNvSpPr>
          <p:nvPr>
            <p:ph idx="1"/>
          </p:nvPr>
        </p:nvSpPr>
        <p:spPr>
          <a:xfrm>
            <a:off x="228600" y="1295401"/>
            <a:ext cx="6400800" cy="4648200"/>
          </a:xfrm>
        </p:spPr>
        <p:txBody>
          <a:bodyPr/>
          <a:lstStyle/>
          <a:p>
            <a:pPr algn="just">
              <a:lnSpc>
                <a:spcPct val="90000"/>
              </a:lnSpc>
              <a:spcBef>
                <a:spcPct val="0"/>
              </a:spcBef>
              <a:buNone/>
            </a:pPr>
            <a:r>
              <a:rPr lang="en-US" sz="2600" dirty="0" smtClean="0">
                <a:solidFill>
                  <a:srgbClr val="42679B"/>
                </a:solidFill>
              </a:rPr>
              <a:t>	</a:t>
            </a:r>
            <a:r>
              <a:rPr lang="en-US" sz="2600" dirty="0">
                <a:solidFill>
                  <a:srgbClr val="42679B"/>
                </a:solidFill>
              </a:rPr>
              <a:t>The DPO, under the aegis of the Ministry of Technology, Communication and Innovation enforces the </a:t>
            </a:r>
            <a:r>
              <a:rPr lang="en-US" sz="2600" b="1" dirty="0">
                <a:solidFill>
                  <a:srgbClr val="FF0000"/>
                </a:solidFill>
              </a:rPr>
              <a:t>Data Protection </a:t>
            </a:r>
            <a:r>
              <a:rPr lang="en-US" sz="2600" b="1" dirty="0" smtClean="0">
                <a:solidFill>
                  <a:srgbClr val="FF0000"/>
                </a:solidFill>
              </a:rPr>
              <a:t>Act</a:t>
            </a:r>
            <a:r>
              <a:rPr lang="en-US" sz="2600" dirty="0" smtClean="0">
                <a:solidFill>
                  <a:srgbClr val="42679B"/>
                </a:solidFill>
              </a:rPr>
              <a:t>.</a:t>
            </a:r>
          </a:p>
          <a:p>
            <a:pPr algn="just">
              <a:lnSpc>
                <a:spcPct val="90000"/>
              </a:lnSpc>
              <a:spcBef>
                <a:spcPct val="0"/>
              </a:spcBef>
              <a:buNone/>
            </a:pPr>
            <a:endParaRPr lang="en-US" sz="2600" dirty="0" smtClean="0">
              <a:solidFill>
                <a:srgbClr val="42679B"/>
              </a:solidFill>
            </a:endParaRPr>
          </a:p>
          <a:p>
            <a:pPr algn="just">
              <a:lnSpc>
                <a:spcPct val="90000"/>
              </a:lnSpc>
              <a:spcBef>
                <a:spcPct val="0"/>
              </a:spcBef>
              <a:buNone/>
            </a:pPr>
            <a:endParaRPr lang="en-US" sz="2600" dirty="0">
              <a:solidFill>
                <a:srgbClr val="42679B"/>
              </a:solidFill>
            </a:endParaRPr>
          </a:p>
          <a:p>
            <a:pPr algn="ctr">
              <a:lnSpc>
                <a:spcPct val="90000"/>
              </a:lnSpc>
              <a:spcBef>
                <a:spcPct val="0"/>
              </a:spcBef>
              <a:buNone/>
            </a:pPr>
            <a:r>
              <a:rPr lang="en-US" sz="3000" b="1" u="sng" dirty="0">
                <a:solidFill>
                  <a:srgbClr val="42679B"/>
                </a:solidFill>
                <a:latin typeface="+mj-lt"/>
                <a:ea typeface="Calibri" panose="020F0502020204030204" pitchFamily="34" charset="0"/>
                <a:cs typeface="Times New Roman" panose="02020603050405020304" pitchFamily="18" charset="0"/>
              </a:rPr>
              <a:t>Mission of DPO </a:t>
            </a:r>
          </a:p>
          <a:p>
            <a:pPr algn="just">
              <a:lnSpc>
                <a:spcPct val="90000"/>
              </a:lnSpc>
              <a:spcBef>
                <a:spcPct val="0"/>
              </a:spcBef>
              <a:buNone/>
            </a:pPr>
            <a:r>
              <a:rPr lang="en-US" sz="2600" dirty="0" smtClean="0">
                <a:solidFill>
                  <a:srgbClr val="42679B"/>
                </a:solidFill>
              </a:rPr>
              <a:t>    Safeguard </a:t>
            </a:r>
            <a:r>
              <a:rPr lang="en-US" sz="2600" dirty="0">
                <a:solidFill>
                  <a:srgbClr val="42679B"/>
                </a:solidFill>
              </a:rPr>
              <a:t>the privacy rights of </a:t>
            </a:r>
            <a:r>
              <a:rPr lang="en-US" sz="2600" dirty="0" smtClean="0">
                <a:solidFill>
                  <a:srgbClr val="42679B"/>
                </a:solidFill>
              </a:rPr>
              <a:t>all individuals </a:t>
            </a:r>
            <a:r>
              <a:rPr lang="en-US" sz="2600" dirty="0">
                <a:solidFill>
                  <a:srgbClr val="42679B"/>
                </a:solidFill>
              </a:rPr>
              <a:t>with regard to the processing of their personal data.</a:t>
            </a:r>
          </a:p>
          <a:p>
            <a:pPr algn="just">
              <a:lnSpc>
                <a:spcPct val="90000"/>
              </a:lnSpc>
              <a:spcBef>
                <a:spcPct val="0"/>
              </a:spcBef>
              <a:buNone/>
            </a:pPr>
            <a:endParaRPr lang="en-US" sz="2600" dirty="0">
              <a:solidFill>
                <a:srgbClr val="42679B"/>
              </a:solidFill>
            </a:endParaRPr>
          </a:p>
        </p:txBody>
      </p:sp>
    </p:spTree>
    <p:extLst>
      <p:ext uri="{BB962C8B-B14F-4D97-AF65-F5344CB8AC3E}">
        <p14:creationId xmlns:p14="http://schemas.microsoft.com/office/powerpoint/2010/main" val="925597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304800" y="1295400"/>
            <a:ext cx="6248400" cy="4648200"/>
          </a:xfrm>
        </p:spPr>
        <p:txBody>
          <a:bodyPr/>
          <a:lstStyle/>
          <a:p>
            <a:pPr algn="ctr">
              <a:lnSpc>
                <a:spcPct val="90000"/>
              </a:lnSpc>
              <a:spcBef>
                <a:spcPct val="0"/>
              </a:spcBef>
              <a:buNone/>
            </a:pPr>
            <a:r>
              <a:rPr lang="en-US" sz="2600"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Retention and Disposal</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t>
            </a:r>
            <a:r>
              <a:rPr lang="en-US" sz="2000" dirty="0">
                <a:solidFill>
                  <a:srgbClr val="42679B"/>
                </a:solidFill>
              </a:rPr>
              <a:t>The fifth principle of the DPA requires that personal data should not be kept for longer than necessary. </a:t>
            </a:r>
          </a:p>
          <a:p>
            <a:pPr algn="just">
              <a:lnSpc>
                <a:spcPct val="90000"/>
              </a:lnSpc>
              <a:spcBef>
                <a:spcPct val="0"/>
              </a:spcBef>
              <a:buNone/>
            </a:pPr>
            <a:endParaRPr lang="en-US" sz="2000" dirty="0" smtClean="0">
              <a:solidFill>
                <a:srgbClr val="42679B"/>
              </a:solidFill>
            </a:endParaRPr>
          </a:p>
          <a:p>
            <a:pPr algn="just">
              <a:lnSpc>
                <a:spcPct val="90000"/>
              </a:lnSpc>
              <a:spcBef>
                <a:spcPct val="0"/>
              </a:spcBef>
              <a:buNone/>
            </a:pPr>
            <a:r>
              <a:rPr lang="en-US" sz="2000" dirty="0">
                <a:solidFill>
                  <a:srgbClr val="42679B"/>
                </a:solidFill>
              </a:rPr>
              <a:t>	</a:t>
            </a:r>
            <a:r>
              <a:rPr lang="en-US" sz="2000" dirty="0" smtClean="0">
                <a:solidFill>
                  <a:srgbClr val="42679B"/>
                </a:solidFill>
              </a:rPr>
              <a:t>It </a:t>
            </a:r>
            <a:r>
              <a:rPr lang="en-US" sz="2000" dirty="0">
                <a:solidFill>
                  <a:srgbClr val="42679B"/>
                </a:solidFill>
              </a:rPr>
              <a:t>is important to note that the DPA </a:t>
            </a:r>
            <a:r>
              <a:rPr lang="en-US" sz="2000" b="1" u="sng" dirty="0">
                <a:solidFill>
                  <a:srgbClr val="FF0000"/>
                </a:solidFill>
              </a:rPr>
              <a:t>does not set any time limit </a:t>
            </a:r>
            <a:r>
              <a:rPr lang="en-US" sz="2000" dirty="0">
                <a:solidFill>
                  <a:srgbClr val="42679B"/>
                </a:solidFill>
              </a:rPr>
              <a:t>to retain data. </a:t>
            </a:r>
          </a:p>
          <a:p>
            <a:pPr algn="just">
              <a:lnSpc>
                <a:spcPct val="90000"/>
              </a:lnSpc>
              <a:spcBef>
                <a:spcPct val="0"/>
              </a:spcBef>
              <a:buNone/>
            </a:pPr>
            <a:r>
              <a:rPr lang="en-US" sz="2000" dirty="0">
                <a:solidFill>
                  <a:srgbClr val="42679B"/>
                </a:solidFill>
              </a:rPr>
              <a:t> </a:t>
            </a:r>
          </a:p>
          <a:p>
            <a:pPr algn="just">
              <a:lnSpc>
                <a:spcPct val="90000"/>
              </a:lnSpc>
              <a:spcBef>
                <a:spcPct val="0"/>
              </a:spcBef>
              <a:buNone/>
            </a:pPr>
            <a:r>
              <a:rPr lang="en-US" sz="2000" dirty="0" smtClean="0">
                <a:solidFill>
                  <a:srgbClr val="42679B"/>
                </a:solidFill>
              </a:rPr>
              <a:t>	The </a:t>
            </a:r>
            <a:r>
              <a:rPr lang="en-US" sz="2000" dirty="0">
                <a:solidFill>
                  <a:srgbClr val="42679B"/>
                </a:solidFill>
              </a:rPr>
              <a:t>onus lies on the </a:t>
            </a:r>
            <a:r>
              <a:rPr lang="en-US" sz="2000" b="1" u="sng" dirty="0">
                <a:solidFill>
                  <a:srgbClr val="42679B"/>
                </a:solidFill>
              </a:rPr>
              <a:t>data controller </a:t>
            </a:r>
            <a:r>
              <a:rPr lang="en-US" sz="2000" dirty="0">
                <a:solidFill>
                  <a:srgbClr val="42679B"/>
                </a:solidFill>
              </a:rPr>
              <a:t>to </a:t>
            </a:r>
            <a:r>
              <a:rPr lang="en-US" sz="2000" dirty="0" smtClean="0">
                <a:solidFill>
                  <a:srgbClr val="42679B"/>
                </a:solidFill>
              </a:rPr>
              <a:t>determine </a:t>
            </a:r>
          </a:p>
          <a:p>
            <a:pPr algn="just">
              <a:lnSpc>
                <a:spcPct val="90000"/>
              </a:lnSpc>
              <a:spcBef>
                <a:spcPct val="0"/>
              </a:spcBef>
              <a:buNone/>
            </a:pPr>
            <a:r>
              <a:rPr lang="en-US" sz="2000" dirty="0" smtClean="0">
                <a:solidFill>
                  <a:srgbClr val="42679B"/>
                </a:solidFill>
              </a:rPr>
              <a:t>	the </a:t>
            </a:r>
            <a:r>
              <a:rPr lang="en-US" sz="2000" dirty="0">
                <a:solidFill>
                  <a:srgbClr val="42679B"/>
                </a:solidFill>
              </a:rPr>
              <a:t>time retention based on the purpose for which data is being kept and in accordance with other laws such as Employment Rights Act, Income Tax Act, Banking Act, National Archives Act etc.. </a:t>
            </a:r>
            <a:endParaRPr lang="en-US" sz="2800" dirty="0">
              <a:solidFill>
                <a:srgbClr val="42679B"/>
              </a:solidFill>
            </a:endParaRPr>
          </a:p>
        </p:txBody>
      </p:sp>
    </p:spTree>
    <p:extLst>
      <p:ext uri="{BB962C8B-B14F-4D97-AF65-F5344CB8AC3E}">
        <p14:creationId xmlns:p14="http://schemas.microsoft.com/office/powerpoint/2010/main" val="2189583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143000"/>
            <a:ext cx="6248400" cy="5410200"/>
          </a:xfrm>
        </p:spPr>
        <p:txBody>
          <a:bodyPr/>
          <a:lstStyle/>
          <a:p>
            <a:pPr algn="ctr">
              <a:lnSpc>
                <a:spcPct val="90000"/>
              </a:lnSpc>
              <a:spcBef>
                <a:spcPct val="0"/>
              </a:spcBef>
              <a:buNone/>
            </a:pPr>
            <a:r>
              <a:rPr lang="en-US" sz="3000"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Access Request Rights</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t>
            </a:r>
            <a:r>
              <a:rPr lang="en-US" sz="2000" dirty="0">
                <a:solidFill>
                  <a:srgbClr val="42679B"/>
                </a:solidFill>
              </a:rPr>
              <a:t>The sixth principle of the DPA requires </a:t>
            </a:r>
            <a:r>
              <a:rPr lang="en-US" sz="2000" dirty="0" smtClean="0">
                <a:solidFill>
                  <a:srgbClr val="42679B"/>
                </a:solidFill>
              </a:rPr>
              <a:t>that </a:t>
            </a:r>
          </a:p>
          <a:p>
            <a:pPr lvl="1" algn="just">
              <a:lnSpc>
                <a:spcPct val="90000"/>
              </a:lnSpc>
              <a:spcBef>
                <a:spcPct val="0"/>
              </a:spcBef>
              <a:buFont typeface="Wingdings" panose="05000000000000000000" pitchFamily="2" charset="2"/>
              <a:buChar char="§"/>
            </a:pPr>
            <a:r>
              <a:rPr lang="en-US" sz="2000" dirty="0" smtClean="0">
                <a:solidFill>
                  <a:srgbClr val="42679B"/>
                </a:solidFill>
              </a:rPr>
              <a:t>personal </a:t>
            </a:r>
            <a:r>
              <a:rPr lang="en-US" sz="2000" dirty="0">
                <a:solidFill>
                  <a:srgbClr val="42679B"/>
                </a:solidFill>
              </a:rPr>
              <a:t>data is processed in accordance with individual rights. </a:t>
            </a:r>
            <a:endParaRPr lang="en-US" sz="2000" dirty="0" smtClean="0">
              <a:solidFill>
                <a:srgbClr val="42679B"/>
              </a:solidFill>
            </a:endParaRPr>
          </a:p>
          <a:p>
            <a:pPr lvl="1" algn="just">
              <a:lnSpc>
                <a:spcPct val="90000"/>
              </a:lnSpc>
              <a:spcBef>
                <a:spcPct val="0"/>
              </a:spcBef>
              <a:buFont typeface="Wingdings" panose="05000000000000000000" pitchFamily="2" charset="2"/>
              <a:buChar char="§"/>
            </a:pPr>
            <a:r>
              <a:rPr lang="en-US" sz="2000" dirty="0" smtClean="0">
                <a:solidFill>
                  <a:srgbClr val="42679B"/>
                </a:solidFill>
              </a:rPr>
              <a:t>Under </a:t>
            </a:r>
            <a:r>
              <a:rPr lang="en-US" sz="2000" dirty="0">
                <a:solidFill>
                  <a:srgbClr val="42679B"/>
                </a:solidFill>
              </a:rPr>
              <a:t>section 41 of the DPA, a data subject has the </a:t>
            </a:r>
            <a:r>
              <a:rPr lang="en-US" sz="2000" dirty="0" smtClean="0">
                <a:solidFill>
                  <a:srgbClr val="42679B"/>
                </a:solidFill>
              </a:rPr>
              <a:t>right </a:t>
            </a:r>
            <a:r>
              <a:rPr lang="en-US" sz="2000" dirty="0">
                <a:solidFill>
                  <a:srgbClr val="42679B"/>
                </a:solidFill>
              </a:rPr>
              <a:t>of access to information that the organisation holds about him/her. </a:t>
            </a:r>
          </a:p>
          <a:p>
            <a:pPr algn="just">
              <a:lnSpc>
                <a:spcPct val="90000"/>
              </a:lnSpc>
              <a:spcBef>
                <a:spcPct val="0"/>
              </a:spcBef>
              <a:buNone/>
            </a:pPr>
            <a:endParaRPr lang="en-US" sz="2000" dirty="0">
              <a:solidFill>
                <a:srgbClr val="42679B"/>
              </a:solidFill>
            </a:endParaRPr>
          </a:p>
          <a:p>
            <a:pPr algn="just">
              <a:lnSpc>
                <a:spcPct val="90000"/>
              </a:lnSpc>
              <a:spcBef>
                <a:spcPct val="0"/>
              </a:spcBef>
              <a:buNone/>
            </a:pPr>
            <a:r>
              <a:rPr lang="en-US" sz="2000" dirty="0" smtClean="0">
                <a:solidFill>
                  <a:srgbClr val="42679B"/>
                </a:solidFill>
              </a:rPr>
              <a:t>	An </a:t>
            </a:r>
            <a:r>
              <a:rPr lang="en-US" sz="2000" dirty="0">
                <a:solidFill>
                  <a:srgbClr val="42679B"/>
                </a:solidFill>
              </a:rPr>
              <a:t>individual can make a written request to see and </a:t>
            </a:r>
            <a:r>
              <a:rPr lang="en-US" sz="2000" dirty="0" smtClean="0">
                <a:solidFill>
                  <a:srgbClr val="42679B"/>
                </a:solidFill>
              </a:rPr>
              <a:t>obtain </a:t>
            </a:r>
            <a:r>
              <a:rPr lang="en-US" sz="2000" dirty="0">
                <a:solidFill>
                  <a:srgbClr val="42679B"/>
                </a:solidFill>
              </a:rPr>
              <a:t>a copy of his/her information being held upon payment of the prescribed fee to the organisation.</a:t>
            </a:r>
          </a:p>
          <a:p>
            <a:pPr algn="just">
              <a:lnSpc>
                <a:spcPct val="90000"/>
              </a:lnSpc>
              <a:spcBef>
                <a:spcPct val="0"/>
              </a:spcBef>
              <a:buNone/>
            </a:pPr>
            <a:endParaRPr lang="en-US" sz="2000" dirty="0">
              <a:solidFill>
                <a:srgbClr val="42679B"/>
              </a:solidFill>
            </a:endParaRPr>
          </a:p>
          <a:p>
            <a:pPr algn="just">
              <a:lnSpc>
                <a:spcPct val="90000"/>
              </a:lnSpc>
              <a:spcBef>
                <a:spcPct val="0"/>
              </a:spcBef>
              <a:buNone/>
            </a:pPr>
            <a:r>
              <a:rPr lang="en-US" sz="2000" dirty="0" smtClean="0">
                <a:solidFill>
                  <a:srgbClr val="42679B"/>
                </a:solidFill>
              </a:rPr>
              <a:t>	You </a:t>
            </a:r>
            <a:r>
              <a:rPr lang="en-US" sz="2000" dirty="0">
                <a:solidFill>
                  <a:srgbClr val="42679B"/>
                </a:solidFill>
              </a:rPr>
              <a:t>should therefore have a process in place </a:t>
            </a:r>
            <a:r>
              <a:rPr lang="en-US" sz="2000" dirty="0" smtClean="0">
                <a:solidFill>
                  <a:srgbClr val="42679B"/>
                </a:solidFill>
              </a:rPr>
              <a:t>to </a:t>
            </a:r>
            <a:r>
              <a:rPr lang="en-US" sz="2000" dirty="0">
                <a:solidFill>
                  <a:srgbClr val="42679B"/>
                </a:solidFill>
              </a:rPr>
              <a:t>recognise and respond to requests within statutory timescales.</a:t>
            </a:r>
          </a:p>
        </p:txBody>
      </p:sp>
    </p:spTree>
    <p:extLst>
      <p:ext uri="{BB962C8B-B14F-4D97-AF65-F5344CB8AC3E}">
        <p14:creationId xmlns:p14="http://schemas.microsoft.com/office/powerpoint/2010/main" val="1693747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143000"/>
            <a:ext cx="6248400" cy="5410200"/>
          </a:xfrm>
        </p:spPr>
        <p:txBody>
          <a:bodyPr/>
          <a:lstStyle/>
          <a:p>
            <a:pPr algn="ctr">
              <a:lnSpc>
                <a:spcPct val="90000"/>
              </a:lnSpc>
              <a:spcBef>
                <a:spcPct val="0"/>
              </a:spcBef>
              <a:buNone/>
            </a:pPr>
            <a:r>
              <a:rPr lang="en-US" sz="3000" dirty="0" smtClean="0">
                <a:solidFill>
                  <a:srgbClr val="42679B"/>
                </a:solidFill>
              </a:rPr>
              <a:t>	</a:t>
            </a:r>
            <a:r>
              <a:rPr lang="en-US" sz="3000" b="1" u="sng" dirty="0">
                <a:solidFill>
                  <a:srgbClr val="42679B"/>
                </a:solidFill>
                <a:latin typeface="+mj-lt"/>
                <a:ea typeface="Calibri" panose="020F0502020204030204" pitchFamily="34" charset="0"/>
                <a:cs typeface="Times New Roman" panose="02020603050405020304" pitchFamily="18" charset="0"/>
              </a:rPr>
              <a:t>Exemptions </a:t>
            </a:r>
            <a:r>
              <a:rPr lang="en-US" sz="3000" b="1" u="sng" dirty="0" smtClean="0">
                <a:solidFill>
                  <a:srgbClr val="42679B"/>
                </a:solidFill>
                <a:latin typeface="+mj-lt"/>
                <a:ea typeface="Calibri" panose="020F0502020204030204" pitchFamily="34" charset="0"/>
                <a:cs typeface="Times New Roman" panose="02020603050405020304" pitchFamily="18" charset="0"/>
              </a:rPr>
              <a:t>from Data Access Request </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smtClean="0">
                <a:solidFill>
                  <a:srgbClr val="42679B"/>
                </a:solidFill>
              </a:rPr>
              <a:t>	There </a:t>
            </a:r>
            <a:r>
              <a:rPr lang="en-US" sz="2600" dirty="0">
                <a:solidFill>
                  <a:srgbClr val="42679B"/>
                </a:solidFill>
              </a:rPr>
              <a:t>are ‘</a:t>
            </a:r>
            <a:r>
              <a:rPr lang="en-US" sz="2600" b="1" dirty="0">
                <a:solidFill>
                  <a:srgbClr val="42679B"/>
                </a:solidFill>
              </a:rPr>
              <a:t>exemptions</a:t>
            </a:r>
            <a:r>
              <a:rPr lang="en-US" sz="2600" dirty="0">
                <a:solidFill>
                  <a:srgbClr val="42679B"/>
                </a:solidFill>
              </a:rPr>
              <a:t>’ within the </a:t>
            </a:r>
            <a:r>
              <a:rPr lang="en-US" sz="2600" dirty="0" smtClean="0">
                <a:solidFill>
                  <a:srgbClr val="42679B"/>
                </a:solidFill>
              </a:rPr>
              <a:t>DPA (S43) </a:t>
            </a:r>
            <a:r>
              <a:rPr lang="en-US" sz="2600" dirty="0">
                <a:solidFill>
                  <a:srgbClr val="42679B"/>
                </a:solidFill>
              </a:rPr>
              <a:t>which may allow a data controller to refuse to comply with a data subject’s access request in certain </a:t>
            </a:r>
            <a:r>
              <a:rPr lang="en-US" sz="2600" dirty="0" smtClean="0">
                <a:solidFill>
                  <a:srgbClr val="42679B"/>
                </a:solidFill>
              </a:rPr>
              <a:t>circumstances. For example:</a:t>
            </a:r>
          </a:p>
          <a:p>
            <a:pPr algn="just">
              <a:lnSpc>
                <a:spcPct val="90000"/>
              </a:lnSpc>
              <a:spcBef>
                <a:spcPct val="0"/>
              </a:spcBef>
              <a:buNone/>
            </a:pPr>
            <a:r>
              <a:rPr lang="en-US" sz="2600" dirty="0">
                <a:solidFill>
                  <a:srgbClr val="42679B"/>
                </a:solidFill>
              </a:rPr>
              <a:t>	</a:t>
            </a:r>
            <a:r>
              <a:rPr lang="en-US" sz="2600" dirty="0" smtClean="0">
                <a:solidFill>
                  <a:srgbClr val="42679B"/>
                </a:solidFill>
              </a:rPr>
              <a:t>- </a:t>
            </a:r>
            <a:r>
              <a:rPr lang="en-US" sz="2000" dirty="0" smtClean="0">
                <a:solidFill>
                  <a:srgbClr val="42679B"/>
                </a:solidFill>
              </a:rPr>
              <a:t>if there </a:t>
            </a:r>
            <a:r>
              <a:rPr lang="en-US" sz="2000" dirty="0">
                <a:solidFill>
                  <a:srgbClr val="42679B"/>
                </a:solidFill>
              </a:rPr>
              <a:t>is </a:t>
            </a:r>
            <a:r>
              <a:rPr lang="en-US" sz="2000" dirty="0" smtClean="0">
                <a:solidFill>
                  <a:srgbClr val="42679B"/>
                </a:solidFill>
              </a:rPr>
              <a:t>not </a:t>
            </a:r>
            <a:r>
              <a:rPr lang="en-US" sz="2000" dirty="0">
                <a:solidFill>
                  <a:srgbClr val="42679B"/>
                </a:solidFill>
              </a:rPr>
              <a:t>enough evidence to identify the </a:t>
            </a:r>
            <a:r>
              <a:rPr lang="en-US" sz="2000" dirty="0" smtClean="0">
                <a:solidFill>
                  <a:srgbClr val="42679B"/>
                </a:solidFill>
              </a:rPr>
              <a:t>individual.</a:t>
            </a:r>
            <a:endParaRPr lang="en-US" sz="2000" dirty="0">
              <a:solidFill>
                <a:srgbClr val="42679B"/>
              </a:solidFill>
            </a:endParaRPr>
          </a:p>
          <a:p>
            <a:pPr algn="just">
              <a:lnSpc>
                <a:spcPct val="90000"/>
              </a:lnSpc>
              <a:spcBef>
                <a:spcPct val="0"/>
              </a:spcBef>
              <a:buNone/>
            </a:pPr>
            <a:r>
              <a:rPr lang="en-US" sz="2600" dirty="0">
                <a:solidFill>
                  <a:srgbClr val="42679B"/>
                </a:solidFill>
              </a:rPr>
              <a:t>	</a:t>
            </a:r>
            <a:r>
              <a:rPr lang="en-US" sz="2600" dirty="0" smtClean="0">
                <a:solidFill>
                  <a:srgbClr val="42679B"/>
                </a:solidFill>
              </a:rPr>
              <a:t>- </a:t>
            </a:r>
            <a:r>
              <a:rPr lang="en-US" sz="2000" dirty="0" smtClean="0">
                <a:solidFill>
                  <a:srgbClr val="42679B"/>
                </a:solidFill>
              </a:rPr>
              <a:t>if </a:t>
            </a:r>
            <a:r>
              <a:rPr lang="en-US" sz="2000" dirty="0">
                <a:solidFill>
                  <a:srgbClr val="42679B"/>
                </a:solidFill>
              </a:rPr>
              <a:t>it is an offence under any other enactment to provide </a:t>
            </a:r>
            <a:r>
              <a:rPr lang="en-US" sz="2000" dirty="0" smtClean="0">
                <a:solidFill>
                  <a:srgbClr val="42679B"/>
                </a:solidFill>
              </a:rPr>
              <a:t>the personal information.</a:t>
            </a:r>
            <a:endParaRPr lang="en-US" sz="2000" dirty="0">
              <a:solidFill>
                <a:srgbClr val="42679B"/>
              </a:solidFill>
            </a:endParaRPr>
          </a:p>
          <a:p>
            <a:pPr algn="just">
              <a:lnSpc>
                <a:spcPct val="90000"/>
              </a:lnSpc>
              <a:spcBef>
                <a:spcPct val="0"/>
              </a:spcBef>
              <a:buNone/>
            </a:pPr>
            <a:r>
              <a:rPr lang="en-US" sz="2000" dirty="0">
                <a:solidFill>
                  <a:srgbClr val="42679B"/>
                </a:solidFill>
              </a:rPr>
              <a:t>	- </a:t>
            </a:r>
            <a:r>
              <a:rPr lang="en-US" sz="2000" dirty="0" smtClean="0">
                <a:solidFill>
                  <a:srgbClr val="42679B"/>
                </a:solidFill>
              </a:rPr>
              <a:t>if </a:t>
            </a:r>
            <a:r>
              <a:rPr lang="en-US" sz="2000" dirty="0">
                <a:solidFill>
                  <a:srgbClr val="42679B"/>
                </a:solidFill>
              </a:rPr>
              <a:t>the information is confidential and concerns the data subject’s health, education and work</a:t>
            </a:r>
            <a:r>
              <a:rPr lang="en-US" sz="2000" dirty="0" smtClean="0">
                <a:solidFill>
                  <a:srgbClr val="42679B"/>
                </a:solidFill>
              </a:rPr>
              <a:t>.</a:t>
            </a:r>
          </a:p>
          <a:p>
            <a:pPr algn="just">
              <a:lnSpc>
                <a:spcPct val="90000"/>
              </a:lnSpc>
              <a:spcBef>
                <a:spcPct val="0"/>
              </a:spcBef>
              <a:buNone/>
            </a:pPr>
            <a:r>
              <a:rPr lang="en-US" sz="2000" dirty="0" smtClean="0">
                <a:solidFill>
                  <a:srgbClr val="42679B"/>
                </a:solidFill>
              </a:rPr>
              <a:t>	- if it concerns data for another individual</a:t>
            </a:r>
            <a:endParaRPr lang="en-US" sz="2000" dirty="0">
              <a:solidFill>
                <a:srgbClr val="42679B"/>
              </a:solidFill>
            </a:endParaRPr>
          </a:p>
          <a:p>
            <a:pPr algn="just">
              <a:lnSpc>
                <a:spcPct val="90000"/>
              </a:lnSpc>
              <a:spcBef>
                <a:spcPct val="0"/>
              </a:spcBef>
              <a:buNone/>
            </a:pPr>
            <a:endParaRPr lang="en-US" sz="2000" dirty="0">
              <a:solidFill>
                <a:srgbClr val="42679B"/>
              </a:solidFill>
            </a:endParaRPr>
          </a:p>
          <a:p>
            <a:pPr algn="just">
              <a:lnSpc>
                <a:spcPct val="90000"/>
              </a:lnSpc>
              <a:spcBef>
                <a:spcPct val="0"/>
              </a:spcBef>
              <a:buNone/>
            </a:pPr>
            <a:r>
              <a:rPr lang="en-US" sz="2000" dirty="0" smtClean="0">
                <a:solidFill>
                  <a:srgbClr val="42679B"/>
                </a:solidFill>
              </a:rPr>
              <a:t>	</a:t>
            </a:r>
            <a:endParaRPr lang="en-US" sz="2000" dirty="0">
              <a:solidFill>
                <a:srgbClr val="42679B"/>
              </a:solidFill>
            </a:endParaRPr>
          </a:p>
        </p:txBody>
      </p:sp>
    </p:spTree>
    <p:extLst>
      <p:ext uri="{BB962C8B-B14F-4D97-AF65-F5344CB8AC3E}">
        <p14:creationId xmlns:p14="http://schemas.microsoft.com/office/powerpoint/2010/main" val="851817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304800" y="1295400"/>
            <a:ext cx="6248400" cy="4648200"/>
          </a:xfrm>
        </p:spPr>
        <p:txBody>
          <a:bodyPr/>
          <a:lstStyle/>
          <a:p>
            <a:pPr algn="ctr">
              <a:lnSpc>
                <a:spcPct val="90000"/>
              </a:lnSpc>
              <a:spcBef>
                <a:spcPct val="0"/>
              </a:spcBef>
              <a:buNone/>
            </a:pPr>
            <a:r>
              <a:rPr lang="en-US"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Security Policy</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t>
            </a:r>
            <a:r>
              <a:rPr lang="en-US" sz="2400" dirty="0">
                <a:solidFill>
                  <a:srgbClr val="42679B"/>
                </a:solidFill>
              </a:rPr>
              <a:t>The seventh principle of the DPA requires </a:t>
            </a:r>
          </a:p>
          <a:p>
            <a:pPr algn="just">
              <a:lnSpc>
                <a:spcPct val="90000"/>
              </a:lnSpc>
              <a:spcBef>
                <a:spcPct val="0"/>
              </a:spcBef>
              <a:buNone/>
            </a:pPr>
            <a:r>
              <a:rPr lang="en-US" sz="2400" dirty="0" smtClean="0">
                <a:solidFill>
                  <a:srgbClr val="42679B"/>
                </a:solidFill>
              </a:rPr>
              <a:t>	that </a:t>
            </a:r>
            <a:r>
              <a:rPr lang="en-US" sz="2400" dirty="0">
                <a:solidFill>
                  <a:srgbClr val="42679B"/>
                </a:solidFill>
              </a:rPr>
              <a:t>personal data is protected by appropriate security measures. </a:t>
            </a:r>
          </a:p>
          <a:p>
            <a:pPr algn="just">
              <a:lnSpc>
                <a:spcPct val="90000"/>
              </a:lnSpc>
              <a:spcBef>
                <a:spcPct val="0"/>
              </a:spcBef>
              <a:buNone/>
            </a:pPr>
            <a:endParaRPr lang="en-US" sz="2400" dirty="0">
              <a:solidFill>
                <a:srgbClr val="42679B"/>
              </a:solidFill>
            </a:endParaRPr>
          </a:p>
          <a:p>
            <a:pPr algn="just">
              <a:lnSpc>
                <a:spcPct val="90000"/>
              </a:lnSpc>
              <a:spcBef>
                <a:spcPct val="0"/>
              </a:spcBef>
              <a:buNone/>
            </a:pPr>
            <a:r>
              <a:rPr lang="en-US" sz="2400" dirty="0" smtClean="0">
                <a:solidFill>
                  <a:srgbClr val="42679B"/>
                </a:solidFill>
              </a:rPr>
              <a:t>	Before </a:t>
            </a:r>
            <a:r>
              <a:rPr lang="en-US" sz="2400" dirty="0">
                <a:solidFill>
                  <a:srgbClr val="42679B"/>
                </a:solidFill>
              </a:rPr>
              <a:t>you can decide </a:t>
            </a:r>
            <a:r>
              <a:rPr lang="en-US" sz="2400" dirty="0" smtClean="0">
                <a:solidFill>
                  <a:srgbClr val="42679B"/>
                </a:solidFill>
              </a:rPr>
              <a:t>what </a:t>
            </a:r>
            <a:r>
              <a:rPr lang="en-US" sz="2400" b="1" u="sng" dirty="0">
                <a:solidFill>
                  <a:srgbClr val="42679B"/>
                </a:solidFill>
              </a:rPr>
              <a:t>level of security </a:t>
            </a:r>
            <a:r>
              <a:rPr lang="en-US" sz="2400" dirty="0">
                <a:solidFill>
                  <a:srgbClr val="42679B"/>
                </a:solidFill>
              </a:rPr>
              <a:t>is right for your </a:t>
            </a:r>
            <a:r>
              <a:rPr lang="en-US" sz="2400" dirty="0" smtClean="0">
                <a:solidFill>
                  <a:srgbClr val="42679B"/>
                </a:solidFill>
              </a:rPr>
              <a:t>business, you </a:t>
            </a:r>
            <a:r>
              <a:rPr lang="en-US" sz="2400" dirty="0">
                <a:solidFill>
                  <a:srgbClr val="42679B"/>
                </a:solidFill>
              </a:rPr>
              <a:t>will need to </a:t>
            </a:r>
            <a:r>
              <a:rPr lang="en-US" sz="2400" b="1" u="sng" dirty="0" smtClean="0">
                <a:solidFill>
                  <a:srgbClr val="42679B"/>
                </a:solidFill>
              </a:rPr>
              <a:t>assess </a:t>
            </a:r>
            <a:r>
              <a:rPr lang="en-US" sz="2400" b="1" u="sng" dirty="0">
                <a:solidFill>
                  <a:srgbClr val="42679B"/>
                </a:solidFill>
              </a:rPr>
              <a:t>the risks </a:t>
            </a:r>
            <a:r>
              <a:rPr lang="en-US" sz="2400" dirty="0">
                <a:solidFill>
                  <a:srgbClr val="42679B"/>
                </a:solidFill>
              </a:rPr>
              <a:t>to the personal data you hold and choose the security measures that are appropriate to your needs.</a:t>
            </a:r>
          </a:p>
        </p:txBody>
      </p:sp>
    </p:spTree>
    <p:extLst>
      <p:ext uri="{BB962C8B-B14F-4D97-AF65-F5344CB8AC3E}">
        <p14:creationId xmlns:p14="http://schemas.microsoft.com/office/powerpoint/2010/main" val="2856509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304800" y="1143000"/>
            <a:ext cx="6172200" cy="5181600"/>
          </a:xfrm>
        </p:spPr>
        <p:txBody>
          <a:bodyPr/>
          <a:lstStyle/>
          <a:p>
            <a:pPr algn="ctr">
              <a:lnSpc>
                <a:spcPct val="90000"/>
              </a:lnSpc>
              <a:spcBef>
                <a:spcPct val="0"/>
              </a:spcBef>
              <a:buNone/>
            </a:pPr>
            <a:r>
              <a:rPr lang="en-US" sz="2600"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Transfer of Data Abroad</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400" dirty="0">
                <a:solidFill>
                  <a:srgbClr val="42679B"/>
                </a:solidFill>
              </a:rPr>
              <a:t>    As per section 31(1) of the DPA, no data controller shall, except with the written </a:t>
            </a:r>
            <a:r>
              <a:rPr lang="en-US" sz="2400" dirty="0" err="1">
                <a:solidFill>
                  <a:srgbClr val="42679B"/>
                </a:solidFill>
              </a:rPr>
              <a:t>authorisation</a:t>
            </a:r>
            <a:r>
              <a:rPr lang="en-US" sz="2400" dirty="0">
                <a:solidFill>
                  <a:srgbClr val="42679B"/>
                </a:solidFill>
              </a:rPr>
              <a:t> of the Commissioner, transfer personal data to another country.</a:t>
            </a:r>
          </a:p>
          <a:p>
            <a:pPr algn="just">
              <a:lnSpc>
                <a:spcPct val="90000"/>
              </a:lnSpc>
              <a:spcBef>
                <a:spcPct val="0"/>
              </a:spcBef>
              <a:buNone/>
            </a:pPr>
            <a:endParaRPr lang="en-US" sz="2400" dirty="0">
              <a:solidFill>
                <a:srgbClr val="42679B"/>
              </a:solidFill>
            </a:endParaRPr>
          </a:p>
          <a:p>
            <a:pPr algn="just">
              <a:lnSpc>
                <a:spcPct val="90000"/>
              </a:lnSpc>
              <a:spcBef>
                <a:spcPct val="0"/>
              </a:spcBef>
              <a:buNone/>
            </a:pPr>
            <a:r>
              <a:rPr lang="en-US" sz="2400" dirty="0" smtClean="0">
                <a:solidFill>
                  <a:srgbClr val="42679B"/>
                </a:solidFill>
              </a:rPr>
              <a:t>	</a:t>
            </a:r>
            <a:endParaRPr lang="en-US" sz="2400" dirty="0">
              <a:solidFill>
                <a:srgbClr val="42679B"/>
              </a:solidFill>
            </a:endParaRPr>
          </a:p>
          <a:p>
            <a:pPr algn="just">
              <a:lnSpc>
                <a:spcPct val="90000"/>
              </a:lnSpc>
              <a:spcBef>
                <a:spcPct val="0"/>
              </a:spcBef>
              <a:buNone/>
            </a:pPr>
            <a:r>
              <a:rPr lang="en-US" sz="2400" dirty="0" smtClean="0">
                <a:solidFill>
                  <a:srgbClr val="42679B"/>
                </a:solidFill>
              </a:rPr>
              <a:t>	Organisation </a:t>
            </a:r>
            <a:r>
              <a:rPr lang="en-US" sz="2400" dirty="0">
                <a:solidFill>
                  <a:srgbClr val="42679B"/>
                </a:solidFill>
              </a:rPr>
              <a:t>must fill and submit to the Data Protection Office the ‘</a:t>
            </a:r>
            <a:r>
              <a:rPr lang="en-US" sz="2400" b="1" dirty="0">
                <a:solidFill>
                  <a:srgbClr val="42679B"/>
                </a:solidFill>
              </a:rPr>
              <a:t>Transfer of Personal Data Form</a:t>
            </a:r>
            <a:r>
              <a:rPr lang="en-US" sz="2400" dirty="0">
                <a:solidFill>
                  <a:srgbClr val="42679B"/>
                </a:solidFill>
              </a:rPr>
              <a:t>’ available on </a:t>
            </a:r>
            <a:r>
              <a:rPr lang="en-US" sz="2400" dirty="0">
                <a:solidFill>
                  <a:srgbClr val="42679B"/>
                </a:solidFill>
                <a:hlinkClick r:id="rId3"/>
              </a:rPr>
              <a:t>http://</a:t>
            </a:r>
            <a:r>
              <a:rPr lang="en-US" sz="2400" dirty="0" smtClean="0">
                <a:solidFill>
                  <a:srgbClr val="42679B"/>
                </a:solidFill>
                <a:hlinkClick r:id="rId3"/>
              </a:rPr>
              <a:t>dataprotection.govmu.org</a:t>
            </a:r>
            <a:r>
              <a:rPr lang="en-US" sz="2400" dirty="0">
                <a:solidFill>
                  <a:srgbClr val="42679B"/>
                </a:solidFill>
              </a:rPr>
              <a:t>.</a:t>
            </a:r>
            <a:r>
              <a:rPr lang="en-US" sz="2400" dirty="0" smtClean="0">
                <a:solidFill>
                  <a:srgbClr val="42679B"/>
                </a:solidFill>
              </a:rPr>
              <a:t> </a:t>
            </a:r>
            <a:endParaRPr lang="en-US" sz="2400" dirty="0">
              <a:solidFill>
                <a:srgbClr val="42679B"/>
              </a:solidFill>
            </a:endParaRPr>
          </a:p>
        </p:txBody>
      </p:sp>
    </p:spTree>
    <p:extLst>
      <p:ext uri="{BB962C8B-B14F-4D97-AF65-F5344CB8AC3E}">
        <p14:creationId xmlns:p14="http://schemas.microsoft.com/office/powerpoint/2010/main" val="2011811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143000"/>
            <a:ext cx="6172200" cy="5181600"/>
          </a:xfrm>
        </p:spPr>
        <p:txBody>
          <a:bodyPr>
            <a:normAutofit fontScale="70000" lnSpcReduction="20000"/>
          </a:bodyPr>
          <a:lstStyle/>
          <a:p>
            <a:pPr algn="ctr">
              <a:lnSpc>
                <a:spcPct val="90000"/>
              </a:lnSpc>
              <a:spcBef>
                <a:spcPct val="0"/>
              </a:spcBef>
              <a:buNone/>
            </a:pPr>
            <a:r>
              <a:rPr lang="en-US" sz="2600" dirty="0" smtClean="0">
                <a:solidFill>
                  <a:srgbClr val="42679B"/>
                </a:solidFill>
              </a:rPr>
              <a:t>	</a:t>
            </a:r>
            <a:r>
              <a:rPr lang="en-US" sz="4300" b="1" u="sng" dirty="0" smtClean="0">
                <a:solidFill>
                  <a:srgbClr val="42679B"/>
                </a:solidFill>
                <a:latin typeface="+mj-lt"/>
                <a:ea typeface="Calibri" panose="020F0502020204030204" pitchFamily="34" charset="0"/>
                <a:cs typeface="Times New Roman" panose="02020603050405020304" pitchFamily="18" charset="0"/>
              </a:rPr>
              <a:t>Privacy Impact Assessments</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marL="0" indent="0" algn="just">
              <a:buNone/>
            </a:pPr>
            <a:r>
              <a:rPr lang="en-GB" sz="2800" dirty="0" smtClean="0">
                <a:solidFill>
                  <a:srgbClr val="42679B"/>
                </a:solidFill>
              </a:rPr>
              <a:t>Build </a:t>
            </a:r>
            <a:r>
              <a:rPr lang="en-GB" sz="2800" dirty="0">
                <a:solidFill>
                  <a:srgbClr val="42679B"/>
                </a:solidFill>
              </a:rPr>
              <a:t>in privacy considerations at the </a:t>
            </a:r>
            <a:r>
              <a:rPr lang="en-GB" sz="2800" dirty="0" smtClean="0">
                <a:solidFill>
                  <a:srgbClr val="42679B"/>
                </a:solidFill>
              </a:rPr>
              <a:t>start </a:t>
            </a:r>
            <a:r>
              <a:rPr lang="en-GB" sz="2800" dirty="0">
                <a:solidFill>
                  <a:srgbClr val="42679B"/>
                </a:solidFill>
              </a:rPr>
              <a:t>of projects or initiatives that involve the processing of personal data. </a:t>
            </a:r>
          </a:p>
          <a:p>
            <a:pPr marL="0" indent="0" algn="just">
              <a:buNone/>
            </a:pPr>
            <a:endParaRPr lang="en-GB" sz="2800" dirty="0">
              <a:solidFill>
                <a:srgbClr val="42679B"/>
              </a:solidFill>
            </a:endParaRPr>
          </a:p>
          <a:p>
            <a:pPr marL="0" indent="0" algn="just">
              <a:buNone/>
            </a:pPr>
            <a:r>
              <a:rPr lang="en-GB" sz="2800" dirty="0" smtClean="0">
                <a:solidFill>
                  <a:srgbClr val="42679B"/>
                </a:solidFill>
              </a:rPr>
              <a:t>Thinking </a:t>
            </a:r>
            <a:r>
              <a:rPr lang="en-GB" sz="2800" dirty="0">
                <a:solidFill>
                  <a:srgbClr val="42679B"/>
                </a:solidFill>
              </a:rPr>
              <a:t>about privacy early on will reduce risks and avoid costly changes at a later date. </a:t>
            </a:r>
            <a:endParaRPr lang="en-GB" sz="2800" dirty="0" smtClean="0">
              <a:solidFill>
                <a:srgbClr val="42679B"/>
              </a:solidFill>
            </a:endParaRPr>
          </a:p>
          <a:p>
            <a:pPr marL="0" indent="0" algn="just">
              <a:buNone/>
            </a:pPr>
            <a:endParaRPr lang="en-GB" sz="2800" dirty="0" smtClean="0">
              <a:solidFill>
                <a:srgbClr val="42679B"/>
              </a:solidFill>
            </a:endParaRPr>
          </a:p>
          <a:p>
            <a:pPr marL="0" indent="0" algn="just">
              <a:buNone/>
            </a:pPr>
            <a:r>
              <a:rPr lang="en-US" sz="2800" dirty="0" smtClean="0">
                <a:solidFill>
                  <a:srgbClr val="42679B"/>
                </a:solidFill>
              </a:rPr>
              <a:t>DPO web </a:t>
            </a:r>
            <a:r>
              <a:rPr lang="en-US" sz="2800" dirty="0">
                <a:solidFill>
                  <a:srgbClr val="42679B"/>
                </a:solidFill>
              </a:rPr>
              <a:t>a</a:t>
            </a:r>
            <a:r>
              <a:rPr lang="en-US" sz="2800" dirty="0" smtClean="0">
                <a:solidFill>
                  <a:srgbClr val="42679B"/>
                </a:solidFill>
              </a:rPr>
              <a:t>pplication to assess your </a:t>
            </a:r>
            <a:r>
              <a:rPr lang="en-US" sz="2800" dirty="0" err="1" smtClean="0">
                <a:solidFill>
                  <a:srgbClr val="42679B"/>
                </a:solidFill>
              </a:rPr>
              <a:t>organisation's</a:t>
            </a:r>
            <a:r>
              <a:rPr lang="en-US" sz="2800" dirty="0" smtClean="0">
                <a:solidFill>
                  <a:srgbClr val="42679B"/>
                </a:solidFill>
              </a:rPr>
              <a:t> compliance status with the Data Protection Act 2004</a:t>
            </a:r>
            <a:r>
              <a:rPr lang="en-GB" sz="2800" dirty="0" smtClean="0">
                <a:solidFill>
                  <a:srgbClr val="42679B"/>
                </a:solidFill>
              </a:rPr>
              <a:t>: </a:t>
            </a:r>
            <a:r>
              <a:rPr lang="en-US" sz="2800" dirty="0">
                <a:solidFill>
                  <a:srgbClr val="42679B"/>
                </a:solidFill>
                <a:hlinkClick r:id=""/>
              </a:rPr>
              <a:t>http://dataprotection.govmu.org/English/Publications/Pages/Privacy-Compliance-Assessment.aspx</a:t>
            </a:r>
          </a:p>
          <a:p>
            <a:pPr marL="0" indent="0" algn="just">
              <a:lnSpc>
                <a:spcPct val="160000"/>
              </a:lnSpc>
              <a:spcBef>
                <a:spcPct val="0"/>
              </a:spcBef>
              <a:buClrTx/>
              <a:buNone/>
            </a:pPr>
            <a:endParaRPr lang="en-US" sz="2000" dirty="0" smtClean="0">
              <a:latin typeface="Arial" panose="020B0604020202020204" pitchFamily="34" charset="0"/>
              <a:cs typeface="Arial" panose="020B0604020202020204" pitchFamily="34" charset="0"/>
              <a:hlinkClick r:id=""/>
            </a:endParaRPr>
          </a:p>
          <a:p>
            <a:pPr marL="0" indent="0" algn="just">
              <a:buClrTx/>
              <a:buNone/>
            </a:pPr>
            <a:r>
              <a:rPr lang="en-US" sz="2900" dirty="0" smtClean="0">
                <a:solidFill>
                  <a:srgbClr val="42679B"/>
                </a:solidFill>
              </a:rPr>
              <a:t>Guideline: </a:t>
            </a:r>
            <a:endParaRPr lang="en-GB" sz="2900" dirty="0">
              <a:solidFill>
                <a:srgbClr val="42679B"/>
              </a:solidFill>
              <a:hlinkClick r:id=""/>
            </a:endParaRPr>
          </a:p>
          <a:p>
            <a:pPr marL="0" indent="0" algn="just">
              <a:buClrTx/>
              <a:buNone/>
            </a:pPr>
            <a:r>
              <a:rPr lang="en-GB" sz="2900" dirty="0">
                <a:solidFill>
                  <a:srgbClr val="42679B"/>
                </a:solidFill>
                <a:hlinkClick r:id=""/>
              </a:rPr>
              <a:t>http</a:t>
            </a:r>
            <a:r>
              <a:rPr lang="en-GB" sz="2900" dirty="0">
                <a:solidFill>
                  <a:srgbClr val="42679B"/>
                </a:solidFill>
                <a:hlinkClick r:id="rId3"/>
              </a:rPr>
              <a:t>://dataprotection.govmu.org/English/Documents/Publications/Guidelines/DPO_Vol6_PrivacyImpactAssessment.pdf</a:t>
            </a:r>
            <a:r>
              <a:rPr lang="en-GB" sz="2900" dirty="0">
                <a:solidFill>
                  <a:srgbClr val="42679B"/>
                </a:solidFill>
              </a:rPr>
              <a:t> </a:t>
            </a:r>
          </a:p>
        </p:txBody>
      </p:sp>
    </p:spTree>
    <p:extLst>
      <p:ext uri="{BB962C8B-B14F-4D97-AF65-F5344CB8AC3E}">
        <p14:creationId xmlns:p14="http://schemas.microsoft.com/office/powerpoint/2010/main" val="2589318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143000"/>
            <a:ext cx="6172200" cy="5181600"/>
          </a:xfrm>
        </p:spPr>
        <p:txBody>
          <a:bodyPr>
            <a:normAutofit fontScale="85000" lnSpcReduction="10000"/>
          </a:bodyPr>
          <a:lstStyle/>
          <a:p>
            <a:pPr algn="ctr">
              <a:lnSpc>
                <a:spcPct val="110000"/>
              </a:lnSpc>
              <a:spcBef>
                <a:spcPct val="0"/>
              </a:spcBef>
              <a:buNone/>
            </a:pPr>
            <a:r>
              <a:rPr lang="en-US" sz="2600" dirty="0" smtClean="0">
                <a:solidFill>
                  <a:srgbClr val="42679B"/>
                </a:solidFill>
              </a:rPr>
              <a:t>	</a:t>
            </a:r>
            <a:r>
              <a:rPr lang="en-US" sz="3500" b="1" u="sng" dirty="0">
                <a:solidFill>
                  <a:srgbClr val="42679B"/>
                </a:solidFill>
                <a:latin typeface="+mj-lt"/>
                <a:ea typeface="Calibri" panose="020F0502020204030204" pitchFamily="34" charset="0"/>
                <a:cs typeface="Times New Roman" panose="02020603050405020304" pitchFamily="18" charset="0"/>
              </a:rPr>
              <a:t>Disclosure of Information</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marL="0" indent="0" algn="just">
              <a:buNone/>
            </a:pPr>
            <a:r>
              <a:rPr lang="en-US" sz="2800" dirty="0">
                <a:solidFill>
                  <a:srgbClr val="42679B"/>
                </a:solidFill>
              </a:rPr>
              <a:t>An organisation must ensure that personal information in its possession is not disclosed in any manner </a:t>
            </a:r>
            <a:r>
              <a:rPr lang="en-US" sz="2800" b="1" u="sng" dirty="0">
                <a:solidFill>
                  <a:srgbClr val="42679B"/>
                </a:solidFill>
              </a:rPr>
              <a:t>incompatible</a:t>
            </a:r>
            <a:r>
              <a:rPr lang="en-US" sz="2800" dirty="0">
                <a:solidFill>
                  <a:srgbClr val="42679B"/>
                </a:solidFill>
              </a:rPr>
              <a:t> with the purposes for which such data has been collected, which is an offence under section 29 of the Data Protection Act</a:t>
            </a:r>
            <a:r>
              <a:rPr lang="en-US" sz="2800" dirty="0" smtClean="0">
                <a:solidFill>
                  <a:srgbClr val="42679B"/>
                </a:solidFill>
              </a:rPr>
              <a:t>.</a:t>
            </a:r>
          </a:p>
          <a:p>
            <a:pPr marL="0" indent="0" algn="just">
              <a:buNone/>
            </a:pPr>
            <a:endParaRPr lang="en-US" sz="2800" dirty="0">
              <a:solidFill>
                <a:srgbClr val="42679B"/>
              </a:solidFill>
            </a:endParaRPr>
          </a:p>
          <a:p>
            <a:pPr marL="0" indent="0" algn="just">
              <a:buNone/>
            </a:pPr>
            <a:r>
              <a:rPr lang="en-US" sz="2800" dirty="0">
                <a:solidFill>
                  <a:srgbClr val="42679B"/>
                </a:solidFill>
              </a:rPr>
              <a:t>The principle is that the prior consent from the concerned data subject should be obtained before any disclosure is made, unless you fall under the exceptions of </a:t>
            </a:r>
            <a:r>
              <a:rPr lang="en-US" sz="2800" b="1" dirty="0">
                <a:solidFill>
                  <a:srgbClr val="42679B"/>
                </a:solidFill>
              </a:rPr>
              <a:t>section  24(2) </a:t>
            </a:r>
            <a:r>
              <a:rPr lang="en-US" sz="2800" dirty="0">
                <a:solidFill>
                  <a:srgbClr val="42679B"/>
                </a:solidFill>
              </a:rPr>
              <a:t>of the DPA.</a:t>
            </a:r>
          </a:p>
          <a:p>
            <a:pPr marL="0" indent="0" algn="just">
              <a:buNone/>
            </a:pPr>
            <a:endParaRPr lang="en-US" sz="2800" dirty="0">
              <a:solidFill>
                <a:srgbClr val="42679B"/>
              </a:solidFill>
            </a:endParaRPr>
          </a:p>
        </p:txBody>
      </p:sp>
    </p:spTree>
    <p:extLst>
      <p:ext uri="{BB962C8B-B14F-4D97-AF65-F5344CB8AC3E}">
        <p14:creationId xmlns:p14="http://schemas.microsoft.com/office/powerpoint/2010/main" val="39819579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143000"/>
            <a:ext cx="6172200" cy="5181600"/>
          </a:xfrm>
        </p:spPr>
        <p:txBody>
          <a:bodyPr>
            <a:normAutofit fontScale="92500" lnSpcReduction="10000"/>
          </a:bodyPr>
          <a:lstStyle/>
          <a:p>
            <a:pPr algn="ctr">
              <a:lnSpc>
                <a:spcPct val="110000"/>
              </a:lnSpc>
              <a:spcBef>
                <a:spcPct val="0"/>
              </a:spcBef>
              <a:buNone/>
            </a:pPr>
            <a:r>
              <a:rPr lang="en-US" sz="2600" dirty="0" smtClean="0">
                <a:solidFill>
                  <a:srgbClr val="42679B"/>
                </a:solidFill>
              </a:rPr>
              <a:t>	</a:t>
            </a:r>
            <a:r>
              <a:rPr lang="en-US" b="1" u="sng" dirty="0" smtClean="0">
                <a:solidFill>
                  <a:srgbClr val="42679B"/>
                </a:solidFill>
                <a:latin typeface="+mj-lt"/>
                <a:ea typeface="Calibri" panose="020F0502020204030204" pitchFamily="34" charset="0"/>
                <a:cs typeface="Times New Roman" panose="02020603050405020304" pitchFamily="18" charset="0"/>
              </a:rPr>
              <a:t>Data Sharing</a:t>
            </a:r>
            <a:endParaRPr lang="en-US" b="1" u="sng" dirty="0">
              <a:solidFill>
                <a:srgbClr val="42679B"/>
              </a:solidFill>
              <a:latin typeface="+mj-lt"/>
              <a:ea typeface="Calibri" panose="020F0502020204030204" pitchFamily="34" charset="0"/>
              <a:cs typeface="Times New Roman" panose="02020603050405020304" pitchFamily="18" charset="0"/>
            </a:endParaRP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marL="0" indent="0" algn="just">
              <a:buNone/>
            </a:pPr>
            <a:r>
              <a:rPr lang="en-US" sz="2800" dirty="0">
                <a:solidFill>
                  <a:srgbClr val="42679B"/>
                </a:solidFill>
              </a:rPr>
              <a:t>‘Data sharing’ refers to sharing of data within an organisation or sharing of data from one or more organisation to other organisation(s)</a:t>
            </a:r>
          </a:p>
          <a:p>
            <a:pPr marL="0" indent="0" algn="just">
              <a:buNone/>
            </a:pPr>
            <a:endParaRPr lang="en-US" sz="2800" dirty="0">
              <a:solidFill>
                <a:srgbClr val="42679B"/>
              </a:solidFill>
            </a:endParaRPr>
          </a:p>
          <a:p>
            <a:pPr marL="0" indent="0" algn="just">
              <a:buNone/>
            </a:pPr>
            <a:r>
              <a:rPr lang="en-US" sz="2800" dirty="0">
                <a:solidFill>
                  <a:srgbClr val="42679B"/>
                </a:solidFill>
              </a:rPr>
              <a:t>If you are sharing client data, the DPA will </a:t>
            </a:r>
            <a:r>
              <a:rPr lang="en-US" sz="2800" dirty="0" smtClean="0">
                <a:solidFill>
                  <a:srgbClr val="42679B"/>
                </a:solidFill>
              </a:rPr>
              <a:t>apply. Consent </a:t>
            </a:r>
            <a:r>
              <a:rPr lang="en-US" sz="2800" dirty="0">
                <a:solidFill>
                  <a:srgbClr val="42679B"/>
                </a:solidFill>
              </a:rPr>
              <a:t>of client is required before any data sharing takes place unless you fall under the exceptions of 24(2) or 25(2) of the DPA.</a:t>
            </a:r>
          </a:p>
          <a:p>
            <a:pPr marL="0" indent="0" algn="just">
              <a:buNone/>
            </a:pPr>
            <a:r>
              <a:rPr lang="en-US" sz="2800" dirty="0">
                <a:solidFill>
                  <a:srgbClr val="42679B"/>
                </a:solidFill>
              </a:rPr>
              <a:t> </a:t>
            </a:r>
          </a:p>
          <a:p>
            <a:pPr marL="0" indent="0" algn="just">
              <a:buNone/>
            </a:pPr>
            <a:endParaRPr lang="en-US" sz="2800" dirty="0">
              <a:solidFill>
                <a:srgbClr val="42679B"/>
              </a:solidFill>
            </a:endParaRPr>
          </a:p>
        </p:txBody>
      </p:sp>
    </p:spTree>
    <p:extLst>
      <p:ext uri="{BB962C8B-B14F-4D97-AF65-F5344CB8AC3E}">
        <p14:creationId xmlns:p14="http://schemas.microsoft.com/office/powerpoint/2010/main" val="3464372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143000"/>
            <a:ext cx="6172200" cy="5181600"/>
          </a:xfrm>
        </p:spPr>
        <p:txBody>
          <a:bodyPr>
            <a:normAutofit fontScale="47500" lnSpcReduction="20000"/>
          </a:bodyPr>
          <a:lstStyle/>
          <a:p>
            <a:pPr algn="ctr">
              <a:lnSpc>
                <a:spcPct val="110000"/>
              </a:lnSpc>
              <a:spcBef>
                <a:spcPct val="0"/>
              </a:spcBef>
              <a:buNone/>
            </a:pPr>
            <a:r>
              <a:rPr lang="en-US" sz="2600" dirty="0" smtClean="0">
                <a:solidFill>
                  <a:srgbClr val="42679B"/>
                </a:solidFill>
              </a:rPr>
              <a:t>	</a:t>
            </a:r>
            <a:r>
              <a:rPr lang="en-US" sz="5500" b="1" u="sng" dirty="0" smtClean="0">
                <a:solidFill>
                  <a:srgbClr val="42679B"/>
                </a:solidFill>
                <a:latin typeface="+mj-lt"/>
                <a:ea typeface="Calibri" panose="020F0502020204030204" pitchFamily="34" charset="0"/>
                <a:cs typeface="Times New Roman" panose="02020603050405020304" pitchFamily="18" charset="0"/>
              </a:rPr>
              <a:t>CCTV at Work</a:t>
            </a:r>
          </a:p>
          <a:p>
            <a:pPr algn="ctr">
              <a:lnSpc>
                <a:spcPct val="110000"/>
              </a:lnSpc>
              <a:spcBef>
                <a:spcPct val="0"/>
              </a:spcBef>
              <a:buNone/>
            </a:pPr>
            <a:endParaRPr lang="en-US" sz="5500" b="1" u="sng" dirty="0">
              <a:solidFill>
                <a:srgbClr val="42679B"/>
              </a:solidFill>
              <a:latin typeface="+mj-lt"/>
              <a:ea typeface="Calibri" panose="020F0502020204030204" pitchFamily="34" charset="0"/>
              <a:cs typeface="Times New Roman" panose="02020603050405020304" pitchFamily="18" charset="0"/>
            </a:endParaRPr>
          </a:p>
          <a:p>
            <a:pPr marL="0" indent="0" algn="just">
              <a:buNone/>
            </a:pPr>
            <a:r>
              <a:rPr lang="en-US" sz="4200" dirty="0">
                <a:solidFill>
                  <a:srgbClr val="42679B"/>
                </a:solidFill>
              </a:rPr>
              <a:t>Data collected by the CCTV cameras is under the responsibility of the data controller and therefore the data controller is required to comply with the Data Protection Act for the collection of personal data.</a:t>
            </a:r>
          </a:p>
          <a:p>
            <a:pPr marL="0" indent="0" algn="just">
              <a:buNone/>
            </a:pPr>
            <a:endParaRPr lang="en-US" sz="4200" dirty="0" smtClean="0">
              <a:solidFill>
                <a:srgbClr val="42679B"/>
              </a:solidFill>
            </a:endParaRPr>
          </a:p>
          <a:p>
            <a:pPr marL="0" indent="0" algn="just">
              <a:buNone/>
            </a:pPr>
            <a:r>
              <a:rPr lang="en-US" sz="4200" dirty="0" smtClean="0">
                <a:solidFill>
                  <a:srgbClr val="42679B"/>
                </a:solidFill>
              </a:rPr>
              <a:t>CCTV </a:t>
            </a:r>
            <a:r>
              <a:rPr lang="en-US" sz="4200" dirty="0">
                <a:solidFill>
                  <a:srgbClr val="42679B"/>
                </a:solidFill>
              </a:rPr>
              <a:t>Images should be captured only within the premises of the company</a:t>
            </a:r>
            <a:r>
              <a:rPr lang="en-US" sz="4200" dirty="0" smtClean="0">
                <a:solidFill>
                  <a:srgbClr val="42679B"/>
                </a:solidFill>
              </a:rPr>
              <a:t>.</a:t>
            </a:r>
          </a:p>
          <a:p>
            <a:pPr marL="0" indent="0" algn="just">
              <a:buNone/>
            </a:pPr>
            <a:endParaRPr lang="en-US" sz="4200" dirty="0">
              <a:solidFill>
                <a:srgbClr val="42679B"/>
              </a:solidFill>
            </a:endParaRPr>
          </a:p>
          <a:p>
            <a:pPr marL="0" indent="0" algn="just">
              <a:buNone/>
            </a:pPr>
            <a:r>
              <a:rPr lang="en-US" sz="4200" dirty="0">
                <a:solidFill>
                  <a:srgbClr val="42679B"/>
                </a:solidFill>
              </a:rPr>
              <a:t>A sign at all entrances should be displayed to specify:</a:t>
            </a:r>
          </a:p>
          <a:p>
            <a:pPr marL="571500" lvl="1" indent="-571500" algn="just">
              <a:buFont typeface="Wingdings" panose="05000000000000000000" pitchFamily="2" charset="2"/>
              <a:buChar char="§"/>
            </a:pPr>
            <a:r>
              <a:rPr lang="en-US" sz="4200" dirty="0">
                <a:solidFill>
                  <a:srgbClr val="42679B"/>
                </a:solidFill>
              </a:rPr>
              <a:t>the purpose/s for which the surveillance is being carried out,</a:t>
            </a:r>
          </a:p>
          <a:p>
            <a:pPr marL="571500" lvl="1" indent="-571500" algn="just">
              <a:buFont typeface="Wingdings" panose="05000000000000000000" pitchFamily="2" charset="2"/>
              <a:buChar char="§"/>
            </a:pPr>
            <a:r>
              <a:rPr lang="en-US" sz="4200" dirty="0">
                <a:solidFill>
                  <a:srgbClr val="42679B"/>
                </a:solidFill>
              </a:rPr>
              <a:t>the identity of the organisation,</a:t>
            </a:r>
          </a:p>
          <a:p>
            <a:pPr marL="571500" lvl="1" indent="-571500" algn="just">
              <a:buFont typeface="Wingdings" panose="05000000000000000000" pitchFamily="2" charset="2"/>
              <a:buChar char="§"/>
            </a:pPr>
            <a:r>
              <a:rPr lang="en-US" sz="4200" dirty="0">
                <a:solidFill>
                  <a:srgbClr val="42679B"/>
                </a:solidFill>
              </a:rPr>
              <a:t>the contact details of the organisation</a:t>
            </a:r>
          </a:p>
          <a:p>
            <a:pPr marL="0" indent="0" algn="just">
              <a:buNone/>
            </a:pPr>
            <a:endParaRPr lang="en-US" sz="3600" dirty="0">
              <a:solidFill>
                <a:srgbClr val="42679B"/>
              </a:solidFill>
            </a:endParaRPr>
          </a:p>
          <a:p>
            <a:pPr marL="0" indent="0" algn="just">
              <a:buNone/>
            </a:pPr>
            <a:endParaRPr lang="en-US" sz="2800" dirty="0">
              <a:solidFill>
                <a:srgbClr val="42679B"/>
              </a:solidFill>
            </a:endParaRPr>
          </a:p>
        </p:txBody>
      </p:sp>
    </p:spTree>
    <p:extLst>
      <p:ext uri="{BB962C8B-B14F-4D97-AF65-F5344CB8AC3E}">
        <p14:creationId xmlns:p14="http://schemas.microsoft.com/office/powerpoint/2010/main" val="1160625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143000"/>
            <a:ext cx="6172200" cy="5181600"/>
          </a:xfrm>
        </p:spPr>
        <p:txBody>
          <a:bodyPr>
            <a:normAutofit fontScale="85000" lnSpcReduction="20000"/>
          </a:bodyPr>
          <a:lstStyle/>
          <a:p>
            <a:pPr algn="ctr">
              <a:lnSpc>
                <a:spcPct val="110000"/>
              </a:lnSpc>
              <a:spcBef>
                <a:spcPct val="0"/>
              </a:spcBef>
              <a:buNone/>
            </a:pPr>
            <a:r>
              <a:rPr lang="en-US" sz="3800" dirty="0" smtClean="0">
                <a:solidFill>
                  <a:srgbClr val="42679B"/>
                </a:solidFill>
              </a:rPr>
              <a:t>	</a:t>
            </a:r>
            <a:r>
              <a:rPr lang="en-US" sz="3500" b="1" u="sng" dirty="0" smtClean="0">
                <a:solidFill>
                  <a:srgbClr val="42679B"/>
                </a:solidFill>
                <a:latin typeface="+mj-lt"/>
                <a:ea typeface="Calibri" panose="020F0502020204030204" pitchFamily="34" charset="0"/>
                <a:cs typeface="Times New Roman" panose="02020603050405020304" pitchFamily="18" charset="0"/>
              </a:rPr>
              <a:t>CCTV at Work </a:t>
            </a:r>
            <a:r>
              <a:rPr lang="en-US" sz="3500" b="1" u="sng" dirty="0">
                <a:solidFill>
                  <a:srgbClr val="42679B"/>
                </a:solidFill>
                <a:ea typeface="Calibri" panose="020F0502020204030204" pitchFamily="34" charset="0"/>
                <a:cs typeface="Times New Roman" panose="02020603050405020304" pitchFamily="18" charset="0"/>
              </a:rPr>
              <a:t>(cntd.)</a:t>
            </a:r>
          </a:p>
          <a:p>
            <a:pPr algn="ctr">
              <a:lnSpc>
                <a:spcPct val="110000"/>
              </a:lnSpc>
              <a:spcBef>
                <a:spcPct val="0"/>
              </a:spcBef>
              <a:buNone/>
            </a:pPr>
            <a:endParaRPr lang="en-US" sz="3900" b="1" u="sng" dirty="0">
              <a:solidFill>
                <a:srgbClr val="42679B"/>
              </a:solidFill>
              <a:latin typeface="+mj-lt"/>
              <a:ea typeface="Calibri" panose="020F0502020204030204" pitchFamily="34" charset="0"/>
              <a:cs typeface="Times New Roman" panose="02020603050405020304" pitchFamily="18" charset="0"/>
            </a:endParaRP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marL="0" indent="0" algn="just">
              <a:buNone/>
            </a:pPr>
            <a:r>
              <a:rPr lang="en-US" sz="2800" dirty="0">
                <a:solidFill>
                  <a:srgbClr val="42679B"/>
                </a:solidFill>
              </a:rPr>
              <a:t>A Guide titled </a:t>
            </a:r>
            <a:r>
              <a:rPr lang="en-US" sz="2800" dirty="0" smtClean="0">
                <a:solidFill>
                  <a:srgbClr val="42679B"/>
                </a:solidFill>
              </a:rPr>
              <a:t>‘Vol </a:t>
            </a:r>
            <a:r>
              <a:rPr lang="en-US" sz="2800" dirty="0">
                <a:solidFill>
                  <a:srgbClr val="42679B"/>
                </a:solidFill>
              </a:rPr>
              <a:t>5 –Guidelines to regulate The Processing of Personal Data by Video Surveillance Systems’ is available on the Data Protection Office website (</a:t>
            </a:r>
            <a:r>
              <a:rPr lang="en-US" sz="2800" dirty="0">
                <a:solidFill>
                  <a:srgbClr val="42679B"/>
                </a:solidFill>
                <a:hlinkClick r:id="rId3"/>
              </a:rPr>
              <a:t>http://</a:t>
            </a:r>
            <a:r>
              <a:rPr lang="en-US" sz="2800" dirty="0" smtClean="0">
                <a:solidFill>
                  <a:srgbClr val="42679B"/>
                </a:solidFill>
                <a:hlinkClick r:id="rId3"/>
              </a:rPr>
              <a:t>dataprotection.govmu.org/English/Documents/Publications/Guidelines/Guidvol5v3.pdf</a:t>
            </a:r>
            <a:r>
              <a:rPr lang="en-US" sz="2800" dirty="0" smtClean="0">
                <a:solidFill>
                  <a:srgbClr val="42679B"/>
                </a:solidFill>
              </a:rPr>
              <a:t>) under </a:t>
            </a:r>
            <a:r>
              <a:rPr lang="en-US" sz="2800" dirty="0">
                <a:solidFill>
                  <a:srgbClr val="42679B"/>
                </a:solidFill>
              </a:rPr>
              <a:t>publications</a:t>
            </a:r>
            <a:r>
              <a:rPr lang="en-US" sz="2800" dirty="0" smtClean="0">
                <a:solidFill>
                  <a:srgbClr val="42679B"/>
                </a:solidFill>
              </a:rPr>
              <a:t>.</a:t>
            </a:r>
          </a:p>
          <a:p>
            <a:pPr marL="0" indent="0" algn="just">
              <a:buNone/>
            </a:pPr>
            <a:endParaRPr lang="en-US" sz="2800" dirty="0">
              <a:solidFill>
                <a:srgbClr val="42679B"/>
              </a:solidFill>
            </a:endParaRPr>
          </a:p>
          <a:p>
            <a:pPr marL="0" indent="0" algn="just">
              <a:buNone/>
            </a:pPr>
            <a:endParaRPr lang="en-US" sz="2800" dirty="0" smtClean="0">
              <a:solidFill>
                <a:srgbClr val="42679B"/>
              </a:solidFill>
            </a:endParaRPr>
          </a:p>
          <a:p>
            <a:pPr marL="0" indent="0" algn="just">
              <a:buNone/>
            </a:pPr>
            <a:endParaRPr lang="en-US" sz="2800" dirty="0" smtClean="0">
              <a:solidFill>
                <a:srgbClr val="42679B"/>
              </a:solidFill>
            </a:endParaRPr>
          </a:p>
          <a:p>
            <a:pPr marL="0" indent="0" algn="just">
              <a:buNone/>
            </a:pPr>
            <a:r>
              <a:rPr lang="en-US" sz="2800" dirty="0" smtClean="0">
                <a:solidFill>
                  <a:srgbClr val="42679B"/>
                </a:solidFill>
              </a:rPr>
              <a:t> </a:t>
            </a:r>
            <a:endParaRPr lang="en-US" sz="2800" dirty="0">
              <a:solidFill>
                <a:srgbClr val="42679B"/>
              </a:solidFill>
            </a:endParaRPr>
          </a:p>
        </p:txBody>
      </p:sp>
    </p:spTree>
    <p:extLst>
      <p:ext uri="{BB962C8B-B14F-4D97-AF65-F5344CB8AC3E}">
        <p14:creationId xmlns:p14="http://schemas.microsoft.com/office/powerpoint/2010/main" val="3025983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DATA PROTECTION ACT (DPA) 2004</a:t>
            </a:r>
            <a:endParaRPr lang="en-US" sz="3200" b="1" dirty="0"/>
          </a:p>
        </p:txBody>
      </p:sp>
      <p:sp>
        <p:nvSpPr>
          <p:cNvPr id="3" name="Content Placeholder 2"/>
          <p:cNvSpPr>
            <a:spLocks noGrp="1"/>
          </p:cNvSpPr>
          <p:nvPr>
            <p:ph idx="1"/>
          </p:nvPr>
        </p:nvSpPr>
        <p:spPr>
          <a:xfrm>
            <a:off x="228600" y="1295401"/>
            <a:ext cx="6248400" cy="4648200"/>
          </a:xfrm>
        </p:spPr>
        <p:txBody>
          <a:bodyPr/>
          <a:lstStyle/>
          <a:p>
            <a:pPr algn="ctr">
              <a:lnSpc>
                <a:spcPct val="90000"/>
              </a:lnSpc>
              <a:spcBef>
                <a:spcPct val="0"/>
              </a:spcBef>
              <a:buNone/>
            </a:pPr>
            <a:r>
              <a:rPr lang="en-US" sz="2600" dirty="0" smtClean="0">
                <a:solidFill>
                  <a:srgbClr val="42679B"/>
                </a:solidFill>
              </a:rPr>
              <a:t>	</a:t>
            </a:r>
            <a:r>
              <a:rPr lang="en-US" sz="3000" b="1" u="sng" dirty="0" smtClean="0">
                <a:solidFill>
                  <a:srgbClr val="42679B"/>
                </a:solidFill>
                <a:latin typeface="+mj-lt"/>
                <a:ea typeface="Calibri" panose="020F0502020204030204" pitchFamily="34" charset="0"/>
                <a:cs typeface="Times New Roman" panose="02020603050405020304" pitchFamily="18" charset="0"/>
              </a:rPr>
              <a:t>AN ACT </a:t>
            </a: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600" dirty="0">
                <a:solidFill>
                  <a:srgbClr val="42679B"/>
                </a:solidFill>
              </a:rPr>
              <a:t>    </a:t>
            </a:r>
            <a:r>
              <a:rPr lang="en-US" sz="2800" dirty="0">
                <a:solidFill>
                  <a:srgbClr val="42679B"/>
                </a:solidFill>
              </a:rPr>
              <a:t>To provide for the </a:t>
            </a:r>
            <a:r>
              <a:rPr lang="en-US" sz="2800" dirty="0">
                <a:solidFill>
                  <a:srgbClr val="FF0000"/>
                </a:solidFill>
              </a:rPr>
              <a:t>protection</a:t>
            </a:r>
            <a:r>
              <a:rPr lang="en-US" sz="2800" dirty="0">
                <a:solidFill>
                  <a:srgbClr val="42679B"/>
                </a:solidFill>
              </a:rPr>
              <a:t> of the </a:t>
            </a:r>
            <a:r>
              <a:rPr lang="en-US" sz="2800" dirty="0">
                <a:solidFill>
                  <a:srgbClr val="FF0000"/>
                </a:solidFill>
              </a:rPr>
              <a:t>privacy rights of individuals </a:t>
            </a:r>
            <a:r>
              <a:rPr lang="en-US" sz="2800" dirty="0">
                <a:solidFill>
                  <a:srgbClr val="42679B"/>
                </a:solidFill>
              </a:rPr>
              <a:t>in view of the developments in the techniques used to </a:t>
            </a:r>
            <a:r>
              <a:rPr lang="en-US" sz="2800" dirty="0">
                <a:solidFill>
                  <a:srgbClr val="FF0000"/>
                </a:solidFill>
              </a:rPr>
              <a:t>capture, </a:t>
            </a:r>
            <a:r>
              <a:rPr lang="en-US" sz="2800" dirty="0" smtClean="0">
                <a:solidFill>
                  <a:srgbClr val="FF0000"/>
                </a:solidFill>
              </a:rPr>
              <a:t>transmit</a:t>
            </a:r>
            <a:r>
              <a:rPr lang="en-US" sz="2800" dirty="0">
                <a:solidFill>
                  <a:srgbClr val="FF0000"/>
                </a:solidFill>
              </a:rPr>
              <a:t>, manipulate, record or store</a:t>
            </a:r>
            <a:r>
              <a:rPr lang="en-US" sz="2800" dirty="0">
                <a:solidFill>
                  <a:srgbClr val="42679B"/>
                </a:solidFill>
              </a:rPr>
              <a:t> data relating to individuals.</a:t>
            </a:r>
          </a:p>
          <a:p>
            <a:pPr algn="just">
              <a:lnSpc>
                <a:spcPct val="90000"/>
              </a:lnSpc>
              <a:spcBef>
                <a:spcPct val="0"/>
              </a:spcBef>
              <a:buNone/>
            </a:pPr>
            <a:endParaRPr lang="en-US" sz="2600" dirty="0">
              <a:solidFill>
                <a:srgbClr val="42679B"/>
              </a:solidFill>
            </a:endParaRPr>
          </a:p>
        </p:txBody>
      </p:sp>
    </p:spTree>
    <p:extLst>
      <p:ext uri="{BB962C8B-B14F-4D97-AF65-F5344CB8AC3E}">
        <p14:creationId xmlns:p14="http://schemas.microsoft.com/office/powerpoint/2010/main" val="19963678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HOW CAN AN ORGANISATION MANAGE DATA PROTECTION?</a:t>
            </a:r>
            <a:endParaRPr lang="en-US" sz="3200" b="1" dirty="0"/>
          </a:p>
        </p:txBody>
      </p:sp>
      <p:sp>
        <p:nvSpPr>
          <p:cNvPr id="3" name="Content Placeholder 2"/>
          <p:cNvSpPr>
            <a:spLocks noGrp="1"/>
          </p:cNvSpPr>
          <p:nvPr>
            <p:ph idx="1"/>
          </p:nvPr>
        </p:nvSpPr>
        <p:spPr>
          <a:xfrm>
            <a:off x="457200" y="1143000"/>
            <a:ext cx="6172200" cy="5181600"/>
          </a:xfrm>
        </p:spPr>
        <p:txBody>
          <a:bodyPr>
            <a:normAutofit fontScale="55000" lnSpcReduction="20000"/>
          </a:bodyPr>
          <a:lstStyle/>
          <a:p>
            <a:pPr algn="ctr">
              <a:lnSpc>
                <a:spcPct val="110000"/>
              </a:lnSpc>
              <a:spcBef>
                <a:spcPct val="0"/>
              </a:spcBef>
              <a:buNone/>
            </a:pPr>
            <a:r>
              <a:rPr lang="en-US" sz="2600" dirty="0" smtClean="0">
                <a:solidFill>
                  <a:srgbClr val="42679B"/>
                </a:solidFill>
              </a:rPr>
              <a:t>	</a:t>
            </a:r>
            <a:r>
              <a:rPr lang="en-US" sz="5500" b="1" u="sng" dirty="0" smtClean="0">
                <a:solidFill>
                  <a:srgbClr val="42679B"/>
                </a:solidFill>
                <a:latin typeface="+mj-lt"/>
                <a:ea typeface="Calibri" panose="020F0502020204030204" pitchFamily="34" charset="0"/>
                <a:cs typeface="Times New Roman" panose="02020603050405020304" pitchFamily="18" charset="0"/>
              </a:rPr>
              <a:t>Fingerprint for attendance purposes </a:t>
            </a:r>
            <a:endParaRPr lang="en-US" sz="5500" b="1" u="sng" dirty="0">
              <a:solidFill>
                <a:srgbClr val="42679B"/>
              </a:solidFill>
              <a:latin typeface="+mj-lt"/>
              <a:ea typeface="Calibri" panose="020F0502020204030204" pitchFamily="34" charset="0"/>
              <a:cs typeface="Times New Roman" panose="02020603050405020304" pitchFamily="18" charset="0"/>
            </a:endParaRPr>
          </a:p>
          <a:p>
            <a:pPr algn="ctr">
              <a:lnSpc>
                <a:spcPct val="90000"/>
              </a:lnSpc>
              <a:spcBef>
                <a:spcPct val="0"/>
              </a:spcBef>
              <a:buNone/>
            </a:pPr>
            <a:endParaRPr lang="en-US" sz="3000" b="1" u="sng" dirty="0">
              <a:solidFill>
                <a:srgbClr val="42679B"/>
              </a:solidFill>
              <a:latin typeface="+mj-lt"/>
              <a:ea typeface="Calibri" panose="020F0502020204030204" pitchFamily="34" charset="0"/>
              <a:cs typeface="Times New Roman" panose="02020603050405020304" pitchFamily="18" charset="0"/>
            </a:endParaRPr>
          </a:p>
          <a:p>
            <a:pPr marL="0" indent="0" algn="just">
              <a:buNone/>
            </a:pPr>
            <a:r>
              <a:rPr lang="en-US" sz="4300" dirty="0" smtClean="0">
                <a:solidFill>
                  <a:srgbClr val="42679B"/>
                </a:solidFill>
              </a:rPr>
              <a:t>Requires </a:t>
            </a:r>
            <a:r>
              <a:rPr lang="en-US" sz="4300" dirty="0">
                <a:solidFill>
                  <a:srgbClr val="42679B"/>
                </a:solidFill>
              </a:rPr>
              <a:t>consent of workers. However, under sections 24 and 25 of the DPA, consent is not required where the data controller is able to show that </a:t>
            </a:r>
            <a:r>
              <a:rPr lang="en-US" sz="4300" dirty="0" smtClean="0">
                <a:solidFill>
                  <a:srgbClr val="42679B"/>
                </a:solidFill>
              </a:rPr>
              <a:t>it falls under the exemptions of section 24(2) or 25(2).</a:t>
            </a:r>
          </a:p>
          <a:p>
            <a:pPr marL="0" indent="0" algn="just">
              <a:buNone/>
            </a:pPr>
            <a:endParaRPr lang="en-US" sz="4300" dirty="0" smtClean="0">
              <a:solidFill>
                <a:srgbClr val="42679B"/>
              </a:solidFill>
            </a:endParaRPr>
          </a:p>
          <a:p>
            <a:pPr marL="0" indent="0" algn="just">
              <a:buNone/>
            </a:pPr>
            <a:r>
              <a:rPr lang="en-US" altLang="en-US" sz="4300" dirty="0">
                <a:solidFill>
                  <a:srgbClr val="42679B"/>
                </a:solidFill>
              </a:rPr>
              <a:t>In case consent is obtained, the organisation can continue using the Fingerprint system. In case </a:t>
            </a:r>
            <a:r>
              <a:rPr lang="en-US" altLang="en-US" sz="4300" b="1" u="sng" dirty="0">
                <a:solidFill>
                  <a:srgbClr val="42679B"/>
                </a:solidFill>
              </a:rPr>
              <a:t>no consent</a:t>
            </a:r>
            <a:r>
              <a:rPr lang="en-US" altLang="en-US" sz="4300" dirty="0">
                <a:solidFill>
                  <a:srgbClr val="42679B"/>
                </a:solidFill>
              </a:rPr>
              <a:t> is received, alternative (less intrusive)methods for recording attendance must be provided. </a:t>
            </a:r>
          </a:p>
          <a:p>
            <a:pPr marL="0" indent="0" algn="just">
              <a:buNone/>
            </a:pPr>
            <a:endParaRPr lang="en-US" sz="4200" dirty="0">
              <a:solidFill>
                <a:srgbClr val="42679B"/>
              </a:solidFill>
            </a:endParaRPr>
          </a:p>
          <a:p>
            <a:pPr marL="0" indent="0" algn="just">
              <a:buNone/>
            </a:pPr>
            <a:endParaRPr lang="en-US" sz="3600" dirty="0">
              <a:solidFill>
                <a:srgbClr val="42679B"/>
              </a:solidFill>
            </a:endParaRPr>
          </a:p>
          <a:p>
            <a:pPr marL="0" indent="0" algn="just">
              <a:buNone/>
            </a:pPr>
            <a:endParaRPr lang="en-US" sz="2800" dirty="0">
              <a:solidFill>
                <a:srgbClr val="42679B"/>
              </a:solidFill>
            </a:endParaRPr>
          </a:p>
        </p:txBody>
      </p:sp>
    </p:spTree>
    <p:extLst>
      <p:ext uri="{BB962C8B-B14F-4D97-AF65-F5344CB8AC3E}">
        <p14:creationId xmlns:p14="http://schemas.microsoft.com/office/powerpoint/2010/main" val="40817848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OFFENCES AND PENALTIES</a:t>
            </a:r>
            <a:endParaRPr lang="en-US" sz="3200" b="1" dirty="0"/>
          </a:p>
        </p:txBody>
      </p:sp>
      <p:sp>
        <p:nvSpPr>
          <p:cNvPr id="3" name="Content Placeholder 2"/>
          <p:cNvSpPr>
            <a:spLocks noGrp="1"/>
          </p:cNvSpPr>
          <p:nvPr>
            <p:ph idx="1"/>
          </p:nvPr>
        </p:nvSpPr>
        <p:spPr>
          <a:xfrm>
            <a:off x="228600" y="1295401"/>
            <a:ext cx="6248400" cy="4648200"/>
          </a:xfrm>
        </p:spPr>
        <p:txBody>
          <a:bodyPr/>
          <a:lstStyle/>
          <a:p>
            <a:pPr algn="just">
              <a:lnSpc>
                <a:spcPct val="90000"/>
              </a:lnSpc>
              <a:spcBef>
                <a:spcPct val="0"/>
              </a:spcBef>
              <a:buNone/>
            </a:pPr>
            <a:r>
              <a:rPr lang="en-US" sz="2600" dirty="0" smtClean="0">
                <a:solidFill>
                  <a:srgbClr val="42679B"/>
                </a:solidFill>
              </a:rPr>
              <a:t>	</a:t>
            </a:r>
            <a:r>
              <a:rPr lang="en-US" sz="2400" dirty="0">
                <a:solidFill>
                  <a:srgbClr val="42679B"/>
                </a:solidFill>
                <a:latin typeface="+mj-lt"/>
                <a:ea typeface="Calibri" panose="020F0502020204030204" pitchFamily="34" charset="0"/>
                <a:cs typeface="Times New Roman" panose="02020603050405020304" pitchFamily="18" charset="0"/>
              </a:rPr>
              <a:t>Subject to Section 61 of the DPA, any person who contravenes this ACT shall commit an offence.</a:t>
            </a:r>
          </a:p>
          <a:p>
            <a:pPr algn="just">
              <a:lnSpc>
                <a:spcPct val="90000"/>
              </a:lnSpc>
              <a:spcBef>
                <a:spcPct val="0"/>
              </a:spcBef>
              <a:buNone/>
            </a:pPr>
            <a:endParaRPr lang="en-US" sz="2400"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endParaRPr lang="en-US" sz="2400" dirty="0">
              <a:solidFill>
                <a:srgbClr val="42679B"/>
              </a:solidFill>
              <a:latin typeface="+mj-lt"/>
              <a:ea typeface="Calibri" panose="020F0502020204030204" pitchFamily="34" charset="0"/>
              <a:cs typeface="Times New Roman" panose="02020603050405020304" pitchFamily="18" charset="0"/>
            </a:endParaRPr>
          </a:p>
          <a:p>
            <a:pPr algn="just">
              <a:lnSpc>
                <a:spcPct val="90000"/>
              </a:lnSpc>
              <a:spcBef>
                <a:spcPct val="0"/>
              </a:spcBef>
              <a:buNone/>
            </a:pPr>
            <a:r>
              <a:rPr lang="en-US" sz="2400" dirty="0" smtClean="0">
                <a:solidFill>
                  <a:srgbClr val="42679B"/>
                </a:solidFill>
                <a:latin typeface="+mj-lt"/>
                <a:ea typeface="Calibri" panose="020F0502020204030204" pitchFamily="34" charset="0"/>
                <a:cs typeface="Times New Roman" panose="02020603050405020304" pitchFamily="18" charset="0"/>
              </a:rPr>
              <a:t>    Where </a:t>
            </a:r>
            <a:r>
              <a:rPr lang="en-US" sz="2400" dirty="0">
                <a:solidFill>
                  <a:srgbClr val="42679B"/>
                </a:solidFill>
                <a:latin typeface="+mj-lt"/>
                <a:ea typeface="Calibri" panose="020F0502020204030204" pitchFamily="34" charset="0"/>
                <a:cs typeface="Times New Roman" panose="02020603050405020304" pitchFamily="18" charset="0"/>
              </a:rPr>
              <a:t>no specific penalty is provided for an offence, the person shall, on conviction, be liable to a fine not exceeding 200,000 rupees and to imprisonment for a term not exceeding 5 years.</a:t>
            </a:r>
          </a:p>
          <a:p>
            <a:pPr algn="just">
              <a:lnSpc>
                <a:spcPct val="90000"/>
              </a:lnSpc>
              <a:spcBef>
                <a:spcPct val="0"/>
              </a:spcBef>
              <a:buNone/>
            </a:pPr>
            <a:endParaRPr lang="en-US" sz="2600" dirty="0">
              <a:solidFill>
                <a:srgbClr val="42679B"/>
              </a:solidFill>
            </a:endParaRPr>
          </a:p>
        </p:txBody>
      </p:sp>
    </p:spTree>
    <p:extLst>
      <p:ext uri="{BB962C8B-B14F-4D97-AF65-F5344CB8AC3E}">
        <p14:creationId xmlns:p14="http://schemas.microsoft.com/office/powerpoint/2010/main" val="11243763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42679B"/>
                </a:solidFill>
                <a:ea typeface="Calibri" panose="020F0502020204030204" pitchFamily="34" charset="0"/>
                <a:cs typeface="Times New Roman" panose="02020603050405020304" pitchFamily="18" charset="0"/>
              </a:rPr>
              <a:t>Resources</a:t>
            </a:r>
            <a:endParaRPr lang="en-US" b="1" dirty="0">
              <a:solidFill>
                <a:srgbClr val="42679B"/>
              </a:solidFill>
              <a:ea typeface="Calibri" panose="020F0502020204030204" pitchFamily="34" charset="0"/>
              <a:cs typeface="Times New Roman" panose="02020603050405020304" pitchFamily="18" charset="0"/>
            </a:endParaRPr>
          </a:p>
        </p:txBody>
      </p:sp>
      <p:sp>
        <p:nvSpPr>
          <p:cNvPr id="3" name="Rectangle 2"/>
          <p:cNvSpPr/>
          <p:nvPr/>
        </p:nvSpPr>
        <p:spPr>
          <a:xfrm>
            <a:off x="762000" y="1143000"/>
            <a:ext cx="5867400" cy="5078313"/>
          </a:xfrm>
          <a:prstGeom prst="rect">
            <a:avLst/>
          </a:prstGeom>
        </p:spPr>
        <p:txBody>
          <a:bodyPr wrap="square">
            <a:spAutoFit/>
          </a:bodyPr>
          <a:lstStyle/>
          <a:p>
            <a:pPr>
              <a:buFont typeface="Wingdings" panose="05000000000000000000" pitchFamily="2" charset="2"/>
              <a:buChar char="v"/>
              <a:defRPr/>
            </a:pPr>
            <a:r>
              <a:rPr lang="en-US" sz="2800" dirty="0" smtClean="0">
                <a:solidFill>
                  <a:srgbClr val="42679B"/>
                </a:solidFill>
                <a:latin typeface="+mj-lt"/>
                <a:ea typeface="Calibri" panose="020F0502020204030204" pitchFamily="34" charset="0"/>
                <a:cs typeface="Times New Roman" panose="02020603050405020304" pitchFamily="18" charset="0"/>
              </a:rPr>
              <a:t>The Data Protection Act 2004</a:t>
            </a:r>
          </a:p>
          <a:p>
            <a:pPr marL="0" lvl="1">
              <a:defRPr/>
            </a:pPr>
            <a:r>
              <a:rPr lang="en-US" sz="2400" dirty="0">
                <a:hlinkClick r:id="rId2"/>
              </a:rPr>
              <a:t>http://dataprotection.govmu.org/English/Legislation/Pages/Data-Protection-Act-2004.aspx</a:t>
            </a:r>
            <a:r>
              <a:rPr lang="en-US" sz="2400" dirty="0"/>
              <a:t> </a:t>
            </a:r>
            <a:endParaRPr lang="en-US" sz="2400" dirty="0" smtClean="0"/>
          </a:p>
          <a:p>
            <a:pPr marL="0" lvl="1">
              <a:defRPr/>
            </a:pPr>
            <a:endParaRPr lang="en-US" sz="2400" dirty="0"/>
          </a:p>
          <a:p>
            <a:pPr>
              <a:buFont typeface="Wingdings" panose="05000000000000000000" pitchFamily="2" charset="2"/>
              <a:buChar char="v"/>
              <a:defRPr/>
            </a:pPr>
            <a:r>
              <a:rPr lang="en-US" sz="2800" dirty="0" smtClean="0">
                <a:solidFill>
                  <a:srgbClr val="42679B"/>
                </a:solidFill>
                <a:latin typeface="+mj-lt"/>
                <a:ea typeface="Calibri" panose="020F0502020204030204" pitchFamily="34" charset="0"/>
                <a:cs typeface="Times New Roman" panose="02020603050405020304" pitchFamily="18" charset="0"/>
              </a:rPr>
              <a:t>The </a:t>
            </a:r>
            <a:r>
              <a:rPr lang="en-US" sz="2800" dirty="0">
                <a:solidFill>
                  <a:srgbClr val="42679B"/>
                </a:solidFill>
                <a:latin typeface="+mj-lt"/>
                <a:ea typeface="Calibri" panose="020F0502020204030204" pitchFamily="34" charset="0"/>
                <a:cs typeface="Times New Roman" panose="02020603050405020304" pitchFamily="18" charset="0"/>
              </a:rPr>
              <a:t>Data Protection </a:t>
            </a:r>
            <a:r>
              <a:rPr lang="en-US" sz="2800" dirty="0" smtClean="0">
                <a:solidFill>
                  <a:srgbClr val="42679B"/>
                </a:solidFill>
                <a:latin typeface="+mj-lt"/>
                <a:ea typeface="Calibri" panose="020F0502020204030204" pitchFamily="34" charset="0"/>
                <a:cs typeface="Times New Roman" panose="02020603050405020304" pitchFamily="18" charset="0"/>
              </a:rPr>
              <a:t>website</a:t>
            </a:r>
          </a:p>
          <a:p>
            <a:pPr>
              <a:defRPr/>
            </a:pPr>
            <a:r>
              <a:rPr lang="en-US" sz="2400" dirty="0" smtClean="0">
                <a:hlinkClick r:id="rId3"/>
              </a:rPr>
              <a:t>http</a:t>
            </a:r>
            <a:r>
              <a:rPr lang="en-US" sz="2400" dirty="0">
                <a:hlinkClick r:id="rId3"/>
              </a:rPr>
              <a:t>://dataprotection.govmu.org/English/Pages/default.asp</a:t>
            </a:r>
            <a:r>
              <a:rPr lang="en-US" sz="2400" dirty="0"/>
              <a:t> </a:t>
            </a:r>
            <a:endParaRPr lang="en-US" sz="2400" dirty="0" smtClean="0"/>
          </a:p>
          <a:p>
            <a:pPr lvl="1">
              <a:defRPr/>
            </a:pPr>
            <a:endParaRPr lang="en-US" sz="2400" dirty="0"/>
          </a:p>
          <a:p>
            <a:pPr marL="514350" indent="-457200">
              <a:buFont typeface="Wingdings" panose="05000000000000000000" pitchFamily="2" charset="2"/>
              <a:buChar char="v"/>
              <a:defRPr/>
            </a:pPr>
            <a:r>
              <a:rPr lang="en-US" sz="2800" dirty="0" smtClean="0">
                <a:solidFill>
                  <a:srgbClr val="42679B"/>
                </a:solidFill>
                <a:latin typeface="+mj-lt"/>
                <a:ea typeface="Calibri" panose="020F0502020204030204" pitchFamily="34" charset="0"/>
                <a:cs typeface="Times New Roman" panose="02020603050405020304" pitchFamily="18" charset="0"/>
              </a:rPr>
              <a:t>Guidelines</a:t>
            </a:r>
          </a:p>
          <a:p>
            <a:pPr marL="57150">
              <a:defRPr/>
            </a:pPr>
            <a:r>
              <a:rPr lang="en-US" sz="2400" dirty="0" smtClean="0">
                <a:hlinkClick r:id="rId4"/>
              </a:rPr>
              <a:t>http</a:t>
            </a:r>
            <a:r>
              <a:rPr lang="en-US" sz="2400" dirty="0">
                <a:hlinkClick r:id="rId4"/>
              </a:rPr>
              <a:t>://dataprotection.govmu.org/English/Pages/Guidelines/Publications---Guidelines.aspx</a:t>
            </a:r>
            <a:endParaRPr lang="en-US" sz="2400" dirty="0"/>
          </a:p>
        </p:txBody>
      </p:sp>
    </p:spTree>
    <p:extLst>
      <p:ext uri="{BB962C8B-B14F-4D97-AF65-F5344CB8AC3E}">
        <p14:creationId xmlns:p14="http://schemas.microsoft.com/office/powerpoint/2010/main" val="11943115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stretch>
            <a:fillRect/>
          </a:stretch>
        </p:blipFill>
        <p:spPr>
          <a:xfrm>
            <a:off x="466725" y="1066800"/>
            <a:ext cx="4906963" cy="4906963"/>
          </a:xfrm>
          <a:prstGeom prst="rect">
            <a:avLst/>
          </a:prstGeom>
        </p:spPr>
      </p:pic>
      <p:sp>
        <p:nvSpPr>
          <p:cNvPr id="4" name="Title 1"/>
          <p:cNvSpPr>
            <a:spLocks noGrp="1"/>
          </p:cNvSpPr>
          <p:nvPr>
            <p:ph type="title"/>
          </p:nvPr>
        </p:nvSpPr>
        <p:spPr>
          <a:xfrm>
            <a:off x="457200" y="76200"/>
            <a:ext cx="8229600" cy="762000"/>
          </a:xfrm>
        </p:spPr>
        <p:txBody>
          <a:bodyPr/>
          <a:lstStyle/>
          <a:p>
            <a:r>
              <a:rPr lang="fr-FR" altLang="en-US" sz="3200" b="1" dirty="0" smtClean="0">
                <a:solidFill>
                  <a:srgbClr val="42679B"/>
                </a:solidFill>
                <a:ea typeface="Calibri" panose="020F0502020204030204" pitchFamily="34" charset="0"/>
                <a:cs typeface="Times New Roman" panose="02020603050405020304" pitchFamily="18" charset="0"/>
              </a:rPr>
              <a:t>THANK YOU!</a:t>
            </a:r>
            <a:endParaRPr lang="en-US" sz="3200" b="1" dirty="0"/>
          </a:p>
        </p:txBody>
      </p:sp>
    </p:spTree>
    <p:extLst>
      <p:ext uri="{BB962C8B-B14F-4D97-AF65-F5344CB8AC3E}">
        <p14:creationId xmlns:p14="http://schemas.microsoft.com/office/powerpoint/2010/main" val="96825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altLang="en-US" sz="3200" b="1" dirty="0" smtClean="0">
                <a:solidFill>
                  <a:srgbClr val="42679B"/>
                </a:solidFill>
                <a:ea typeface="Calibri" panose="020F0502020204030204" pitchFamily="34" charset="0"/>
                <a:cs typeface="Times New Roman" panose="02020603050405020304" pitchFamily="18" charset="0"/>
              </a:rPr>
              <a:t>THE MAIN ELEMENTS OF THE ACT</a:t>
            </a:r>
            <a:endParaRPr lang="en-US" sz="3200" b="1" dirty="0"/>
          </a:p>
        </p:txBody>
      </p:sp>
      <p:sp>
        <p:nvSpPr>
          <p:cNvPr id="3" name="Content Placeholder 2"/>
          <p:cNvSpPr>
            <a:spLocks noGrp="1"/>
          </p:cNvSpPr>
          <p:nvPr>
            <p:ph idx="1"/>
          </p:nvPr>
        </p:nvSpPr>
        <p:spPr>
          <a:xfrm>
            <a:off x="228600" y="1295400"/>
            <a:ext cx="8305800" cy="4648200"/>
          </a:xfrm>
        </p:spPr>
        <p:txBody>
          <a:bodyPr/>
          <a:lstStyle/>
          <a:p>
            <a:pPr algn="just">
              <a:lnSpc>
                <a:spcPct val="90000"/>
              </a:lnSpc>
              <a:spcBef>
                <a:spcPct val="0"/>
              </a:spcBef>
              <a:buNone/>
            </a:pPr>
            <a:r>
              <a:rPr lang="en-US" sz="2800" dirty="0" smtClean="0">
                <a:solidFill>
                  <a:srgbClr val="42679B"/>
                </a:solidFill>
              </a:rPr>
              <a:t>The Data Protection Act contains </a:t>
            </a:r>
            <a:r>
              <a:rPr lang="en-US" sz="2800" b="1" dirty="0" smtClean="0">
                <a:solidFill>
                  <a:srgbClr val="42679B"/>
                </a:solidFill>
              </a:rPr>
              <a:t>8</a:t>
            </a:r>
            <a:r>
              <a:rPr lang="en-US" sz="2800" dirty="0" smtClean="0">
                <a:solidFill>
                  <a:srgbClr val="42679B"/>
                </a:solidFill>
              </a:rPr>
              <a:t> parts namely:</a:t>
            </a:r>
          </a:p>
          <a:p>
            <a:pPr algn="just">
              <a:lnSpc>
                <a:spcPct val="90000"/>
              </a:lnSpc>
              <a:spcBef>
                <a:spcPct val="0"/>
              </a:spcBef>
              <a:buNone/>
            </a:pPr>
            <a:endParaRPr lang="en-US" sz="2800" dirty="0" smtClean="0">
              <a:solidFill>
                <a:srgbClr val="42679B"/>
              </a:solidFill>
            </a:endParaRPr>
          </a:p>
          <a:p>
            <a:pPr marL="971550" lvl="1" indent="-571500" algn="just">
              <a:lnSpc>
                <a:spcPct val="90000"/>
              </a:lnSpc>
              <a:spcBef>
                <a:spcPct val="0"/>
              </a:spcBef>
              <a:buFont typeface="+mj-lt"/>
              <a:buAutoNum type="romanUcPeriod"/>
            </a:pPr>
            <a:r>
              <a:rPr lang="en-GB" sz="2600" dirty="0" smtClean="0">
                <a:solidFill>
                  <a:srgbClr val="42679B"/>
                </a:solidFill>
              </a:rPr>
              <a:t> Preliminary – Definitions </a:t>
            </a:r>
            <a:r>
              <a:rPr lang="en-GB" sz="2600" dirty="0">
                <a:solidFill>
                  <a:srgbClr val="42679B"/>
                </a:solidFill>
              </a:rPr>
              <a:t>etc</a:t>
            </a:r>
          </a:p>
          <a:p>
            <a:pPr marL="971550" lvl="1" indent="-571500" algn="just">
              <a:lnSpc>
                <a:spcPct val="90000"/>
              </a:lnSpc>
              <a:spcBef>
                <a:spcPct val="0"/>
              </a:spcBef>
              <a:buFont typeface="+mj-lt"/>
              <a:buAutoNum type="romanUcPeriod"/>
            </a:pPr>
            <a:r>
              <a:rPr lang="en-GB" sz="2600" dirty="0" smtClean="0">
                <a:solidFill>
                  <a:srgbClr val="42679B"/>
                </a:solidFill>
              </a:rPr>
              <a:t> Data </a:t>
            </a:r>
            <a:r>
              <a:rPr lang="en-GB" sz="2600" dirty="0">
                <a:solidFill>
                  <a:srgbClr val="42679B"/>
                </a:solidFill>
              </a:rPr>
              <a:t>Protection Office</a:t>
            </a:r>
          </a:p>
          <a:p>
            <a:pPr marL="971550" lvl="1" indent="-571500" algn="just">
              <a:lnSpc>
                <a:spcPct val="90000"/>
              </a:lnSpc>
              <a:spcBef>
                <a:spcPct val="0"/>
              </a:spcBef>
              <a:buFont typeface="+mj-lt"/>
              <a:buAutoNum type="romanUcPeriod"/>
            </a:pPr>
            <a:r>
              <a:rPr lang="en-GB" sz="2600" dirty="0" smtClean="0">
                <a:solidFill>
                  <a:srgbClr val="42679B"/>
                </a:solidFill>
              </a:rPr>
              <a:t> Powers </a:t>
            </a:r>
            <a:r>
              <a:rPr lang="en-GB" sz="2600" dirty="0">
                <a:solidFill>
                  <a:srgbClr val="42679B"/>
                </a:solidFill>
              </a:rPr>
              <a:t>of Commissioner</a:t>
            </a:r>
          </a:p>
          <a:p>
            <a:pPr marL="971550" lvl="1" indent="-571500" algn="just">
              <a:lnSpc>
                <a:spcPct val="90000"/>
              </a:lnSpc>
              <a:spcBef>
                <a:spcPct val="0"/>
              </a:spcBef>
              <a:buFont typeface="+mj-lt"/>
              <a:buAutoNum type="romanUcPeriod"/>
            </a:pPr>
            <a:r>
              <a:rPr lang="en-GB" sz="2600" dirty="0" smtClean="0">
                <a:solidFill>
                  <a:srgbClr val="42679B"/>
                </a:solidFill>
              </a:rPr>
              <a:t> Obligation </a:t>
            </a:r>
            <a:r>
              <a:rPr lang="en-GB" sz="2600" dirty="0">
                <a:solidFill>
                  <a:srgbClr val="42679B"/>
                </a:solidFill>
              </a:rPr>
              <a:t>on Data Controllers</a:t>
            </a:r>
          </a:p>
          <a:p>
            <a:pPr marL="971550" lvl="1" indent="-571500" algn="just">
              <a:lnSpc>
                <a:spcPct val="90000"/>
              </a:lnSpc>
              <a:spcBef>
                <a:spcPct val="0"/>
              </a:spcBef>
              <a:buFont typeface="+mj-lt"/>
              <a:buAutoNum type="romanUcPeriod"/>
            </a:pPr>
            <a:r>
              <a:rPr lang="en-GB" sz="2600" dirty="0" smtClean="0">
                <a:solidFill>
                  <a:srgbClr val="42679B"/>
                </a:solidFill>
              </a:rPr>
              <a:t> The </a:t>
            </a:r>
            <a:r>
              <a:rPr lang="en-GB" sz="2600" dirty="0">
                <a:solidFill>
                  <a:srgbClr val="42679B"/>
                </a:solidFill>
              </a:rPr>
              <a:t>Data Protection Register </a:t>
            </a:r>
          </a:p>
          <a:p>
            <a:pPr marL="971550" lvl="1" indent="-571500" algn="just">
              <a:lnSpc>
                <a:spcPct val="90000"/>
              </a:lnSpc>
              <a:spcBef>
                <a:spcPct val="0"/>
              </a:spcBef>
              <a:buFont typeface="+mj-lt"/>
              <a:buAutoNum type="romanUcPeriod"/>
            </a:pPr>
            <a:r>
              <a:rPr lang="en-GB" sz="2600" dirty="0" smtClean="0">
                <a:solidFill>
                  <a:srgbClr val="42679B"/>
                </a:solidFill>
              </a:rPr>
              <a:t> Rights </a:t>
            </a:r>
            <a:r>
              <a:rPr lang="en-GB" sz="2600" dirty="0">
                <a:solidFill>
                  <a:srgbClr val="42679B"/>
                </a:solidFill>
              </a:rPr>
              <a:t>of Data </a:t>
            </a:r>
            <a:r>
              <a:rPr lang="en-GB" sz="2600" dirty="0" smtClean="0">
                <a:solidFill>
                  <a:srgbClr val="42679B"/>
                </a:solidFill>
              </a:rPr>
              <a:t>Subjects </a:t>
            </a:r>
            <a:endParaRPr lang="en-GB" sz="2600" dirty="0">
              <a:solidFill>
                <a:srgbClr val="42679B"/>
              </a:solidFill>
            </a:endParaRPr>
          </a:p>
          <a:p>
            <a:pPr marL="971550" lvl="1" indent="-571500" algn="just">
              <a:lnSpc>
                <a:spcPct val="90000"/>
              </a:lnSpc>
              <a:spcBef>
                <a:spcPct val="0"/>
              </a:spcBef>
              <a:buFont typeface="+mj-lt"/>
              <a:buAutoNum type="romanUcPeriod"/>
            </a:pPr>
            <a:r>
              <a:rPr lang="en-GB" sz="2600" dirty="0" smtClean="0">
                <a:solidFill>
                  <a:srgbClr val="42679B"/>
                </a:solidFill>
              </a:rPr>
              <a:t> Exemptions</a:t>
            </a:r>
            <a:endParaRPr lang="en-GB" sz="2600" dirty="0">
              <a:solidFill>
                <a:srgbClr val="42679B"/>
              </a:solidFill>
            </a:endParaRPr>
          </a:p>
          <a:p>
            <a:pPr marL="971550" lvl="1" indent="-571500" algn="just">
              <a:lnSpc>
                <a:spcPct val="90000"/>
              </a:lnSpc>
              <a:spcBef>
                <a:spcPct val="0"/>
              </a:spcBef>
              <a:buFont typeface="+mj-lt"/>
              <a:buAutoNum type="romanUcPeriod"/>
            </a:pPr>
            <a:r>
              <a:rPr lang="en-GB" sz="2600" dirty="0" smtClean="0">
                <a:solidFill>
                  <a:srgbClr val="42679B"/>
                </a:solidFill>
              </a:rPr>
              <a:t> Miscellaneous</a:t>
            </a:r>
            <a:endParaRPr lang="en-GB" sz="2600" dirty="0">
              <a:solidFill>
                <a:srgbClr val="42679B"/>
              </a:solidFill>
            </a:endParaRPr>
          </a:p>
          <a:p>
            <a:pPr marL="571500" indent="-571500" algn="just">
              <a:lnSpc>
                <a:spcPct val="90000"/>
              </a:lnSpc>
              <a:spcBef>
                <a:spcPct val="0"/>
              </a:spcBef>
              <a:buFont typeface="+mj-lt"/>
              <a:buAutoNum type="romanUcPeriod"/>
            </a:pPr>
            <a:endParaRPr lang="en-US" sz="3000" b="1" u="sng" dirty="0" smtClean="0">
              <a:solidFill>
                <a:srgbClr val="42679B"/>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5958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altLang="en-US" sz="3200" b="1" dirty="0" smtClean="0">
                <a:solidFill>
                  <a:srgbClr val="42679B"/>
                </a:solidFill>
                <a:ea typeface="Calibri" panose="020F0502020204030204" pitchFamily="34" charset="0"/>
                <a:cs typeface="Times New Roman" panose="02020603050405020304" pitchFamily="18" charset="0"/>
              </a:rPr>
              <a:t>DEFINITIONS</a:t>
            </a:r>
            <a:endParaRPr lang="en-US" sz="3200" b="1" dirty="0"/>
          </a:p>
        </p:txBody>
      </p:sp>
      <p:sp>
        <p:nvSpPr>
          <p:cNvPr id="3" name="Content Placeholder 2"/>
          <p:cNvSpPr>
            <a:spLocks noGrp="1"/>
          </p:cNvSpPr>
          <p:nvPr>
            <p:ph idx="1"/>
          </p:nvPr>
        </p:nvSpPr>
        <p:spPr>
          <a:xfrm>
            <a:off x="457200" y="1295400"/>
            <a:ext cx="6248400" cy="4648200"/>
          </a:xfrm>
        </p:spPr>
        <p:txBody>
          <a:bodyPr/>
          <a:lstStyle/>
          <a:p>
            <a:pPr>
              <a:buNone/>
            </a:pPr>
            <a:r>
              <a:rPr lang="en-US" sz="2800" b="1" dirty="0">
                <a:solidFill>
                  <a:srgbClr val="42679B"/>
                </a:solidFill>
              </a:rPr>
              <a:t>Personal Data </a:t>
            </a:r>
            <a:r>
              <a:rPr lang="en-US" sz="2800" dirty="0">
                <a:solidFill>
                  <a:srgbClr val="42679B"/>
                </a:solidFill>
              </a:rPr>
              <a:t>means </a:t>
            </a:r>
            <a:r>
              <a:rPr lang="en-US" sz="2800" dirty="0" smtClean="0">
                <a:solidFill>
                  <a:srgbClr val="42679B"/>
                </a:solidFill>
              </a:rPr>
              <a:t>–</a:t>
            </a:r>
            <a:endParaRPr lang="en-US" sz="2800" dirty="0">
              <a:solidFill>
                <a:srgbClr val="42679B"/>
              </a:solidFill>
            </a:endParaRPr>
          </a:p>
          <a:p>
            <a:pPr marL="514350" indent="-514350" algn="just">
              <a:spcBef>
                <a:spcPct val="0"/>
              </a:spcBef>
              <a:buFont typeface="+mj-lt"/>
              <a:buAutoNum type="alphaLcParenR"/>
            </a:pPr>
            <a:r>
              <a:rPr lang="en-GB" sz="2600" dirty="0">
                <a:solidFill>
                  <a:srgbClr val="42679B"/>
                </a:solidFill>
              </a:rPr>
              <a:t>data which relate to an individual who can be identified from those </a:t>
            </a:r>
            <a:r>
              <a:rPr lang="en-GB" sz="2600" dirty="0" smtClean="0">
                <a:solidFill>
                  <a:srgbClr val="42679B"/>
                </a:solidFill>
              </a:rPr>
              <a:t>data;</a:t>
            </a:r>
          </a:p>
          <a:p>
            <a:pPr marL="514350" indent="-514350" algn="just">
              <a:spcBef>
                <a:spcPct val="0"/>
              </a:spcBef>
              <a:buFont typeface="+mj-lt"/>
              <a:buAutoNum type="alphaLcParenR"/>
            </a:pPr>
            <a:endParaRPr lang="en-GB" sz="2600" dirty="0" smtClean="0">
              <a:solidFill>
                <a:srgbClr val="42679B"/>
              </a:solidFill>
            </a:endParaRPr>
          </a:p>
          <a:p>
            <a:pPr marL="514350" indent="-514350" algn="just">
              <a:spcBef>
                <a:spcPct val="0"/>
              </a:spcBef>
              <a:buFont typeface="+mj-lt"/>
              <a:buAutoNum type="alphaLcParenR"/>
            </a:pPr>
            <a:r>
              <a:rPr lang="en-GB" sz="2600" dirty="0" smtClean="0">
                <a:solidFill>
                  <a:srgbClr val="42679B"/>
                </a:solidFill>
              </a:rPr>
              <a:t>data </a:t>
            </a:r>
            <a:r>
              <a:rPr lang="en-GB" sz="2600" dirty="0">
                <a:solidFill>
                  <a:srgbClr val="42679B"/>
                </a:solidFill>
              </a:rPr>
              <a:t>or other information, including an opinion forming part of a database, whether or not recorded in a material form, about an individual whose identity is apparent or can reasonably be ascertained from the data, information or opinion;</a:t>
            </a:r>
          </a:p>
          <a:p>
            <a:pPr marL="571500" indent="-571500" algn="just">
              <a:lnSpc>
                <a:spcPct val="90000"/>
              </a:lnSpc>
              <a:spcBef>
                <a:spcPct val="0"/>
              </a:spcBef>
              <a:buFont typeface="+mj-lt"/>
              <a:buAutoNum type="romanUcPeriod"/>
            </a:pPr>
            <a:endParaRPr lang="en-US" sz="3000" b="1" u="sng" dirty="0" smtClean="0">
              <a:solidFill>
                <a:srgbClr val="42679B"/>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740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altLang="en-US" sz="3200" b="1" dirty="0" smtClean="0">
                <a:solidFill>
                  <a:srgbClr val="42679B"/>
                </a:solidFill>
                <a:ea typeface="Calibri" panose="020F0502020204030204" pitchFamily="34" charset="0"/>
                <a:cs typeface="Times New Roman" panose="02020603050405020304" pitchFamily="18" charset="0"/>
              </a:rPr>
              <a:t>EXAMPLES OF PERSONAL DATA</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3364493"/>
              </p:ext>
            </p:extLst>
          </p:nvPr>
        </p:nvGraphicFramePr>
        <p:xfrm>
          <a:off x="304800" y="1143000"/>
          <a:ext cx="6400800" cy="5006413"/>
        </p:xfrm>
        <a:graphic>
          <a:graphicData uri="http://schemas.openxmlformats.org/drawingml/2006/table">
            <a:tbl>
              <a:tblPr firstRow="1" bandRow="1">
                <a:tableStyleId>{93296810-A885-4BE3-A3E7-6D5BEEA58F35}</a:tableStyleId>
              </a:tblPr>
              <a:tblGrid>
                <a:gridCol w="2977115"/>
                <a:gridCol w="3423685"/>
              </a:tblGrid>
              <a:tr h="525853">
                <a:tc>
                  <a:txBody>
                    <a:bodyPr/>
                    <a:lstStyle/>
                    <a:p>
                      <a:pPr algn="ctr"/>
                      <a:r>
                        <a:rPr lang="en-US" sz="2600" dirty="0" smtClean="0"/>
                        <a:t>Employee</a:t>
                      </a:r>
                      <a:endParaRPr lang="en-GB" sz="2600" dirty="0"/>
                    </a:p>
                  </a:txBody>
                  <a:tcPr/>
                </a:tc>
                <a:tc>
                  <a:txBody>
                    <a:bodyPr/>
                    <a:lstStyle/>
                    <a:p>
                      <a:pPr algn="ctr"/>
                      <a:r>
                        <a:rPr lang="en-US" sz="2600" dirty="0" smtClean="0"/>
                        <a:t>Non – Employee</a:t>
                      </a:r>
                      <a:endParaRPr lang="en-GB" sz="2600" dirty="0"/>
                    </a:p>
                  </a:txBody>
                  <a:tcPr/>
                </a:tc>
              </a:tr>
              <a:tr h="3588946">
                <a:tc>
                  <a:txBody>
                    <a:bodyPr/>
                    <a:lstStyle/>
                    <a:p>
                      <a:pPr algn="ctr"/>
                      <a:r>
                        <a:rPr lang="en-US" sz="2400" kern="1200" dirty="0" smtClean="0">
                          <a:solidFill>
                            <a:srgbClr val="42679B"/>
                          </a:solidFill>
                          <a:latin typeface="+mn-lt"/>
                          <a:ea typeface="+mn-ea"/>
                          <a:cs typeface="+mn-cs"/>
                        </a:rPr>
                        <a:t>Name</a:t>
                      </a:r>
                    </a:p>
                    <a:p>
                      <a:pPr algn="ctr"/>
                      <a:endParaRPr lang="en-US" sz="2400" kern="1200" dirty="0" smtClean="0">
                        <a:solidFill>
                          <a:srgbClr val="42679B"/>
                        </a:solidFill>
                        <a:latin typeface="+mn-lt"/>
                        <a:ea typeface="+mn-ea"/>
                        <a:cs typeface="+mn-cs"/>
                      </a:endParaRPr>
                    </a:p>
                    <a:p>
                      <a:pPr algn="ctr"/>
                      <a:r>
                        <a:rPr lang="en-US" sz="2400" kern="1200" dirty="0" smtClean="0">
                          <a:solidFill>
                            <a:srgbClr val="42679B"/>
                          </a:solidFill>
                          <a:latin typeface="+mn-lt"/>
                          <a:ea typeface="+mn-ea"/>
                          <a:cs typeface="+mn-cs"/>
                        </a:rPr>
                        <a:t>Surname</a:t>
                      </a:r>
                    </a:p>
                    <a:p>
                      <a:pPr algn="ctr"/>
                      <a:endParaRPr lang="en-GB" sz="2400" kern="1200" dirty="0" smtClean="0">
                        <a:solidFill>
                          <a:srgbClr val="42679B"/>
                        </a:solidFill>
                        <a:latin typeface="+mn-lt"/>
                        <a:ea typeface="+mn-ea"/>
                        <a:cs typeface="+mn-cs"/>
                      </a:endParaRPr>
                    </a:p>
                    <a:p>
                      <a:pPr algn="ctr"/>
                      <a:r>
                        <a:rPr lang="en-US" sz="2400" kern="1200" dirty="0" smtClean="0">
                          <a:solidFill>
                            <a:srgbClr val="42679B"/>
                          </a:solidFill>
                          <a:latin typeface="+mn-lt"/>
                          <a:ea typeface="+mn-ea"/>
                          <a:cs typeface="+mn-cs"/>
                        </a:rPr>
                        <a:t>Residential Address</a:t>
                      </a:r>
                    </a:p>
                    <a:p>
                      <a:pPr algn="ctr"/>
                      <a:endParaRPr lang="en-US" sz="2400" kern="1200" dirty="0" smtClean="0">
                        <a:solidFill>
                          <a:srgbClr val="42679B"/>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solidFill>
                            <a:srgbClr val="42679B"/>
                          </a:solidFill>
                          <a:latin typeface="+mn-lt"/>
                          <a:ea typeface="+mn-ea"/>
                          <a:cs typeface="+mn-cs"/>
                        </a:rPr>
                        <a:t>Telephone Number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kern="1200" dirty="0" smtClean="0">
                        <a:solidFill>
                          <a:srgbClr val="42679B"/>
                        </a:solidFill>
                        <a:latin typeface="+mn-lt"/>
                        <a:ea typeface="+mn-ea"/>
                        <a:cs typeface="+mn-cs"/>
                      </a:endParaRPr>
                    </a:p>
                    <a:p>
                      <a:pPr algn="ctr"/>
                      <a:r>
                        <a:rPr lang="en-US" sz="2400" kern="1200" dirty="0" smtClean="0">
                          <a:solidFill>
                            <a:srgbClr val="42679B"/>
                          </a:solidFill>
                          <a:latin typeface="+mn-lt"/>
                          <a:ea typeface="+mn-ea"/>
                          <a:cs typeface="+mn-cs"/>
                        </a:rPr>
                        <a:t>ID Card</a:t>
                      </a:r>
                    </a:p>
                    <a:p>
                      <a:pPr algn="ctr"/>
                      <a:endParaRPr lang="en-US" sz="2400" kern="1200" dirty="0" smtClean="0">
                        <a:solidFill>
                          <a:srgbClr val="42679B"/>
                        </a:solidFill>
                        <a:latin typeface="+mn-lt"/>
                        <a:ea typeface="+mn-ea"/>
                        <a:cs typeface="+mn-cs"/>
                      </a:endParaRPr>
                    </a:p>
                    <a:p>
                      <a:pPr algn="ctr"/>
                      <a:r>
                        <a:rPr lang="en-US" sz="2400" kern="1200" dirty="0" smtClean="0">
                          <a:solidFill>
                            <a:srgbClr val="42679B"/>
                          </a:solidFill>
                          <a:latin typeface="+mn-lt"/>
                          <a:ea typeface="+mn-ea"/>
                          <a:cs typeface="+mn-cs"/>
                        </a:rPr>
                        <a:t>Bank Account Number</a:t>
                      </a:r>
                      <a:endParaRPr lang="en-GB" sz="2400" kern="1200" dirty="0">
                        <a:solidFill>
                          <a:srgbClr val="42679B"/>
                        </a:solidFill>
                        <a:latin typeface="+mn-lt"/>
                        <a:ea typeface="+mn-ea"/>
                        <a:cs typeface="+mn-cs"/>
                      </a:endParaRPr>
                    </a:p>
                  </a:txBody>
                  <a:tcPr/>
                </a:tc>
                <a:tc>
                  <a:txBody>
                    <a:bodyPr/>
                    <a:lstStyle/>
                    <a:p>
                      <a:pPr marL="0" algn="just" defTabSz="914400" rtl="0" eaLnBrk="1" latinLnBrk="0" hangingPunct="1"/>
                      <a:r>
                        <a:rPr lang="en-US" sz="2400" b="0" u="none" kern="1200" dirty="0" smtClean="0">
                          <a:solidFill>
                            <a:srgbClr val="42679B"/>
                          </a:solidFill>
                          <a:latin typeface="+mn-lt"/>
                          <a:ea typeface="+mn-ea"/>
                          <a:cs typeface="+mn-cs"/>
                        </a:rPr>
                        <a:t>Clients </a:t>
                      </a:r>
                      <a:r>
                        <a:rPr lang="en-US" sz="2400" b="0" u="none" kern="1200" dirty="0" smtClean="0">
                          <a:solidFill>
                            <a:srgbClr val="42679B"/>
                          </a:solidFill>
                          <a:latin typeface="+mn-lt"/>
                          <a:ea typeface="+mn-ea"/>
                          <a:cs typeface="+mn-cs"/>
                          <a:sym typeface="Wingdings" panose="05000000000000000000" pitchFamily="2" charset="2"/>
                        </a:rPr>
                        <a:t> Name, Address, Contact</a:t>
                      </a:r>
                      <a:r>
                        <a:rPr lang="en-US" sz="2400" b="0" u="none" kern="1200" baseline="0" dirty="0" smtClean="0">
                          <a:solidFill>
                            <a:srgbClr val="42679B"/>
                          </a:solidFill>
                          <a:latin typeface="+mn-lt"/>
                          <a:ea typeface="+mn-ea"/>
                          <a:cs typeface="+mn-cs"/>
                          <a:sym typeface="Wingdings" panose="05000000000000000000" pitchFamily="2" charset="2"/>
                        </a:rPr>
                        <a:t> Details, ID Card</a:t>
                      </a:r>
                      <a:endParaRPr lang="en-US" sz="2400" b="0" u="none" kern="1200" dirty="0" smtClean="0">
                        <a:solidFill>
                          <a:srgbClr val="42679B"/>
                        </a:solidFill>
                        <a:latin typeface="+mn-lt"/>
                        <a:ea typeface="+mn-ea"/>
                        <a:cs typeface="+mn-cs"/>
                      </a:endParaRPr>
                    </a:p>
                    <a:p>
                      <a:pPr marL="0" algn="just" defTabSz="914400" rtl="0" eaLnBrk="1" latinLnBrk="0" hangingPunct="1"/>
                      <a:endParaRPr lang="en-US" sz="2400" b="0" u="none" kern="1200" dirty="0" smtClean="0">
                        <a:solidFill>
                          <a:srgbClr val="42679B"/>
                        </a:solidFill>
                        <a:latin typeface="+mn-lt"/>
                        <a:ea typeface="+mn-ea"/>
                        <a:cs typeface="+mn-cs"/>
                      </a:endParaRPr>
                    </a:p>
                    <a:p>
                      <a:pPr marL="0" algn="just" defTabSz="914400" rtl="0" eaLnBrk="1" latinLnBrk="0" hangingPunct="1"/>
                      <a:r>
                        <a:rPr lang="en-US" sz="2400" b="0" u="none" kern="1200" dirty="0" smtClean="0">
                          <a:solidFill>
                            <a:srgbClr val="42679B"/>
                          </a:solidFill>
                          <a:latin typeface="+mn-lt"/>
                          <a:ea typeface="+mn-ea"/>
                          <a:cs typeface="+mn-cs"/>
                        </a:rPr>
                        <a:t>Suppliers </a:t>
                      </a:r>
                      <a:r>
                        <a:rPr lang="en-US" sz="2400" b="0" u="none" kern="1200" dirty="0" smtClean="0">
                          <a:solidFill>
                            <a:srgbClr val="42679B"/>
                          </a:solidFill>
                          <a:latin typeface="+mn-lt"/>
                          <a:ea typeface="+mn-ea"/>
                          <a:cs typeface="+mn-cs"/>
                          <a:sym typeface="Wingdings" panose="05000000000000000000" pitchFamily="2" charset="2"/>
                        </a:rPr>
                        <a:t> Address, Email,</a:t>
                      </a:r>
                      <a:r>
                        <a:rPr lang="en-US" sz="2400" b="0" u="none" kern="1200" baseline="0" dirty="0" smtClean="0">
                          <a:solidFill>
                            <a:srgbClr val="42679B"/>
                          </a:solidFill>
                          <a:latin typeface="+mn-lt"/>
                          <a:ea typeface="+mn-ea"/>
                          <a:cs typeface="+mn-cs"/>
                          <a:sym typeface="Wingdings" panose="05000000000000000000" pitchFamily="2" charset="2"/>
                        </a:rPr>
                        <a:t> Phone</a:t>
                      </a:r>
                      <a:endParaRPr lang="en-US" sz="2400" b="0" u="none" kern="1200" dirty="0" smtClean="0">
                        <a:solidFill>
                          <a:srgbClr val="42679B"/>
                        </a:solidFill>
                        <a:latin typeface="+mn-lt"/>
                        <a:ea typeface="+mn-ea"/>
                        <a:cs typeface="+mn-cs"/>
                      </a:endParaRPr>
                    </a:p>
                    <a:p>
                      <a:pPr marL="0" algn="just" defTabSz="914400" rtl="0" eaLnBrk="1" latinLnBrk="0" hangingPunct="1"/>
                      <a:endParaRPr lang="en-US" sz="2400" b="0" u="none" kern="1200" dirty="0" smtClean="0">
                        <a:solidFill>
                          <a:srgbClr val="42679B"/>
                        </a:solidFill>
                        <a:latin typeface="+mn-lt"/>
                        <a:ea typeface="+mn-ea"/>
                        <a:cs typeface="+mn-cs"/>
                      </a:endParaRPr>
                    </a:p>
                    <a:p>
                      <a:pPr marL="0" algn="just" defTabSz="914400" rtl="0" eaLnBrk="1" latinLnBrk="0" hangingPunct="1"/>
                      <a:r>
                        <a:rPr lang="en-US" sz="2400" b="0" u="none" kern="1200" dirty="0" smtClean="0">
                          <a:solidFill>
                            <a:srgbClr val="42679B"/>
                          </a:solidFill>
                          <a:latin typeface="+mn-lt"/>
                          <a:ea typeface="+mn-ea"/>
                          <a:cs typeface="+mn-cs"/>
                        </a:rPr>
                        <a:t>Contractors</a:t>
                      </a:r>
                      <a:r>
                        <a:rPr lang="en-US" sz="2400" b="0" u="none" kern="1200" dirty="0" smtClean="0">
                          <a:solidFill>
                            <a:srgbClr val="42679B"/>
                          </a:solidFill>
                          <a:latin typeface="+mn-lt"/>
                          <a:ea typeface="+mn-ea"/>
                          <a:cs typeface="+mn-cs"/>
                          <a:sym typeface="Wingdings" panose="05000000000000000000" pitchFamily="2" charset="2"/>
                        </a:rPr>
                        <a:t> Phone,</a:t>
                      </a:r>
                      <a:r>
                        <a:rPr lang="en-US" sz="2400" b="0" u="none" kern="1200" baseline="0" dirty="0" smtClean="0">
                          <a:solidFill>
                            <a:srgbClr val="42679B"/>
                          </a:solidFill>
                          <a:latin typeface="+mn-lt"/>
                          <a:ea typeface="+mn-ea"/>
                          <a:cs typeface="+mn-cs"/>
                          <a:sym typeface="Wingdings" panose="05000000000000000000" pitchFamily="2" charset="2"/>
                        </a:rPr>
                        <a:t> Email, Contact Person</a:t>
                      </a:r>
                      <a:endParaRPr lang="en-GB" sz="2400" kern="1200" dirty="0">
                        <a:solidFill>
                          <a:srgbClr val="42679B"/>
                        </a:solidFill>
                        <a:latin typeface="+mn-lt"/>
                        <a:ea typeface="+mn-ea"/>
                        <a:cs typeface="+mn-cs"/>
                      </a:endParaRPr>
                    </a:p>
                  </a:txBody>
                  <a:tcPr/>
                </a:tc>
              </a:tr>
            </a:tbl>
          </a:graphicData>
        </a:graphic>
      </p:graphicFrame>
    </p:spTree>
    <p:extLst>
      <p:ext uri="{BB962C8B-B14F-4D97-AF65-F5344CB8AC3E}">
        <p14:creationId xmlns:p14="http://schemas.microsoft.com/office/powerpoint/2010/main" val="1843314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altLang="en-US" sz="3200" b="1" dirty="0" smtClean="0">
                <a:solidFill>
                  <a:srgbClr val="42679B"/>
                </a:solidFill>
                <a:ea typeface="Calibri" panose="020F0502020204030204" pitchFamily="34" charset="0"/>
                <a:cs typeface="Times New Roman" panose="02020603050405020304" pitchFamily="18" charset="0"/>
              </a:rPr>
              <a:t>DEFINITIONS (cont.)</a:t>
            </a:r>
            <a:endParaRPr lang="en-US" sz="3200" b="1" dirty="0"/>
          </a:p>
        </p:txBody>
      </p:sp>
      <p:sp>
        <p:nvSpPr>
          <p:cNvPr id="3" name="Content Placeholder 2"/>
          <p:cNvSpPr>
            <a:spLocks noGrp="1"/>
          </p:cNvSpPr>
          <p:nvPr>
            <p:ph idx="1"/>
          </p:nvPr>
        </p:nvSpPr>
        <p:spPr>
          <a:xfrm>
            <a:off x="228600" y="1295401"/>
            <a:ext cx="6248400" cy="4648200"/>
          </a:xfrm>
        </p:spPr>
        <p:txBody>
          <a:bodyPr/>
          <a:lstStyle/>
          <a:p>
            <a:pPr marL="0" indent="0" algn="just">
              <a:lnSpc>
                <a:spcPct val="90000"/>
              </a:lnSpc>
              <a:spcBef>
                <a:spcPct val="0"/>
              </a:spcBef>
              <a:buNone/>
            </a:pPr>
            <a:r>
              <a:rPr lang="en-US" sz="2800" b="1" dirty="0">
                <a:solidFill>
                  <a:srgbClr val="42679B"/>
                </a:solidFill>
              </a:rPr>
              <a:t>Sensitive Personal Data: </a:t>
            </a:r>
          </a:p>
        </p:txBody>
      </p:sp>
      <p:graphicFrame>
        <p:nvGraphicFramePr>
          <p:cNvPr id="5" name="Diagram 4"/>
          <p:cNvGraphicFramePr/>
          <p:nvPr>
            <p:extLst>
              <p:ext uri="{D42A27DB-BD31-4B8C-83A1-F6EECF244321}">
                <p14:modId xmlns:p14="http://schemas.microsoft.com/office/powerpoint/2010/main" val="832663288"/>
              </p:ext>
            </p:extLst>
          </p:nvPr>
        </p:nvGraphicFramePr>
        <p:xfrm>
          <a:off x="204787" y="1752600"/>
          <a:ext cx="6762750" cy="4191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0077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altLang="en-US" sz="3200" b="1" dirty="0" smtClean="0">
                <a:solidFill>
                  <a:srgbClr val="42679B"/>
                </a:solidFill>
                <a:ea typeface="Calibri" panose="020F0502020204030204" pitchFamily="34" charset="0"/>
                <a:cs typeface="Times New Roman" panose="02020603050405020304" pitchFamily="18" charset="0"/>
              </a:rPr>
              <a:t>DEFINITIONS (cont.)</a:t>
            </a:r>
            <a:endParaRPr lang="en-US" sz="3200" b="1" dirty="0"/>
          </a:p>
        </p:txBody>
      </p:sp>
      <p:sp>
        <p:nvSpPr>
          <p:cNvPr id="3" name="Content Placeholder 2"/>
          <p:cNvSpPr>
            <a:spLocks noGrp="1"/>
          </p:cNvSpPr>
          <p:nvPr>
            <p:ph idx="1"/>
          </p:nvPr>
        </p:nvSpPr>
        <p:spPr>
          <a:xfrm>
            <a:off x="457200" y="1295400"/>
            <a:ext cx="6248400" cy="4648200"/>
          </a:xfrm>
        </p:spPr>
        <p:txBody>
          <a:bodyPr/>
          <a:lstStyle/>
          <a:p>
            <a:pPr algn="just">
              <a:buNone/>
            </a:pPr>
            <a:r>
              <a:rPr lang="en-US" sz="2800" b="1" dirty="0" smtClean="0">
                <a:solidFill>
                  <a:srgbClr val="42679B"/>
                </a:solidFill>
              </a:rPr>
              <a:t>Processing </a:t>
            </a:r>
            <a:r>
              <a:rPr lang="en-US" sz="2200" dirty="0">
                <a:solidFill>
                  <a:srgbClr val="42679B"/>
                </a:solidFill>
              </a:rPr>
              <a:t>means any operation or set of operations which is performed on the data wholly or partly by automatic means, or otherwise than by automatic means, and includes </a:t>
            </a:r>
            <a:r>
              <a:rPr lang="en-US" sz="2200" dirty="0" smtClean="0">
                <a:solidFill>
                  <a:srgbClr val="42679B"/>
                </a:solidFill>
              </a:rPr>
              <a:t>–</a:t>
            </a:r>
            <a:endParaRPr lang="en-US" sz="2000" dirty="0">
              <a:solidFill>
                <a:srgbClr val="42679B"/>
              </a:solidFill>
            </a:endParaRPr>
          </a:p>
          <a:p>
            <a:pPr lvl="1" algn="just">
              <a:buFont typeface="Arial" panose="020B0604020202020204" pitchFamily="34" charset="0"/>
              <a:buChar char="•"/>
            </a:pPr>
            <a:r>
              <a:rPr lang="en-US" sz="2000" dirty="0">
                <a:solidFill>
                  <a:srgbClr val="42679B"/>
                </a:solidFill>
              </a:rPr>
              <a:t>collecting, organising or altering the data; </a:t>
            </a:r>
            <a:r>
              <a:rPr lang="en-US" sz="2000" dirty="0" smtClean="0">
                <a:solidFill>
                  <a:srgbClr val="42679B"/>
                </a:solidFill>
              </a:rPr>
              <a:t>retrieving</a:t>
            </a:r>
            <a:r>
              <a:rPr lang="en-US" sz="2000" dirty="0">
                <a:solidFill>
                  <a:srgbClr val="42679B"/>
                </a:solidFill>
              </a:rPr>
              <a:t>, consulting, using, storing or adapting the data;</a:t>
            </a:r>
          </a:p>
          <a:p>
            <a:pPr lvl="1" algn="just">
              <a:buFont typeface="Arial" panose="020B0604020202020204" pitchFamily="34" charset="0"/>
              <a:buChar char="•"/>
            </a:pPr>
            <a:r>
              <a:rPr lang="en-US" sz="2000" dirty="0" smtClean="0">
                <a:solidFill>
                  <a:srgbClr val="42679B"/>
                </a:solidFill>
              </a:rPr>
              <a:t>disclosing the </a:t>
            </a:r>
            <a:r>
              <a:rPr lang="en-US" sz="2000" dirty="0">
                <a:solidFill>
                  <a:srgbClr val="42679B"/>
                </a:solidFill>
              </a:rPr>
              <a:t>data by transmitting, disseminating </a:t>
            </a:r>
            <a:r>
              <a:rPr lang="en-US" sz="2000" dirty="0" smtClean="0">
                <a:solidFill>
                  <a:srgbClr val="42679B"/>
                </a:solidFill>
              </a:rPr>
              <a:t>or otherwise </a:t>
            </a:r>
            <a:r>
              <a:rPr lang="en-US" sz="2000" dirty="0">
                <a:solidFill>
                  <a:srgbClr val="42679B"/>
                </a:solidFill>
              </a:rPr>
              <a:t>making it available; or</a:t>
            </a:r>
          </a:p>
          <a:p>
            <a:pPr lvl="1" algn="just">
              <a:buFont typeface="Arial" panose="020B0604020202020204" pitchFamily="34" charset="0"/>
              <a:buChar char="•"/>
            </a:pPr>
            <a:r>
              <a:rPr lang="en-US" sz="2000" dirty="0">
                <a:solidFill>
                  <a:srgbClr val="42679B"/>
                </a:solidFill>
              </a:rPr>
              <a:t>aligning, combining, blocking, erasing or destroying the data;</a:t>
            </a:r>
          </a:p>
          <a:p>
            <a:pPr marL="571500" indent="-571500" algn="just">
              <a:lnSpc>
                <a:spcPct val="90000"/>
              </a:lnSpc>
              <a:spcBef>
                <a:spcPct val="0"/>
              </a:spcBef>
              <a:buFont typeface="+mj-lt"/>
              <a:buAutoNum type="romanUcPeriod"/>
            </a:pPr>
            <a:endParaRPr lang="en-US" sz="3000" b="1" u="sng" dirty="0" smtClean="0">
              <a:solidFill>
                <a:srgbClr val="42679B"/>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3782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altLang="en-US" sz="3200" b="1" dirty="0" smtClean="0">
                <a:solidFill>
                  <a:srgbClr val="42679B"/>
                </a:solidFill>
                <a:ea typeface="Calibri" panose="020F0502020204030204" pitchFamily="34" charset="0"/>
                <a:cs typeface="Times New Roman" panose="02020603050405020304" pitchFamily="18" charset="0"/>
              </a:rPr>
              <a:t>DEFINITIONS (cont.)</a:t>
            </a:r>
            <a:endParaRPr lang="en-US" sz="3200" b="1" dirty="0"/>
          </a:p>
        </p:txBody>
      </p:sp>
      <p:sp>
        <p:nvSpPr>
          <p:cNvPr id="3" name="Content Placeholder 2"/>
          <p:cNvSpPr>
            <a:spLocks noGrp="1"/>
          </p:cNvSpPr>
          <p:nvPr>
            <p:ph idx="1"/>
          </p:nvPr>
        </p:nvSpPr>
        <p:spPr>
          <a:xfrm>
            <a:off x="428625" y="1295400"/>
            <a:ext cx="6248400" cy="4648200"/>
          </a:xfrm>
        </p:spPr>
        <p:txBody>
          <a:bodyPr/>
          <a:lstStyle/>
          <a:p>
            <a:pPr algn="just">
              <a:buNone/>
            </a:pPr>
            <a:r>
              <a:rPr lang="en-US" sz="2800" b="1" dirty="0" smtClean="0">
                <a:solidFill>
                  <a:srgbClr val="42679B"/>
                </a:solidFill>
              </a:rPr>
              <a:t>Data Controller </a:t>
            </a:r>
            <a:r>
              <a:rPr lang="en-US" sz="2600" dirty="0">
                <a:solidFill>
                  <a:srgbClr val="42679B"/>
                </a:solidFill>
              </a:rPr>
              <a:t>means </a:t>
            </a:r>
            <a:r>
              <a:rPr lang="en-US" sz="2600" dirty="0" smtClean="0">
                <a:solidFill>
                  <a:srgbClr val="42679B"/>
                </a:solidFill>
              </a:rPr>
              <a:t>a person who, either alone or jointly with any other person, makes a decision with regard to the purposes for which and in the manner in which any personal data are, or are to be, processed.</a:t>
            </a:r>
            <a:endParaRPr lang="en-US" sz="2600" dirty="0">
              <a:solidFill>
                <a:srgbClr val="42679B"/>
              </a:solidFill>
            </a:endParaRPr>
          </a:p>
          <a:p>
            <a:pPr marL="571500" indent="-571500" algn="just">
              <a:lnSpc>
                <a:spcPct val="90000"/>
              </a:lnSpc>
              <a:spcBef>
                <a:spcPct val="0"/>
              </a:spcBef>
              <a:buFont typeface="+mj-lt"/>
              <a:buAutoNum type="romanUcPeriod"/>
            </a:pPr>
            <a:endParaRPr lang="en-US" sz="2600" b="1" u="sng" dirty="0" smtClean="0">
              <a:solidFill>
                <a:srgbClr val="42679B"/>
              </a:solidFill>
              <a:latin typeface="+mj-lt"/>
              <a:ea typeface="Calibri" panose="020F0502020204030204" pitchFamily="34" charset="0"/>
              <a:cs typeface="Times New Roman" panose="02020603050405020304" pitchFamily="18" charset="0"/>
            </a:endParaRPr>
          </a:p>
          <a:p>
            <a:pPr marL="0" indent="0" algn="just">
              <a:lnSpc>
                <a:spcPct val="90000"/>
              </a:lnSpc>
              <a:spcBef>
                <a:spcPct val="0"/>
              </a:spcBef>
              <a:buNone/>
            </a:pPr>
            <a:r>
              <a:rPr lang="en-US" sz="2600" dirty="0" smtClean="0">
                <a:solidFill>
                  <a:srgbClr val="42679B"/>
                </a:solidFill>
                <a:latin typeface="+mj-lt"/>
                <a:ea typeface="Calibri" panose="020F0502020204030204" pitchFamily="34" charset="0"/>
                <a:cs typeface="Times New Roman" panose="02020603050405020304" pitchFamily="18" charset="0"/>
              </a:rPr>
              <a:t>e.g. </a:t>
            </a:r>
            <a:r>
              <a:rPr lang="en-US" sz="2600" dirty="0" err="1" smtClean="0">
                <a:solidFill>
                  <a:srgbClr val="42679B"/>
                </a:solidFill>
                <a:latin typeface="+mj-lt"/>
                <a:ea typeface="Calibri" panose="020F0502020204030204" pitchFamily="34" charset="0"/>
                <a:cs typeface="Times New Roman" panose="02020603050405020304" pitchFamily="18" charset="0"/>
              </a:rPr>
              <a:t>Mammouth</a:t>
            </a:r>
            <a:r>
              <a:rPr lang="en-US" sz="2600" dirty="0" smtClean="0">
                <a:solidFill>
                  <a:srgbClr val="42679B"/>
                </a:solidFill>
                <a:latin typeface="+mj-lt"/>
                <a:ea typeface="Calibri" panose="020F0502020204030204" pitchFamily="34" charset="0"/>
                <a:cs typeface="Times New Roman" panose="02020603050405020304" pitchFamily="18" charset="0"/>
              </a:rPr>
              <a:t> Trading CO Ltd is a data controller since it processes employee and non employee data.</a:t>
            </a:r>
            <a:endParaRPr lang="en-US" sz="3000" dirty="0" smtClean="0">
              <a:solidFill>
                <a:srgbClr val="42679B"/>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4332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800797-6AE0-465A-AE16-59E3137AEE5D}"/>
</file>

<file path=customXml/itemProps2.xml><?xml version="1.0" encoding="utf-8"?>
<ds:datastoreItem xmlns:ds="http://schemas.openxmlformats.org/officeDocument/2006/customXml" ds:itemID="{4D9B422E-4B9B-4733-93B2-2BE4D2232895}"/>
</file>

<file path=customXml/itemProps3.xml><?xml version="1.0" encoding="utf-8"?>
<ds:datastoreItem xmlns:ds="http://schemas.openxmlformats.org/officeDocument/2006/customXml" ds:itemID="{ADF987B9-30CD-4DAC-8346-32B013A5481D}"/>
</file>

<file path=docProps/app.xml><?xml version="1.0" encoding="utf-8"?>
<Properties xmlns="http://schemas.openxmlformats.org/officeDocument/2006/extended-properties" xmlns:vt="http://schemas.openxmlformats.org/officeDocument/2006/docPropsVTypes">
  <Template/>
  <TotalTime>1728</TotalTime>
  <Words>805</Words>
  <Application>Microsoft Office PowerPoint</Application>
  <PresentationFormat>On-screen Show (4:3)</PresentationFormat>
  <Paragraphs>289</Paragraphs>
  <Slides>33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Times New Roman</vt:lpstr>
      <vt:lpstr>Verdana</vt:lpstr>
      <vt:lpstr>Wingdings</vt:lpstr>
      <vt:lpstr>Modèle par défaut</vt:lpstr>
      <vt:lpstr>PowerPoint Presentation</vt:lpstr>
      <vt:lpstr>DATA PROTECTION OFFICE (DPO)</vt:lpstr>
      <vt:lpstr>DATA PROTECTION ACT (DPA) 2004</vt:lpstr>
      <vt:lpstr>THE MAIN ELEMENTS OF THE ACT</vt:lpstr>
      <vt:lpstr>DEFINITIONS</vt:lpstr>
      <vt:lpstr>EXAMPLES OF PERSONAL DATA</vt:lpstr>
      <vt:lpstr>DEFINITIONS (cont.)</vt:lpstr>
      <vt:lpstr>DEFINITIONS (cont.)</vt:lpstr>
      <vt:lpstr>DEFINITIONS (cont.)</vt:lpstr>
      <vt:lpstr>FUNCTIONS OF THE DPO</vt:lpstr>
      <vt:lpstr>8 DATA PROTECTION PRINCIPLES</vt:lpstr>
      <vt:lpstr>8 DATA PROTECTION PRINCIPLES</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HOW CAN AN ORGANISATION MANAGE DATA PROTECTION?</vt:lpstr>
      <vt:lpstr>OFFENCES AND PENALTIES</vt:lpstr>
      <vt:lpstr>Resources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www.powerpointstyles.com</dc:creator>
  <cp:lastModifiedBy>Rushda Goburdhun</cp:lastModifiedBy>
  <cp:revision>177</cp:revision>
  <cp:lastPrinted>2017-03-31T05:22:57Z</cp:lastPrinted>
  <dcterms:created xsi:type="dcterms:W3CDTF">1601-01-01T00:00:00Z</dcterms:created>
  <dcterms:modified xsi:type="dcterms:W3CDTF">2017-04-05T05:48:18Z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0x0101002493FC4C48176D4BA39FB2B3A58FDD54</vt:lpwstr>
  </property>
</Properties>
</file>