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70" r:id="rId8"/>
    <p:sldId id="258" r:id="rId9"/>
    <p:sldId id="263" r:id="rId10"/>
    <p:sldId id="264" r:id="rId11"/>
    <p:sldId id="265" r:id="rId12"/>
    <p:sldId id="269" r:id="rId13"/>
    <p:sldId id="267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6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03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71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2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1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50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95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43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09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42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4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42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2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3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24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6C5C-C06A-4865-BAFD-D16091EECFE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A4559-4329-4F4B-A68D-2C260466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91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71C1-2F73-4DF9-8BD2-45B323D3C2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Protection &amp; Privacy: What’s Next 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1BA89-F144-4CC9-B42D-ACA6D824F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Clarel Constance</a:t>
            </a:r>
          </a:p>
          <a:p>
            <a:r>
              <a:rPr lang="en-GB" dirty="0"/>
              <a:t>Jan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FE7FE-9EB6-431F-BA82-3EC55CBD5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55" y="4756633"/>
            <a:ext cx="5221352" cy="19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2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9A4B-2E3B-4A76-9CD3-65574980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833C-A3A8-4AA5-992A-77FC973B1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E7F9A-EA4B-401F-9B66-D285FFD5E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55"/>
            <a:ext cx="12192000" cy="6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7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A3235-93FC-4660-A4AB-F4708059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43" y="199849"/>
            <a:ext cx="10353761" cy="1203649"/>
          </a:xfrm>
        </p:spPr>
        <p:txBody>
          <a:bodyPr/>
          <a:lstStyle/>
          <a:p>
            <a:r>
              <a:rPr lang="en-GB" dirty="0"/>
              <a:t>Which ones will affect Data protection and Privacy for sure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7960A-7C32-436F-B6A5-7E17F1A94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670761"/>
            <a:ext cx="10353762" cy="462371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Quantum Computing</a:t>
            </a:r>
          </a:p>
          <a:p>
            <a:pPr lvl="1"/>
            <a:r>
              <a:rPr lang="en-GB" dirty="0"/>
              <a:t>Available computing power</a:t>
            </a:r>
          </a:p>
          <a:p>
            <a:pPr lvl="1"/>
            <a:r>
              <a:rPr lang="en-GB" dirty="0"/>
              <a:t>Re-identification in a matter of seconds</a:t>
            </a:r>
          </a:p>
          <a:p>
            <a:pPr lvl="1"/>
            <a:r>
              <a:rPr lang="en-GB" dirty="0"/>
              <a:t>Breaking of data encryption (decryption)</a:t>
            </a:r>
          </a:p>
          <a:p>
            <a:r>
              <a:rPr lang="en-GB" dirty="0"/>
              <a:t>Swarm Intelligence</a:t>
            </a:r>
          </a:p>
          <a:p>
            <a:pPr lvl="1"/>
            <a:r>
              <a:rPr lang="en-GB" dirty="0"/>
              <a:t>Network of AI systems</a:t>
            </a:r>
          </a:p>
          <a:p>
            <a:pPr lvl="1"/>
            <a:r>
              <a:rPr lang="en-GB" dirty="0"/>
              <a:t>Very quick Re-identification</a:t>
            </a:r>
          </a:p>
          <a:p>
            <a:pPr lvl="1"/>
            <a:r>
              <a:rPr lang="en-GB" dirty="0"/>
              <a:t>Increase probability of successful attacks</a:t>
            </a:r>
          </a:p>
          <a:p>
            <a:r>
              <a:rPr lang="en-GB" dirty="0"/>
              <a:t>Realtime Language translation</a:t>
            </a:r>
          </a:p>
          <a:p>
            <a:pPr lvl="1"/>
            <a:r>
              <a:rPr lang="en-GB" dirty="0"/>
              <a:t>Lowering the “consent” barrier</a:t>
            </a:r>
          </a:p>
          <a:p>
            <a:r>
              <a:rPr lang="en-GB" dirty="0"/>
              <a:t>Smartphone Disintermediation</a:t>
            </a:r>
          </a:p>
          <a:p>
            <a:pPr lvl="1"/>
            <a:r>
              <a:rPr lang="en-GB" dirty="0"/>
              <a:t>Devices that connect to Internet applications directly</a:t>
            </a:r>
          </a:p>
          <a:p>
            <a:pPr lvl="1"/>
            <a:r>
              <a:rPr lang="en-GB" dirty="0"/>
              <a:t>Need to redefine consent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67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0456-10C4-45C0-94B8-DD59A46E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FD2C-D041-45AE-A07B-1341E3175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94F12-9C2C-4079-821A-E405F9FCC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527" y="198174"/>
            <a:ext cx="8154296" cy="66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64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AE4C-2F13-4566-B390-B70A8B25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0F739-1C11-44C1-A88D-6B569CD98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AA279-DE0D-46F8-B60E-FAA0D848E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08" y="0"/>
            <a:ext cx="10504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3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1D744-09A7-4481-AB3E-9CF52FA7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Monetizing PII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36FF4-3862-4CBB-B564-3F04FE341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THE OPPORTUNITY IS SIGNIFICANT. The World Economic Forum predicts that the global data market will generate more than half a trillion dollars by 2024. Companies can reduce costs, improve customer experience and monetize data, with the right approach.</a:t>
            </a:r>
          </a:p>
          <a:p>
            <a:endParaRPr lang="en-GB" dirty="0"/>
          </a:p>
          <a:p>
            <a:r>
              <a:rPr lang="en-GB" dirty="0"/>
              <a:t>DIGITAL TRUST IS ESSENTIAL. Regulations giving consumers “back” their data are ramping up. Individuals decide who can access it, which has severe competitive consequences. Eighty-two percent of companies say a lack of data security and ethical controls could exclude them from essential digital platforms.</a:t>
            </a:r>
          </a:p>
          <a:p>
            <a:endParaRPr lang="en-GB" dirty="0"/>
          </a:p>
          <a:p>
            <a:r>
              <a:rPr lang="en-GB" dirty="0"/>
              <a:t>VALUE IS INHERENT IN DIGITAL TRUST. Customers expect a tangible return from the use of their data in the form of an enhanced customer experience. If they receive this, value drives digital trust—and in return, digital trust drives value.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(source:  Accenture )</a:t>
            </a:r>
          </a:p>
        </p:txBody>
      </p:sp>
    </p:spTree>
    <p:extLst>
      <p:ext uri="{BB962C8B-B14F-4D97-AF65-F5344CB8AC3E}">
        <p14:creationId xmlns:p14="http://schemas.microsoft.com/office/powerpoint/2010/main" val="297742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77EE31-1E99-483B-9F54-D8F6320E5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A61179-7D82-419A-81A1-8DA97E661D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E324F-EF28-4740-8A72-66726AD52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55" y="4756633"/>
            <a:ext cx="5221352" cy="19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4F50-7070-4CDA-9190-6883655B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Situation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600D-C1DF-443F-9308-5A192196C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Our personal data trace</a:t>
            </a:r>
          </a:p>
          <a:p>
            <a:pPr lvl="0"/>
            <a:r>
              <a:rPr lang="en-US" dirty="0"/>
              <a:t>Regulators and IT Systems</a:t>
            </a:r>
            <a:endParaRPr lang="en-GB" dirty="0"/>
          </a:p>
          <a:p>
            <a:pPr lvl="0"/>
            <a:r>
              <a:rPr lang="en-US" dirty="0"/>
              <a:t>The reality or myth of consent</a:t>
            </a:r>
            <a:endParaRPr lang="en-GB" dirty="0"/>
          </a:p>
          <a:p>
            <a:pPr lvl="0"/>
            <a:r>
              <a:rPr lang="en-US" dirty="0"/>
              <a:t>The economics of data re-identification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41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4F50-7070-4CDA-9190-6883655B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54419"/>
            <a:ext cx="10353761" cy="985284"/>
          </a:xfrm>
        </p:spPr>
        <p:txBody>
          <a:bodyPr>
            <a:normAutofit fontScale="90000"/>
          </a:bodyPr>
          <a:lstStyle/>
          <a:p>
            <a:r>
              <a:rPr lang="en-US" dirty="0"/>
              <a:t>Our personal data trace (what we leave behind)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600D-C1DF-443F-9308-5A192196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384789"/>
            <a:ext cx="6317140" cy="5334987"/>
          </a:xfrm>
        </p:spPr>
        <p:txBody>
          <a:bodyPr>
            <a:normAutofit/>
          </a:bodyPr>
          <a:lstStyle/>
          <a:p>
            <a:pPr lvl="0"/>
            <a:endParaRPr lang="en-GB" dirty="0"/>
          </a:p>
          <a:p>
            <a:r>
              <a:rPr lang="en-GB" dirty="0"/>
              <a:t>Personal data trace: URLs, time stamps, IP addresses, cookies IDs, browser information and much more, from our devices</a:t>
            </a:r>
          </a:p>
          <a:p>
            <a:r>
              <a:rPr lang="en-GB" dirty="0"/>
              <a:t>Example: an Ad-tech company ( Quantcast ) has amassed over 5300 rows and more than 46 columns worth of data for 1 person for 1 week</a:t>
            </a:r>
          </a:p>
          <a:p>
            <a:pPr marL="0" indent="0">
              <a:buNone/>
            </a:pPr>
            <a:r>
              <a:rPr lang="en-GB" dirty="0"/>
              <a:t>	(source Privacy International)</a:t>
            </a:r>
          </a:p>
          <a:p>
            <a:r>
              <a:rPr lang="en-GB" dirty="0"/>
              <a:t>Fitness trackers, GPS</a:t>
            </a:r>
          </a:p>
          <a:p>
            <a:r>
              <a:rPr lang="en-GB" dirty="0"/>
              <a:t>Assistance (</a:t>
            </a:r>
            <a:r>
              <a:rPr lang="en-GB" dirty="0" err="1"/>
              <a:t>e.g</a:t>
            </a:r>
            <a:r>
              <a:rPr lang="en-GB" dirty="0"/>
              <a:t> Hello google)</a:t>
            </a:r>
          </a:p>
          <a:p>
            <a:pPr lvl="0"/>
            <a:r>
              <a:rPr lang="en-GB" dirty="0"/>
              <a:t>Face recognition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58A85-1A3C-4DF1-A0DB-CED1AC4C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790" y="1384790"/>
            <a:ext cx="5473210" cy="547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1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4F50-7070-4CDA-9190-6883655B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Regulators &amp; IT Systems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600D-C1DF-443F-9308-5A192196C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Diversity of regulations</a:t>
            </a:r>
          </a:p>
          <a:p>
            <a:pPr lvl="1"/>
            <a:r>
              <a:rPr lang="en-GB" dirty="0"/>
              <a:t>EU, US, China, UK, India, Switzerland….</a:t>
            </a:r>
          </a:p>
          <a:p>
            <a:pPr lvl="0"/>
            <a:r>
              <a:rPr lang="en-GB" dirty="0"/>
              <a:t>Complexity and cost of compliance</a:t>
            </a:r>
          </a:p>
          <a:p>
            <a:pPr lvl="1"/>
            <a:r>
              <a:rPr lang="en-GB" dirty="0"/>
              <a:t>Example of “forgetting a customer” from an IT perspective</a:t>
            </a:r>
          </a:p>
          <a:p>
            <a:pPr lvl="0"/>
            <a:r>
              <a:rPr lang="en-GB" dirty="0"/>
              <a:t>Financial Times article on GDPR (June 2019)</a:t>
            </a:r>
          </a:p>
          <a:p>
            <a:pPr lvl="1"/>
            <a:r>
              <a:rPr lang="en-GB" dirty="0"/>
              <a:t>74% European companies consider that  data protection requirement is the number one obstacle for developing new tech (up from 45% in 2017)</a:t>
            </a:r>
          </a:p>
        </p:txBody>
      </p:sp>
    </p:spTree>
    <p:extLst>
      <p:ext uri="{BB962C8B-B14F-4D97-AF65-F5344CB8AC3E}">
        <p14:creationId xmlns:p14="http://schemas.microsoft.com/office/powerpoint/2010/main" val="186874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4F50-7070-4CDA-9190-6883655B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54420"/>
            <a:ext cx="10353761" cy="878958"/>
          </a:xfrm>
        </p:spPr>
        <p:txBody>
          <a:bodyPr>
            <a:normAutofit/>
          </a:bodyPr>
          <a:lstStyle/>
          <a:p>
            <a:r>
              <a:rPr lang="en-US" dirty="0"/>
              <a:t>Reality or Myth of Consent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600D-C1DF-443F-9308-5A192196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848512" cy="369513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“NO Consent” is designed to be a hassle</a:t>
            </a:r>
          </a:p>
          <a:p>
            <a:pPr lvl="0"/>
            <a:r>
              <a:rPr lang="en-GB" dirty="0"/>
              <a:t>What is “Informed consent”</a:t>
            </a:r>
          </a:p>
          <a:p>
            <a:pPr lvl="0"/>
            <a:r>
              <a:rPr lang="en-GB" dirty="0"/>
              <a:t>“Consent” because no other choice.</a:t>
            </a:r>
          </a:p>
        </p:txBody>
      </p:sp>
      <p:pic>
        <p:nvPicPr>
          <p:cNvPr id="1026" name="Picture 2" descr="[A screengrab of the Data Subject Access Request I have obtained from Quantcast]">
            <a:extLst>
              <a:ext uri="{FF2B5EF4-FFF2-40B4-BE49-F238E27FC236}">
                <a16:creationId xmlns:a16="http://schemas.microsoft.com/office/drawing/2014/main" id="{42AF11EC-0ED1-49DB-9B8A-DDA07FD3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92" y="1145140"/>
            <a:ext cx="4061808" cy="277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FF65DB-D5E7-47E2-9471-1BC576AC7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471" y="3916119"/>
            <a:ext cx="3944850" cy="290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4F50-7070-4CDA-9190-6883655B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39480"/>
            <a:ext cx="10353761" cy="868326"/>
          </a:xfrm>
        </p:spPr>
        <p:txBody>
          <a:bodyPr/>
          <a:lstStyle/>
          <a:p>
            <a:r>
              <a:rPr lang="en-US" dirty="0"/>
              <a:t>The economics data re-identification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600D-C1DF-443F-9308-5A192196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490008"/>
            <a:ext cx="10353762" cy="492851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Definition of Data Re-id: Matching personally identifiable information, </a:t>
            </a:r>
            <a:r>
              <a:rPr lang="en-US" dirty="0" err="1"/>
              <a:t>Pii</a:t>
            </a:r>
            <a:r>
              <a:rPr lang="en-US" dirty="0"/>
              <a:t>, with anonymized data</a:t>
            </a:r>
            <a:endParaRPr lang="en-GB" dirty="0"/>
          </a:p>
          <a:p>
            <a:r>
              <a:rPr lang="en-US" dirty="0"/>
              <a:t>Also known as de-anonymization since years 2000 US</a:t>
            </a:r>
          </a:p>
          <a:p>
            <a:r>
              <a:rPr lang="en-GB" dirty="0"/>
              <a:t>Anonymous Data required to feed AI systems for teaching</a:t>
            </a:r>
          </a:p>
          <a:p>
            <a:pPr lvl="0"/>
            <a:r>
              <a:rPr lang="en-US" dirty="0"/>
              <a:t>Definition of the Data Broker: Buy data (personal or anonymized), collect data and sell their insights</a:t>
            </a:r>
          </a:p>
          <a:p>
            <a:pPr lvl="0"/>
            <a:r>
              <a:rPr lang="en-GB" dirty="0"/>
              <a:t>Cambridge Analytica, said that its foundational data set for clandestine U.S. voter targeting efforts had been licensed from well-known data brokers such as Acxiom,  Experian and Infogroup. Specifically it claimed to have legally obtained.</a:t>
            </a:r>
          </a:p>
          <a:p>
            <a:pPr lvl="0"/>
            <a:r>
              <a:rPr lang="en-GB" dirty="0"/>
              <a:t>Example: the data broker Acxiom’s  annual report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21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FCA42-2A4A-42FD-8436-0FA54127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889591"/>
          </a:xfrm>
        </p:spPr>
        <p:txBody>
          <a:bodyPr/>
          <a:lstStyle/>
          <a:p>
            <a:r>
              <a:rPr lang="en-GB" dirty="0"/>
              <a:t>Example: re-Id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7898B-4A1E-4A5E-A631-ED8431299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56532-49CC-4D93-89D3-B3963EDE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3509"/>
            <a:ext cx="12136229" cy="46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5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4F50-7070-4CDA-9190-6883655B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600D-C1DF-443F-9308-5A192196C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future technology disruption will affect Data Protection</a:t>
            </a:r>
          </a:p>
          <a:p>
            <a:pPr lvl="0"/>
            <a:r>
              <a:rPr lang="en-US" dirty="0"/>
              <a:t>Monetizing our </a:t>
            </a:r>
            <a:r>
              <a:rPr lang="en-US" dirty="0" err="1"/>
              <a:t>Pii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52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06CA-C71B-4261-9345-696DA007A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457200"/>
          </a:xfrm>
        </p:spPr>
        <p:txBody>
          <a:bodyPr>
            <a:normAutofit fontScale="90000"/>
          </a:bodyPr>
          <a:lstStyle/>
          <a:p>
            <a:r>
              <a:rPr lang="en-GB" dirty="0"/>
              <a:t>From Gartner IT Symposium Sept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0ACC1-2939-43A0-B2C4-44A09C70B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AD67D-6F0D-42E6-8D0D-7A63FF40B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88" y="1267128"/>
            <a:ext cx="9950824" cy="54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27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93FC4C48176D4BA39FB2B3A58FDD54" ma:contentTypeVersion="1" ma:contentTypeDescription="Create a new document." ma:contentTypeScope="" ma:versionID="7350b534a8aa33a7f4abf92fcd5ca32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9A5676-65EC-4DC7-85F5-C8BFEDC69756}"/>
</file>

<file path=customXml/itemProps2.xml><?xml version="1.0" encoding="utf-8"?>
<ds:datastoreItem xmlns:ds="http://schemas.openxmlformats.org/officeDocument/2006/customXml" ds:itemID="{956FA774-D442-4DAB-9B3A-CB2F993AB09D}"/>
</file>

<file path=customXml/itemProps3.xml><?xml version="1.0" encoding="utf-8"?>
<ds:datastoreItem xmlns:ds="http://schemas.openxmlformats.org/officeDocument/2006/customXml" ds:itemID="{E73C02DA-3439-49C9-B2EE-56A2B64489F8}"/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20300</TotalTime>
  <Words>555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Rockwell</vt:lpstr>
      <vt:lpstr>Damask</vt:lpstr>
      <vt:lpstr>Data Protection &amp; Privacy: What’s Next ?</vt:lpstr>
      <vt:lpstr>Current Situation </vt:lpstr>
      <vt:lpstr>Our personal data trace (what we leave behind)</vt:lpstr>
      <vt:lpstr>Regulators &amp; IT Systems </vt:lpstr>
      <vt:lpstr>Reality or Myth of Consent</vt:lpstr>
      <vt:lpstr>The economics data re-identification</vt:lpstr>
      <vt:lpstr>Example: re-Id offering</vt:lpstr>
      <vt:lpstr>The Future</vt:lpstr>
      <vt:lpstr>From Gartner IT Symposium Sept 2019</vt:lpstr>
      <vt:lpstr>PowerPoint Presentation</vt:lpstr>
      <vt:lpstr>Which ones will affect Data protection and Privacy for sure ?</vt:lpstr>
      <vt:lpstr>PowerPoint Presentation</vt:lpstr>
      <vt:lpstr>PowerPoint Presentation</vt:lpstr>
      <vt:lpstr>Monetizing PII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DPO Security</dc:title>
  <dc:creator>Clarel Constance</dc:creator>
  <cp:lastModifiedBy>clarel Constance</cp:lastModifiedBy>
  <cp:revision>33</cp:revision>
  <dcterms:created xsi:type="dcterms:W3CDTF">2019-12-30T09:03:40Z</dcterms:created>
  <dcterms:modified xsi:type="dcterms:W3CDTF">2020-01-15T08:03:19Z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0x0101002493FC4C48176D4BA39FB2B3A58FDD54</vt:lpwstr>
  </property>
</Properties>
</file>