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9.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56" r:id="rId2"/>
    <p:sldId id="257" r:id="rId3"/>
    <p:sldId id="266" r:id="rId4"/>
    <p:sldId id="285" r:id="rId5"/>
    <p:sldId id="258" r:id="rId6"/>
    <p:sldId id="259" r:id="rId7"/>
    <p:sldId id="260" r:id="rId8"/>
    <p:sldId id="280" r:id="rId9"/>
    <p:sldId id="281" r:id="rId10"/>
    <p:sldId id="262" r:id="rId11"/>
    <p:sldId id="263" r:id="rId12"/>
    <p:sldId id="275" r:id="rId13"/>
    <p:sldId id="264" r:id="rId14"/>
    <p:sldId id="265" r:id="rId15"/>
    <p:sldId id="284" r:id="rId16"/>
    <p:sldId id="270" r:id="rId17"/>
    <p:sldId id="271" r:id="rId18"/>
    <p:sldId id="272" r:id="rId19"/>
    <p:sldId id="273" r:id="rId20"/>
    <p:sldId id="274" r:id="rId21"/>
    <p:sldId id="277" r:id="rId22"/>
    <p:sldId id="278" r:id="rId23"/>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350"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688C8C0C-9336-4690-80CF-C251890A1810}" type="datetimeFigureOut">
              <a:rPr lang="fr-FR" smtClean="0"/>
              <a:t>18/02/2014</a:t>
            </a:fld>
            <a:endParaRPr lang="fr-FR"/>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fr-FR"/>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23DEAD1E-9046-48EC-9CDE-CE95DB58F610}" type="slidenum">
              <a:rPr lang="fr-FR" smtClean="0"/>
              <a:t>‹#›</a:t>
            </a:fld>
            <a:endParaRPr lang="fr-FR"/>
          </a:p>
        </p:txBody>
      </p:sp>
    </p:spTree>
    <p:extLst>
      <p:ext uri="{BB962C8B-B14F-4D97-AF65-F5344CB8AC3E}">
        <p14:creationId xmlns:p14="http://schemas.microsoft.com/office/powerpoint/2010/main" val="156793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GB"/>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19A06B63-B662-411B-B6CC-8B8C12EBD42F}" type="datetimeFigureOut">
              <a:rPr lang="en-US" smtClean="0"/>
              <a:pPr/>
              <a:t>2/18/2014</a:t>
            </a:fld>
            <a:endParaRPr lang="en-GB"/>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GB"/>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GB"/>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43E6847A-3E4A-48F5-8625-390426B4B340}" type="slidenum">
              <a:rPr lang="en-GB" smtClean="0"/>
              <a:pPr/>
              <a:t>‹#›</a:t>
            </a:fld>
            <a:endParaRPr lang="en-GB"/>
          </a:p>
        </p:txBody>
      </p:sp>
    </p:spTree>
    <p:extLst>
      <p:ext uri="{BB962C8B-B14F-4D97-AF65-F5344CB8AC3E}">
        <p14:creationId xmlns:p14="http://schemas.microsoft.com/office/powerpoint/2010/main" val="2522749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3E6847A-3E4A-48F5-8625-390426B4B340}" type="slidenum">
              <a:rPr lang="en-GB" smtClean="0"/>
              <a:pPr/>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38DB4DB-21EE-4F2E-8624-045A28B17AA8}" type="datetimeFigureOut">
              <a:rPr lang="en-US" smtClean="0"/>
              <a:pPr/>
              <a:t>2/18/2014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6FA67D3D-F4C1-400D-9B7D-CA619F3E846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8DB4DB-21EE-4F2E-8624-045A28B17AA8}" type="datetimeFigureOut">
              <a:rPr lang="en-US" smtClean="0"/>
              <a:pPr/>
              <a:t>2/18/2014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A67D3D-F4C1-400D-9B7D-CA619F3E846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8DB4DB-21EE-4F2E-8624-045A28B17AA8}" type="datetimeFigureOut">
              <a:rPr lang="en-US" smtClean="0"/>
              <a:pPr/>
              <a:t>2/18/2014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A67D3D-F4C1-400D-9B7D-CA619F3E846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8DB4DB-21EE-4F2E-8624-045A28B17AA8}" type="datetimeFigureOut">
              <a:rPr lang="en-US" smtClean="0"/>
              <a:pPr/>
              <a:t>2/18/2014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A67D3D-F4C1-400D-9B7D-CA619F3E846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8DB4DB-21EE-4F2E-8624-045A28B17AA8}" type="datetimeFigureOut">
              <a:rPr lang="en-US" smtClean="0"/>
              <a:pPr/>
              <a:t>2/18/2014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A67D3D-F4C1-400D-9B7D-CA619F3E846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8DB4DB-21EE-4F2E-8624-045A28B17AA8}" type="datetimeFigureOut">
              <a:rPr lang="en-US" smtClean="0"/>
              <a:pPr/>
              <a:t>2/18/2014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A67D3D-F4C1-400D-9B7D-CA619F3E846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8DB4DB-21EE-4F2E-8624-045A28B17AA8}" type="datetimeFigureOut">
              <a:rPr lang="en-US" smtClean="0"/>
              <a:pPr/>
              <a:t>2/18/2014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A67D3D-F4C1-400D-9B7D-CA619F3E846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8DB4DB-21EE-4F2E-8624-045A28B17AA8}" type="datetimeFigureOut">
              <a:rPr lang="en-US" smtClean="0"/>
              <a:pPr/>
              <a:t>2/18/2014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A67D3D-F4C1-400D-9B7D-CA619F3E846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DB4DB-21EE-4F2E-8624-045A28B17AA8}" type="datetimeFigureOut">
              <a:rPr lang="en-US" smtClean="0"/>
              <a:pPr/>
              <a:t>2/18/2014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A67D3D-F4C1-400D-9B7D-CA619F3E846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8DB4DB-21EE-4F2E-8624-045A28B17AA8}" type="datetimeFigureOut">
              <a:rPr lang="en-US" smtClean="0"/>
              <a:pPr/>
              <a:t>2/18/2014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A67D3D-F4C1-400D-9B7D-CA619F3E846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8DB4DB-21EE-4F2E-8624-045A28B17AA8}" type="datetimeFigureOut">
              <a:rPr lang="en-US" smtClean="0"/>
              <a:pPr/>
              <a:t>2/18/2014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6FA67D3D-F4C1-400D-9B7D-CA619F3E846B}"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38DB4DB-21EE-4F2E-8624-045A28B17AA8}" type="datetimeFigureOut">
              <a:rPr lang="en-US" smtClean="0"/>
              <a:pPr/>
              <a:t>2/18/2014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FA67D3D-F4C1-400D-9B7D-CA619F3E846B}"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908720"/>
          </a:xfrm>
        </p:spPr>
        <p:txBody>
          <a:bodyPr>
            <a:normAutofit/>
          </a:bodyPr>
          <a:lstStyle/>
          <a:p>
            <a:pPr algn="l"/>
            <a:r>
              <a:rPr lang="fr-FR" sz="3200" b="1" i="1" u="sng" dirty="0" smtClean="0">
                <a:solidFill>
                  <a:srgbClr val="92D050"/>
                </a:solidFill>
                <a:effectLst>
                  <a:outerShdw blurRad="38100" dist="38100" dir="2700000" algn="tl">
                    <a:srgbClr val="000000">
                      <a:alpha val="43137"/>
                    </a:srgbClr>
                  </a:outerShdw>
                </a:effectLst>
                <a:latin typeface="Algerian" panose="04020705040A02060702" pitchFamily="82" charset="0"/>
              </a:rPr>
              <a:t>The </a:t>
            </a:r>
            <a:r>
              <a:rPr lang="fr-FR" sz="3200" b="1" i="1" u="sng" dirty="0" err="1" smtClean="0">
                <a:solidFill>
                  <a:srgbClr val="92D050"/>
                </a:solidFill>
                <a:effectLst>
                  <a:outerShdw blurRad="38100" dist="38100" dir="2700000" algn="tl">
                    <a:srgbClr val="000000">
                      <a:alpha val="43137"/>
                    </a:srgbClr>
                  </a:outerShdw>
                </a:effectLst>
                <a:latin typeface="Algerian" panose="04020705040A02060702" pitchFamily="82" charset="0"/>
              </a:rPr>
              <a:t>Mauritius</a:t>
            </a:r>
            <a:r>
              <a:rPr lang="fr-FR" sz="3200" b="1" i="1" u="sng" dirty="0" smtClean="0">
                <a:solidFill>
                  <a:srgbClr val="92D050"/>
                </a:solidFill>
                <a:effectLst>
                  <a:outerShdw blurRad="38100" dist="38100" dir="2700000" algn="tl">
                    <a:srgbClr val="000000">
                      <a:alpha val="43137"/>
                    </a:srgbClr>
                  </a:outerShdw>
                </a:effectLst>
                <a:latin typeface="Algerian" panose="04020705040A02060702" pitchFamily="82" charset="0"/>
              </a:rPr>
              <a:t> Data Protection </a:t>
            </a:r>
            <a:r>
              <a:rPr lang="fr-FR" sz="3200" b="1" i="1" u="sng" dirty="0" err="1" smtClean="0">
                <a:solidFill>
                  <a:srgbClr val="92D050"/>
                </a:solidFill>
                <a:effectLst>
                  <a:outerShdw blurRad="38100" dist="38100" dir="2700000" algn="tl">
                    <a:srgbClr val="000000">
                      <a:alpha val="43137"/>
                    </a:srgbClr>
                  </a:outerShdw>
                </a:effectLst>
                <a:latin typeface="Algerian" panose="04020705040A02060702" pitchFamily="82" charset="0"/>
              </a:rPr>
              <a:t>Regime</a:t>
            </a:r>
            <a:r>
              <a:rPr lang="fr-FR" sz="3200" b="1" i="1" u="sng" dirty="0" smtClean="0">
                <a:solidFill>
                  <a:srgbClr val="92D050"/>
                </a:solidFill>
                <a:effectLst>
                  <a:outerShdw blurRad="38100" dist="38100" dir="2700000" algn="tl">
                    <a:srgbClr val="000000">
                      <a:alpha val="43137"/>
                    </a:srgbClr>
                  </a:outerShdw>
                </a:effectLst>
              </a:rPr>
              <a:t> </a:t>
            </a:r>
            <a:endParaRPr lang="en-GB" sz="3200" dirty="0">
              <a:solidFill>
                <a:srgbClr val="92D050"/>
              </a:solidFill>
            </a:endParaRPr>
          </a:p>
        </p:txBody>
      </p:sp>
      <p:sp>
        <p:nvSpPr>
          <p:cNvPr id="5" name="Subtitle 4"/>
          <p:cNvSpPr>
            <a:spLocks noGrp="1"/>
          </p:cNvSpPr>
          <p:nvPr>
            <p:ph type="subTitle" idx="1"/>
          </p:nvPr>
        </p:nvSpPr>
        <p:spPr>
          <a:xfrm>
            <a:off x="2571736" y="1412776"/>
            <a:ext cx="6572264" cy="5445224"/>
          </a:xfrm>
        </p:spPr>
        <p:txBody>
          <a:bodyPr>
            <a:normAutofit/>
          </a:bodyPr>
          <a:lstStyle/>
          <a:p>
            <a:pPr algn="just"/>
            <a:r>
              <a:rPr lang="en-GB" sz="3200" b="1" dirty="0" smtClean="0">
                <a:solidFill>
                  <a:srgbClr val="FFFF00"/>
                </a:solidFill>
                <a:latin typeface="Andalus" pitchFamily="18" charset="-78"/>
                <a:cs typeface="Andalus" pitchFamily="18" charset="-78"/>
              </a:rPr>
              <a:t>Presented by Mrs Drudeisha Madhub 		(Data Protection Commissioner)</a:t>
            </a:r>
            <a:endParaRPr lang="en-GB" b="1" dirty="0" smtClean="0">
              <a:solidFill>
                <a:srgbClr val="0000FF"/>
              </a:solidFill>
            </a:endParaRPr>
          </a:p>
          <a:p>
            <a:pPr algn="just"/>
            <a:r>
              <a:rPr lang="en-GB" b="1" dirty="0" smtClean="0">
                <a:solidFill>
                  <a:srgbClr val="FF0000"/>
                </a:solidFill>
              </a:rPr>
              <a:t>Email: pmo-dpo@mail.gov.mu</a:t>
            </a:r>
          </a:p>
          <a:p>
            <a:pPr algn="just"/>
            <a:r>
              <a:rPr lang="en-GB" b="1" dirty="0" smtClean="0">
                <a:solidFill>
                  <a:srgbClr val="FF0000"/>
                </a:solidFill>
              </a:rPr>
              <a:t>Tel: +230 201 36 04</a:t>
            </a:r>
          </a:p>
          <a:p>
            <a:pPr algn="just"/>
            <a:r>
              <a:rPr lang="en-GB" b="1" dirty="0" smtClean="0">
                <a:solidFill>
                  <a:srgbClr val="FF0000"/>
                </a:solidFill>
              </a:rPr>
              <a:t>Helpdesk: +230 203 90 76</a:t>
            </a:r>
          </a:p>
          <a:p>
            <a:pPr algn="just"/>
            <a:r>
              <a:rPr lang="en-GB" b="1" dirty="0" smtClean="0">
                <a:solidFill>
                  <a:srgbClr val="FF0000"/>
                </a:solidFill>
              </a:rPr>
              <a:t>Fax: +230 201 39 76</a:t>
            </a:r>
          </a:p>
          <a:p>
            <a:pPr algn="just"/>
            <a:r>
              <a:rPr lang="en-GB" b="1" dirty="0" smtClean="0">
                <a:solidFill>
                  <a:srgbClr val="FF0000"/>
                </a:solidFill>
              </a:rPr>
              <a:t>Website: http://dataprotection.gov.mu  </a:t>
            </a:r>
          </a:p>
          <a:p>
            <a:pPr algn="just"/>
            <a:r>
              <a:rPr lang="en-GB" b="1" dirty="0" smtClean="0">
                <a:solidFill>
                  <a:srgbClr val="FF0000"/>
                </a:solidFill>
              </a:rPr>
              <a:t>Address: 4th Floor, Emmanuel </a:t>
            </a:r>
            <a:r>
              <a:rPr lang="en-GB" b="1" dirty="0" err="1" smtClean="0">
                <a:solidFill>
                  <a:srgbClr val="FF0000"/>
                </a:solidFill>
              </a:rPr>
              <a:t>Anquetil</a:t>
            </a:r>
            <a:r>
              <a:rPr lang="en-GB" b="1" dirty="0" smtClean="0">
                <a:solidFill>
                  <a:srgbClr val="FF0000"/>
                </a:solidFill>
              </a:rPr>
              <a:t> Building, Port Louis</a:t>
            </a:r>
            <a:endParaRPr lang="en-GB" b="1" dirty="0">
              <a:solidFill>
                <a:srgbClr val="FF0000"/>
              </a:solidFill>
            </a:endParaRPr>
          </a:p>
        </p:txBody>
      </p:sp>
      <p:pic>
        <p:nvPicPr>
          <p:cNvPr id="7" name="Picture 5" descr="C:\Users\user\Desktop\logo dpo gold.jpeg"/>
          <p:cNvPicPr>
            <a:picLocks noChangeAspect="1" noChangeArrowheads="1"/>
          </p:cNvPicPr>
          <p:nvPr/>
        </p:nvPicPr>
        <p:blipFill>
          <a:blip r:embed="rId3"/>
          <a:srcRect/>
          <a:stretch>
            <a:fillRect/>
          </a:stretch>
        </p:blipFill>
        <p:spPr bwMode="auto">
          <a:xfrm>
            <a:off x="214283" y="5143512"/>
            <a:ext cx="2300882" cy="1071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14356"/>
            <a:ext cx="8929718" cy="1285884"/>
          </a:xfrm>
        </p:spPr>
        <p:txBody>
          <a:bodyPr>
            <a:normAutofit fontScale="90000"/>
          </a:bodyPr>
          <a:lstStyle/>
          <a:p>
            <a:pPr algn="l"/>
            <a:r>
              <a:rPr lang="en-GB" sz="4000" b="1" dirty="0" smtClean="0">
                <a:solidFill>
                  <a:srgbClr val="C00000"/>
                </a:solidFill>
                <a:latin typeface="Andalus" pitchFamily="18" charset="-78"/>
                <a:cs typeface="Andalus" pitchFamily="18" charset="-78"/>
              </a:rPr>
              <a:t>Steps being taken by Mauritius Government for an improved regulatory framework  </a:t>
            </a:r>
            <a:endParaRPr lang="en-GB" sz="4000" b="1" dirty="0">
              <a:solidFill>
                <a:srgbClr val="C00000"/>
              </a:solidFill>
              <a:latin typeface="Andalus" pitchFamily="18" charset="-78"/>
              <a:cs typeface="Andalus" pitchFamily="18" charset="-78"/>
            </a:endParaRPr>
          </a:p>
        </p:txBody>
      </p:sp>
      <p:sp>
        <p:nvSpPr>
          <p:cNvPr id="3" name="Content Placeholder 2"/>
          <p:cNvSpPr>
            <a:spLocks noGrp="1"/>
          </p:cNvSpPr>
          <p:nvPr>
            <p:ph idx="1"/>
          </p:nvPr>
        </p:nvSpPr>
        <p:spPr>
          <a:xfrm>
            <a:off x="428596" y="1844824"/>
            <a:ext cx="8229600" cy="4187346"/>
          </a:xfrm>
        </p:spPr>
        <p:txBody>
          <a:bodyPr>
            <a:normAutofit fontScale="92500" lnSpcReduction="20000"/>
          </a:bodyPr>
          <a:lstStyle/>
          <a:p>
            <a:pPr>
              <a:buNone/>
            </a:pPr>
            <a:endParaRPr lang="en-GB" sz="2800" b="1" dirty="0" smtClean="0">
              <a:latin typeface="Andalus" pitchFamily="18" charset="-78"/>
              <a:cs typeface="Andalus" pitchFamily="18" charset="-78"/>
            </a:endParaRPr>
          </a:p>
          <a:p>
            <a:pPr>
              <a:buNone/>
            </a:pPr>
            <a:r>
              <a:rPr lang="en-GB" sz="2800" b="1" dirty="0" smtClean="0">
                <a:solidFill>
                  <a:srgbClr val="0000FF"/>
                </a:solidFill>
                <a:latin typeface="Andalus" pitchFamily="18" charset="-78"/>
                <a:cs typeface="Andalus" pitchFamily="18" charset="-78"/>
              </a:rPr>
              <a:t>To achieve adequacy with the European Union</a:t>
            </a:r>
          </a:p>
          <a:p>
            <a:pPr>
              <a:buNone/>
            </a:pPr>
            <a:endParaRPr lang="en-GB" sz="2800" b="1" dirty="0" smtClean="0">
              <a:latin typeface="Andalus" pitchFamily="18" charset="-78"/>
              <a:cs typeface="Andalus" pitchFamily="18" charset="-78"/>
            </a:endParaRPr>
          </a:p>
          <a:p>
            <a:pPr>
              <a:buFont typeface="Wingdings" pitchFamily="2" charset="2"/>
              <a:buChar char="ü"/>
            </a:pPr>
            <a:r>
              <a:rPr lang="en-GB" sz="2800" b="1" dirty="0" smtClean="0">
                <a:latin typeface="Andalus" pitchFamily="18" charset="-78"/>
                <a:cs typeface="Andalus" pitchFamily="18" charset="-78"/>
              </a:rPr>
              <a:t>An EU consultant was appointed by the European Commission to identify the deficiencies in the DPA through the CRID report</a:t>
            </a:r>
          </a:p>
          <a:p>
            <a:pPr>
              <a:buFont typeface="Wingdings" pitchFamily="2" charset="2"/>
              <a:buChar char="ü"/>
            </a:pPr>
            <a:endParaRPr lang="en-GB" sz="2800" b="1" dirty="0" smtClean="0">
              <a:latin typeface="Andalus" pitchFamily="18" charset="-78"/>
              <a:cs typeface="Andalus" pitchFamily="18" charset="-78"/>
            </a:endParaRPr>
          </a:p>
          <a:p>
            <a:pPr>
              <a:buFont typeface="Wingdings" pitchFamily="2" charset="2"/>
              <a:buChar char="ü"/>
            </a:pPr>
            <a:r>
              <a:rPr lang="en-GB" sz="2800" b="1" dirty="0" smtClean="0">
                <a:latin typeface="Andalus" pitchFamily="18" charset="-78"/>
                <a:cs typeface="Andalus" pitchFamily="18" charset="-78"/>
              </a:rPr>
              <a:t>A second EU consultant was appointed by the European Delegation in Mauritius on the amendments to be brought to the </a:t>
            </a:r>
            <a:r>
              <a:rPr lang="en-GB" sz="2800" b="1" dirty="0" err="1" smtClean="0">
                <a:latin typeface="Andalus" pitchFamily="18" charset="-78"/>
                <a:cs typeface="Andalus" pitchFamily="18" charset="-78"/>
              </a:rPr>
              <a:t>DPA</a:t>
            </a:r>
            <a:r>
              <a:rPr lang="en-GB" sz="2800" b="1" dirty="0" smtClean="0">
                <a:latin typeface="Andalus" pitchFamily="18" charset="-78"/>
                <a:cs typeface="Andalus" pitchFamily="18" charset="-78"/>
              </a:rPr>
              <a:t>. A draft amendment bill has been finalised.   </a:t>
            </a:r>
            <a:endParaRPr lang="en-GB" sz="2800" b="1"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928670"/>
            <a:ext cx="9144000" cy="1060448"/>
          </a:xfrm>
        </p:spPr>
        <p:txBody>
          <a:bodyPr>
            <a:normAutofit fontScale="90000"/>
          </a:bodyPr>
          <a:lstStyle/>
          <a:p>
            <a:pPr algn="l"/>
            <a:r>
              <a:rPr lang="en-GB" sz="4000" b="1" dirty="0" smtClean="0">
                <a:solidFill>
                  <a:srgbClr val="C00000"/>
                </a:solidFill>
                <a:latin typeface="Andalus" pitchFamily="18" charset="-78"/>
                <a:cs typeface="Andalus" pitchFamily="18" charset="-78"/>
              </a:rPr>
              <a:t>Steps being taken by Mauritius Government for an improved regulatory framework </a:t>
            </a:r>
            <a:endParaRPr lang="en-GB" sz="4000" b="1" dirty="0">
              <a:solidFill>
                <a:srgbClr val="C00000"/>
              </a:solidFill>
            </a:endParaRPr>
          </a:p>
        </p:txBody>
      </p:sp>
      <p:sp>
        <p:nvSpPr>
          <p:cNvPr id="3" name="Content Placeholder 2"/>
          <p:cNvSpPr>
            <a:spLocks noGrp="1"/>
          </p:cNvSpPr>
          <p:nvPr>
            <p:ph idx="1"/>
          </p:nvPr>
        </p:nvSpPr>
        <p:spPr>
          <a:xfrm>
            <a:off x="142844" y="1928802"/>
            <a:ext cx="8686800" cy="4525963"/>
          </a:xfrm>
        </p:spPr>
        <p:txBody>
          <a:bodyPr>
            <a:normAutofit fontScale="62500" lnSpcReduction="20000"/>
          </a:bodyPr>
          <a:lstStyle/>
          <a:p>
            <a:pPr>
              <a:buNone/>
            </a:pPr>
            <a:endParaRPr lang="en-GB" b="1" dirty="0" smtClean="0">
              <a:latin typeface="Andalus" pitchFamily="18" charset="-78"/>
              <a:cs typeface="Andalus" pitchFamily="18" charset="-78"/>
            </a:endParaRPr>
          </a:p>
          <a:p>
            <a:pPr indent="0">
              <a:buNone/>
            </a:pPr>
            <a:r>
              <a:rPr lang="en-GB" sz="4000" b="1" dirty="0" smtClean="0">
                <a:solidFill>
                  <a:srgbClr val="0000FF"/>
                </a:solidFill>
                <a:latin typeface="Andalus" pitchFamily="18" charset="-78"/>
                <a:cs typeface="Andalus" pitchFamily="18" charset="-78"/>
              </a:rPr>
              <a:t>Inclusion of data protection in the draft e-government strategy</a:t>
            </a:r>
          </a:p>
          <a:p>
            <a:pPr indent="0">
              <a:buNone/>
            </a:pPr>
            <a:r>
              <a:rPr lang="en-GB" sz="4000" b="1" dirty="0" smtClean="0">
                <a:latin typeface="Andalus" pitchFamily="18" charset="-78"/>
                <a:cs typeface="Andalus" pitchFamily="18" charset="-78"/>
              </a:rPr>
              <a:t> </a:t>
            </a:r>
          </a:p>
          <a:p>
            <a:pPr lvl="1">
              <a:buFont typeface="Wingdings" pitchFamily="2" charset="2"/>
              <a:buChar char="ü"/>
            </a:pPr>
            <a:r>
              <a:rPr lang="en-GB" sz="3600" b="1" dirty="0" smtClean="0">
                <a:latin typeface="Andalus" pitchFamily="18" charset="-78"/>
                <a:cs typeface="Andalus" pitchFamily="18" charset="-78"/>
              </a:rPr>
              <a:t>Formulate and Implement Data Sharing Policy</a:t>
            </a:r>
          </a:p>
          <a:p>
            <a:pPr>
              <a:buFont typeface="Wingdings" pitchFamily="2" charset="2"/>
              <a:buChar char="ü"/>
            </a:pPr>
            <a:endParaRPr lang="en-GB" sz="2800" b="1" dirty="0" smtClean="0">
              <a:latin typeface="Andalus" pitchFamily="18" charset="-78"/>
              <a:cs typeface="Andalus" pitchFamily="18" charset="-78"/>
            </a:endParaRPr>
          </a:p>
          <a:p>
            <a:pPr algn="just">
              <a:buNone/>
            </a:pPr>
            <a:r>
              <a:rPr lang="en-GB" sz="2800" b="1" dirty="0" smtClean="0">
                <a:latin typeface="Andalus" pitchFamily="18" charset="-78"/>
                <a:cs typeface="Andalus" pitchFamily="18" charset="-78"/>
              </a:rPr>
              <a:t>	Extract below:</a:t>
            </a:r>
          </a:p>
          <a:p>
            <a:pPr algn="just">
              <a:buNone/>
            </a:pPr>
            <a:r>
              <a:rPr lang="en-GB" sz="2800" b="1" dirty="0" smtClean="0"/>
              <a:t>	‘’G4: Formulate and Implement Data Sharing Policy </a:t>
            </a:r>
          </a:p>
          <a:p>
            <a:pPr algn="just">
              <a:buNone/>
            </a:pPr>
            <a:r>
              <a:rPr lang="en-GB" sz="2900" b="1" dirty="0" smtClean="0">
                <a:latin typeface="Andalus" pitchFamily="18" charset="-78"/>
                <a:cs typeface="Andalus" pitchFamily="18" charset="-78"/>
              </a:rPr>
              <a:t>	G5: Set up Government Service Platform and sharing of citizens’ data with Government Agencies </a:t>
            </a:r>
          </a:p>
          <a:p>
            <a:pPr algn="just">
              <a:buNone/>
            </a:pPr>
            <a:r>
              <a:rPr lang="en-GB" sz="2900" dirty="0" smtClean="0">
                <a:latin typeface="Andalus" pitchFamily="18" charset="-78"/>
                <a:cs typeface="Andalus" pitchFamily="18" charset="-78"/>
              </a:rPr>
              <a:t>	Government holds huge quantities of data on citizens, businesses and land which will benefit from being organized centrally and shared among Government Agencies. As an example, citizen data will be captured once at the Civil Status Division and shared among Government systems. The sharing of data will be governed by a policy that ensures compliance with Data Protection Act and appropriate IT security requirements. One of the instruments of the Policy is the Government Service Platform that will specifically address sharing of citizen data. ’’</a:t>
            </a:r>
            <a:endParaRPr lang="en-GB" sz="2900" b="1"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08720"/>
            <a:ext cx="9144000" cy="1234388"/>
          </a:xfrm>
        </p:spPr>
        <p:txBody>
          <a:bodyPr>
            <a:noAutofit/>
          </a:bodyPr>
          <a:lstStyle/>
          <a:p>
            <a:pPr algn="l"/>
            <a:r>
              <a:rPr lang="en-GB" sz="4000" b="1" dirty="0" smtClean="0">
                <a:solidFill>
                  <a:srgbClr val="C00000"/>
                </a:solidFill>
                <a:latin typeface="Andalus" pitchFamily="18" charset="-78"/>
                <a:cs typeface="Andalus" pitchFamily="18" charset="-78"/>
              </a:rPr>
              <a:t>Steps being taken by the </a:t>
            </a:r>
            <a:r>
              <a:rPr lang="en-GB" sz="4000" b="1" dirty="0" err="1" smtClean="0">
                <a:solidFill>
                  <a:srgbClr val="C00000"/>
                </a:solidFill>
                <a:latin typeface="Andalus" pitchFamily="18" charset="-78"/>
                <a:cs typeface="Andalus" pitchFamily="18" charset="-78"/>
              </a:rPr>
              <a:t>DPO</a:t>
            </a:r>
            <a:r>
              <a:rPr lang="en-GB" sz="4000" b="1" dirty="0" smtClean="0">
                <a:solidFill>
                  <a:srgbClr val="C00000"/>
                </a:solidFill>
                <a:latin typeface="Andalus" pitchFamily="18" charset="-78"/>
                <a:cs typeface="Andalus" pitchFamily="18" charset="-78"/>
              </a:rPr>
              <a:t> for an improved regulatory framework </a:t>
            </a:r>
            <a:endParaRPr lang="en-GB" sz="4000" dirty="0"/>
          </a:p>
        </p:txBody>
      </p:sp>
      <p:sp>
        <p:nvSpPr>
          <p:cNvPr id="3" name="Content Placeholder 2"/>
          <p:cNvSpPr>
            <a:spLocks noGrp="1"/>
          </p:cNvSpPr>
          <p:nvPr>
            <p:ph idx="1"/>
          </p:nvPr>
        </p:nvSpPr>
        <p:spPr>
          <a:xfrm>
            <a:off x="428596" y="2285992"/>
            <a:ext cx="8229600" cy="4389120"/>
          </a:xfrm>
        </p:spPr>
        <p:txBody>
          <a:bodyPr>
            <a:normAutofit/>
          </a:bodyPr>
          <a:lstStyle/>
          <a:p>
            <a:pPr>
              <a:buNone/>
            </a:pPr>
            <a:r>
              <a:rPr lang="en-GB" sz="2800" b="1" dirty="0" smtClean="0">
                <a:solidFill>
                  <a:srgbClr val="0000FF"/>
                </a:solidFill>
                <a:latin typeface="Andalus" pitchFamily="18" charset="-78"/>
                <a:cs typeface="Andalus" pitchFamily="18" charset="-78"/>
              </a:rPr>
              <a:t>Participation in Projects</a:t>
            </a:r>
          </a:p>
          <a:p>
            <a:r>
              <a:rPr lang="en-GB" sz="2800" b="1" dirty="0" smtClean="0">
                <a:latin typeface="Andalus" pitchFamily="18" charset="-78"/>
                <a:cs typeface="Andalus" pitchFamily="18" charset="-78"/>
              </a:rPr>
              <a:t>The Data Protection Commissioner has submitted her views on the enactment of a Child Online Safety Bill, enactment of an anti-spam legislation, introduction of cryptographic laws in Mauritius and the Mauritius National Identity Card (</a:t>
            </a:r>
            <a:r>
              <a:rPr lang="en-GB" sz="2800" b="1" dirty="0" err="1" smtClean="0">
                <a:latin typeface="Andalus" pitchFamily="18" charset="-78"/>
                <a:cs typeface="Andalus" pitchFamily="18" charset="-78"/>
              </a:rPr>
              <a:t>MNIC</a:t>
            </a:r>
            <a:r>
              <a:rPr lang="en-GB" sz="2800" b="1" dirty="0" smtClean="0">
                <a:latin typeface="Andalus" pitchFamily="18" charset="-78"/>
                <a:cs typeface="Andalus" pitchFamily="18" charset="-78"/>
              </a:rPr>
              <a:t>), </a:t>
            </a:r>
            <a:r>
              <a:rPr lang="en-GB" sz="2800" b="1" dirty="0" err="1" smtClean="0">
                <a:latin typeface="Andalus" pitchFamily="18" charset="-78"/>
                <a:cs typeface="Andalus" pitchFamily="18" charset="-78"/>
              </a:rPr>
              <a:t>amonsgt</a:t>
            </a:r>
            <a:r>
              <a:rPr lang="en-GB" sz="2800" b="1" dirty="0" smtClean="0">
                <a:latin typeface="Andalus" pitchFamily="18" charset="-78"/>
                <a:cs typeface="Andalus" pitchFamily="18" charset="-78"/>
              </a:rPr>
              <a:t> many others.    </a:t>
            </a:r>
            <a:endParaRPr lang="en-GB" sz="2800" b="1"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928670"/>
            <a:ext cx="9144000" cy="1000124"/>
          </a:xfrm>
        </p:spPr>
        <p:txBody>
          <a:bodyPr>
            <a:noAutofit/>
          </a:bodyPr>
          <a:lstStyle/>
          <a:p>
            <a:pPr algn="l"/>
            <a:r>
              <a:rPr lang="en-GB" sz="3600" b="1" dirty="0" smtClean="0">
                <a:solidFill>
                  <a:srgbClr val="C00000"/>
                </a:solidFill>
                <a:latin typeface="Andalus" pitchFamily="18" charset="-78"/>
                <a:cs typeface="Andalus" pitchFamily="18" charset="-78"/>
              </a:rPr>
              <a:t>Steps being taken by the </a:t>
            </a:r>
            <a:r>
              <a:rPr lang="en-GB" sz="3600" b="1" dirty="0" err="1" smtClean="0">
                <a:solidFill>
                  <a:srgbClr val="C00000"/>
                </a:solidFill>
                <a:latin typeface="Andalus" pitchFamily="18" charset="-78"/>
                <a:cs typeface="Andalus" pitchFamily="18" charset="-78"/>
              </a:rPr>
              <a:t>DPO</a:t>
            </a:r>
            <a:r>
              <a:rPr lang="en-GB" sz="3600" b="1" dirty="0" smtClean="0">
                <a:solidFill>
                  <a:srgbClr val="C00000"/>
                </a:solidFill>
                <a:latin typeface="Andalus" pitchFamily="18" charset="-78"/>
                <a:cs typeface="Andalus" pitchFamily="18" charset="-78"/>
              </a:rPr>
              <a:t> for an improved regulatory framework </a:t>
            </a:r>
            <a:endParaRPr lang="en-GB" sz="3600" b="1"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a:xfrm>
            <a:off x="285720" y="1957366"/>
            <a:ext cx="8229600" cy="4900634"/>
          </a:xfrm>
        </p:spPr>
        <p:txBody>
          <a:bodyPr>
            <a:normAutofit fontScale="92500"/>
          </a:bodyPr>
          <a:lstStyle/>
          <a:p>
            <a:pPr algn="just">
              <a:buNone/>
            </a:pPr>
            <a:r>
              <a:rPr lang="en-GB" sz="2800" b="1" dirty="0" smtClean="0">
                <a:solidFill>
                  <a:srgbClr val="0000FF"/>
                </a:solidFill>
                <a:latin typeface="Andalus" pitchFamily="18" charset="-78"/>
                <a:cs typeface="Andalus" pitchFamily="18" charset="-78"/>
              </a:rPr>
              <a:t>Co-operation with other countries</a:t>
            </a:r>
          </a:p>
          <a:p>
            <a:pPr algn="just"/>
            <a:r>
              <a:rPr lang="en-GB" sz="2800" b="1" dirty="0" smtClean="0">
                <a:latin typeface="Andalus" pitchFamily="18" charset="-78"/>
                <a:cs typeface="Andalus" pitchFamily="18" charset="-78"/>
              </a:rPr>
              <a:t>The Data Protection Commissioner is a member of the Francophone Association of Data Protection Authorities (AFAPDP) and is finalising membership with the </a:t>
            </a:r>
            <a:r>
              <a:rPr lang="en-GB" sz="2800" b="1" dirty="0" err="1" smtClean="0">
                <a:latin typeface="Andalus" pitchFamily="18" charset="-78"/>
                <a:cs typeface="Andalus" pitchFamily="18" charset="-78"/>
              </a:rPr>
              <a:t>GPEN</a:t>
            </a:r>
            <a:r>
              <a:rPr lang="en-GB" sz="2800" b="1" dirty="0" smtClean="0">
                <a:latin typeface="Andalus" pitchFamily="18" charset="-78"/>
                <a:cs typeface="Andalus" pitchFamily="18" charset="-78"/>
              </a:rPr>
              <a:t> group.</a:t>
            </a:r>
          </a:p>
          <a:p>
            <a:pPr algn="just"/>
            <a:r>
              <a:rPr lang="en-US" sz="2800" b="1" dirty="0" smtClean="0">
                <a:latin typeface="Andalus" pitchFamily="18" charset="-78"/>
                <a:cs typeface="Andalus" pitchFamily="18" charset="-78"/>
              </a:rPr>
              <a:t>The office has been accredited on 23 September 2013 in Warsaw, Poland at the 35</a:t>
            </a:r>
            <a:r>
              <a:rPr lang="en-US" sz="2800" b="1" baseline="30000" dirty="0" smtClean="0">
                <a:latin typeface="Andalus" pitchFamily="18" charset="-78"/>
                <a:cs typeface="Andalus" pitchFamily="18" charset="-78"/>
              </a:rPr>
              <a:t>th</a:t>
            </a:r>
            <a:r>
              <a:rPr lang="en-US" sz="2800" b="1" dirty="0" smtClean="0">
                <a:latin typeface="Andalus" pitchFamily="18" charset="-78"/>
                <a:cs typeface="Andalus" pitchFamily="18" charset="-78"/>
              </a:rPr>
              <a:t> International Conference for Privacy and Data Protection Commissioners </a:t>
            </a:r>
          </a:p>
          <a:p>
            <a:pPr algn="just"/>
            <a:r>
              <a:rPr lang="en-US" sz="2800" b="1" dirty="0" smtClean="0">
                <a:latin typeface="Andalus" pitchFamily="18" charset="-78"/>
                <a:cs typeface="Andalus" pitchFamily="18" charset="-78"/>
              </a:rPr>
              <a:t>Has been chosen to host the 36</a:t>
            </a:r>
            <a:r>
              <a:rPr lang="en-US" sz="2800" b="1" baseline="30000" dirty="0" smtClean="0">
                <a:latin typeface="Andalus" pitchFamily="18" charset="-78"/>
                <a:cs typeface="Andalus" pitchFamily="18" charset="-78"/>
              </a:rPr>
              <a:t>th</a:t>
            </a:r>
            <a:r>
              <a:rPr lang="en-US" sz="2800" b="1" dirty="0" smtClean="0">
                <a:latin typeface="Andalus" pitchFamily="18" charset="-78"/>
                <a:cs typeface="Andalus" pitchFamily="18" charset="-78"/>
              </a:rPr>
              <a:t> Edition of the Conference from 13 to 16 October 2014 and the first conference in Africa</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356"/>
            <a:ext cx="8786842" cy="1060472"/>
          </a:xfrm>
        </p:spPr>
        <p:txBody>
          <a:bodyPr>
            <a:normAutofit fontScale="90000"/>
          </a:bodyPr>
          <a:lstStyle/>
          <a:p>
            <a:pPr algn="l"/>
            <a:r>
              <a:rPr lang="en-GB" sz="4000" b="1" dirty="0" smtClean="0">
                <a:solidFill>
                  <a:srgbClr val="C00000"/>
                </a:solidFill>
                <a:latin typeface="Andalus" pitchFamily="18" charset="-78"/>
                <a:cs typeface="Andalus" pitchFamily="18" charset="-78"/>
              </a:rPr>
              <a:t>Steps being taken by the </a:t>
            </a:r>
            <a:r>
              <a:rPr lang="en-GB" sz="4000" b="1" dirty="0" err="1" smtClean="0">
                <a:solidFill>
                  <a:srgbClr val="C00000"/>
                </a:solidFill>
                <a:latin typeface="Andalus" pitchFamily="18" charset="-78"/>
                <a:cs typeface="Andalus" pitchFamily="18" charset="-78"/>
              </a:rPr>
              <a:t>DPO</a:t>
            </a:r>
            <a:r>
              <a:rPr lang="en-GB" sz="4000" b="1" dirty="0" smtClean="0">
                <a:solidFill>
                  <a:srgbClr val="C00000"/>
                </a:solidFill>
                <a:latin typeface="Andalus" pitchFamily="18" charset="-78"/>
                <a:cs typeface="Andalus" pitchFamily="18" charset="-78"/>
              </a:rPr>
              <a:t> for an improved regulatory framework </a:t>
            </a:r>
            <a:endParaRPr lang="en-GB" sz="4000"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a:xfrm>
            <a:off x="500034" y="1714488"/>
            <a:ext cx="8472518" cy="4625989"/>
          </a:xfrm>
        </p:spPr>
        <p:txBody>
          <a:bodyPr>
            <a:noAutofit/>
          </a:bodyPr>
          <a:lstStyle/>
          <a:p>
            <a:pPr>
              <a:buNone/>
            </a:pPr>
            <a:r>
              <a:rPr lang="en-GB" sz="2800" b="1" dirty="0" smtClean="0">
                <a:solidFill>
                  <a:srgbClr val="0000FF"/>
                </a:solidFill>
                <a:latin typeface="Andalus" pitchFamily="18" charset="-78"/>
                <a:cs typeface="Andalus" pitchFamily="18" charset="-78"/>
              </a:rPr>
              <a:t>Ongoing Sensitisation</a:t>
            </a:r>
          </a:p>
          <a:p>
            <a:pPr>
              <a:buFont typeface="Wingdings" pitchFamily="2" charset="2"/>
              <a:buChar char="ü"/>
            </a:pPr>
            <a:r>
              <a:rPr lang="en-GB" sz="2800" b="1" dirty="0" smtClean="0">
                <a:latin typeface="Andalus" pitchFamily="18" charset="-78"/>
                <a:cs typeface="Andalus" pitchFamily="18" charset="-78"/>
              </a:rPr>
              <a:t>Carrying out mass sensitisation programmes on MBC</a:t>
            </a:r>
          </a:p>
          <a:p>
            <a:pPr>
              <a:buNone/>
            </a:pPr>
            <a:r>
              <a:rPr lang="en-GB" sz="2800" b="1" dirty="0" smtClean="0">
                <a:latin typeface="Andalus" pitchFamily="18" charset="-78"/>
                <a:cs typeface="Andalus" pitchFamily="18" charset="-78"/>
              </a:rPr>
              <a:t>     television to promote data protection awareness</a:t>
            </a:r>
          </a:p>
          <a:p>
            <a:pPr>
              <a:buFont typeface="Wingdings" pitchFamily="2" charset="2"/>
              <a:buChar char="ü"/>
            </a:pPr>
            <a:r>
              <a:rPr lang="en-GB" sz="2800" b="1" dirty="0" smtClean="0">
                <a:latin typeface="Andalus" pitchFamily="18" charset="-78"/>
                <a:cs typeface="Andalus" pitchFamily="18" charset="-78"/>
              </a:rPr>
              <a:t>Organising and participating in workshops</a:t>
            </a:r>
          </a:p>
          <a:p>
            <a:pPr>
              <a:buFont typeface="Wingdings" pitchFamily="2" charset="2"/>
              <a:buChar char="ü"/>
            </a:pPr>
            <a:r>
              <a:rPr lang="en-GB" sz="2800" b="1" dirty="0" smtClean="0">
                <a:latin typeface="Andalus" pitchFamily="18" charset="-78"/>
                <a:cs typeface="Andalus" pitchFamily="18" charset="-78"/>
              </a:rPr>
              <a:t>Conducting presentations in Ministries and</a:t>
            </a:r>
          </a:p>
          <a:p>
            <a:pPr>
              <a:buNone/>
            </a:pPr>
            <a:r>
              <a:rPr lang="en-GB" sz="2800" b="1" dirty="0" smtClean="0">
                <a:latin typeface="Andalus" pitchFamily="18" charset="-78"/>
                <a:cs typeface="Andalus" pitchFamily="18" charset="-78"/>
              </a:rPr>
              <a:t>     organisations</a:t>
            </a:r>
          </a:p>
          <a:p>
            <a:pPr>
              <a:buFont typeface="Wingdings" pitchFamily="2" charset="2"/>
              <a:buChar char="ü"/>
            </a:pPr>
            <a:r>
              <a:rPr lang="en-GB" sz="2800" b="1" dirty="0" smtClean="0">
                <a:latin typeface="Andalus" pitchFamily="18" charset="-78"/>
                <a:cs typeface="Andalus" pitchFamily="18" charset="-78"/>
              </a:rPr>
              <a:t>Preparation of booklet on data protection for primary</a:t>
            </a:r>
          </a:p>
          <a:p>
            <a:pPr>
              <a:buNone/>
            </a:pPr>
            <a:r>
              <a:rPr lang="en-GB" sz="2800" b="1" dirty="0" smtClean="0">
                <a:latin typeface="Andalus" pitchFamily="18" charset="-78"/>
                <a:cs typeface="Andalus" pitchFamily="18" charset="-78"/>
              </a:rPr>
              <a:t>    school and course materials for a Certificate course at</a:t>
            </a:r>
          </a:p>
          <a:p>
            <a:pPr>
              <a:buNone/>
            </a:pPr>
            <a:r>
              <a:rPr lang="en-GB" sz="2800" b="1" dirty="0" smtClean="0">
                <a:latin typeface="Andalus" pitchFamily="18" charset="-78"/>
                <a:cs typeface="Andalus" pitchFamily="18" charset="-78"/>
              </a:rPr>
              <a:t>    tertiary level and guidelines</a:t>
            </a:r>
            <a:endParaRPr lang="en-GB" sz="2800" b="1"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000108"/>
            <a:ext cx="9358346" cy="1143000"/>
          </a:xfrm>
        </p:spPr>
        <p:txBody>
          <a:bodyPr>
            <a:normAutofit/>
          </a:bodyPr>
          <a:lstStyle/>
          <a:p>
            <a:pPr algn="l"/>
            <a:r>
              <a:rPr lang="en-GB" sz="3600" b="1" dirty="0" smtClean="0">
                <a:solidFill>
                  <a:srgbClr val="C00000"/>
                </a:solidFill>
                <a:latin typeface="Andalus" pitchFamily="18" charset="-78"/>
                <a:cs typeface="Andalus" pitchFamily="18" charset="-78"/>
              </a:rPr>
              <a:t>Steps being taken by the </a:t>
            </a:r>
            <a:r>
              <a:rPr lang="en-GB" sz="3600" b="1" dirty="0" err="1">
                <a:solidFill>
                  <a:srgbClr val="C00000"/>
                </a:solidFill>
                <a:latin typeface="Andalus" pitchFamily="18" charset="-78"/>
                <a:cs typeface="Andalus" pitchFamily="18" charset="-78"/>
              </a:rPr>
              <a:t>D</a:t>
            </a:r>
            <a:r>
              <a:rPr lang="en-GB" sz="3600" b="1" dirty="0" err="1" smtClean="0">
                <a:solidFill>
                  <a:srgbClr val="C00000"/>
                </a:solidFill>
                <a:latin typeface="Andalus" pitchFamily="18" charset="-78"/>
                <a:cs typeface="Andalus" pitchFamily="18" charset="-78"/>
              </a:rPr>
              <a:t>PO</a:t>
            </a:r>
            <a:r>
              <a:rPr lang="en-GB" sz="3600" b="1" dirty="0" smtClean="0">
                <a:solidFill>
                  <a:srgbClr val="C00000"/>
                </a:solidFill>
                <a:latin typeface="Andalus" pitchFamily="18" charset="-78"/>
                <a:cs typeface="Andalus" pitchFamily="18" charset="-78"/>
              </a:rPr>
              <a:t> for an improved regulatory framework </a:t>
            </a:r>
            <a:endParaRPr lang="en-GB" sz="3600" dirty="0"/>
          </a:p>
        </p:txBody>
      </p:sp>
      <p:sp>
        <p:nvSpPr>
          <p:cNvPr id="3" name="Content Placeholder 2"/>
          <p:cNvSpPr>
            <a:spLocks noGrp="1"/>
          </p:cNvSpPr>
          <p:nvPr>
            <p:ph idx="1"/>
          </p:nvPr>
        </p:nvSpPr>
        <p:spPr>
          <a:xfrm>
            <a:off x="357158" y="2468880"/>
            <a:ext cx="8229600" cy="4389120"/>
          </a:xfrm>
        </p:spPr>
        <p:txBody>
          <a:bodyPr>
            <a:normAutofit/>
          </a:bodyPr>
          <a:lstStyle/>
          <a:p>
            <a:pPr>
              <a:buFont typeface="Wingdings" pitchFamily="2" charset="2"/>
              <a:buChar char="ü"/>
            </a:pPr>
            <a:r>
              <a:rPr lang="en-GB" sz="2800" b="1" dirty="0" smtClean="0">
                <a:latin typeface="Andalus" pitchFamily="18" charset="-78"/>
                <a:cs typeface="Andalus" pitchFamily="18" charset="-78"/>
              </a:rPr>
              <a:t>Envisaging to purchase forensic software tools to assist investigations for the creation of a forensic lab for research purposes and treatment of forensic evidence</a:t>
            </a:r>
          </a:p>
          <a:p>
            <a:pPr marL="0" indent="0">
              <a:buNone/>
            </a:pPr>
            <a:endParaRPr lang="en-GB" sz="2800" b="1" dirty="0" smtClean="0">
              <a:latin typeface="Andalus" pitchFamily="18" charset="-78"/>
              <a:cs typeface="Andalus" pitchFamily="18" charset="-78"/>
            </a:endParaRPr>
          </a:p>
          <a:p>
            <a:pPr>
              <a:buFont typeface="Wingdings" pitchFamily="2" charset="2"/>
              <a:buChar char="ü"/>
            </a:pPr>
            <a:r>
              <a:rPr lang="en-GB" sz="2800" b="1" dirty="0" smtClean="0">
                <a:latin typeface="Andalus" pitchFamily="18" charset="-78"/>
                <a:cs typeface="Andalus" pitchFamily="18" charset="-78"/>
              </a:rPr>
              <a:t>Computerising our services. </a:t>
            </a:r>
          </a:p>
          <a:p>
            <a:pPr>
              <a:buFont typeface="Wingdings" pitchFamily="2" charset="2"/>
              <a:buChar char="ü"/>
            </a:pPr>
            <a:endParaRPr lang="en-GB" sz="2800" b="1" dirty="0" smtClean="0">
              <a:latin typeface="Andalus" pitchFamily="18" charset="-78"/>
              <a:cs typeface="Andalus" pitchFamily="18" charset="-78"/>
            </a:endParaRPr>
          </a:p>
          <a:p>
            <a:pPr>
              <a:buFont typeface="Wingdings" pitchFamily="2" charset="2"/>
              <a:buChar char="ü"/>
            </a:pPr>
            <a:endParaRPr lang="en-GB" sz="2800" b="1" dirty="0" smtClean="0">
              <a:latin typeface="Andalus" pitchFamily="18" charset="-78"/>
              <a:cs typeface="Andalus" pitchFamily="18" charset="-78"/>
            </a:endParaRPr>
          </a:p>
          <a:p>
            <a:pPr>
              <a:buFont typeface="Wingdings" pitchFamily="2" charset="2"/>
              <a:buChar char="ü"/>
            </a:pPr>
            <a:endParaRPr lang="en-GB" sz="2800" b="1" dirty="0" smtClean="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rgbClr val="C00000"/>
                </a:solidFill>
                <a:latin typeface="Andalus" pitchFamily="18" charset="-78"/>
                <a:cs typeface="Andalus" pitchFamily="18" charset="-78"/>
              </a:rPr>
              <a:t>New technological advancements </a:t>
            </a:r>
            <a:endParaRPr lang="en-GB" sz="4000" b="1" dirty="0">
              <a:solidFill>
                <a:srgbClr val="C00000"/>
              </a:solidFill>
              <a:latin typeface="Andalus" pitchFamily="18" charset="-78"/>
              <a:cs typeface="Andalus" pitchFamily="18" charset="-78"/>
            </a:endParaRPr>
          </a:p>
        </p:txBody>
      </p:sp>
      <p:sp>
        <p:nvSpPr>
          <p:cNvPr id="3" name="Content Placeholder 2"/>
          <p:cNvSpPr>
            <a:spLocks noGrp="1"/>
          </p:cNvSpPr>
          <p:nvPr>
            <p:ph idx="1"/>
          </p:nvPr>
        </p:nvSpPr>
        <p:spPr/>
        <p:txBody>
          <a:bodyPr>
            <a:normAutofit fontScale="92500" lnSpcReduction="10000"/>
          </a:bodyPr>
          <a:lstStyle/>
          <a:p>
            <a:pPr>
              <a:buNone/>
            </a:pPr>
            <a:r>
              <a:rPr lang="en-GB" sz="2800" b="1" dirty="0" smtClean="0">
                <a:solidFill>
                  <a:srgbClr val="0000FF"/>
                </a:solidFill>
                <a:latin typeface="Andalus" pitchFamily="18" charset="-78"/>
                <a:cs typeface="Andalus" pitchFamily="18" charset="-78"/>
              </a:rPr>
              <a:t>Concept of Cloud Technology and Open Data</a:t>
            </a:r>
          </a:p>
          <a:p>
            <a:pPr>
              <a:buFont typeface="Wingdings" pitchFamily="2" charset="2"/>
              <a:buChar char="ü"/>
            </a:pPr>
            <a:r>
              <a:rPr lang="en-GB" sz="2800" b="1" dirty="0" smtClean="0">
                <a:latin typeface="Andalus" pitchFamily="18" charset="-78"/>
                <a:cs typeface="Andalus" pitchFamily="18" charset="-78"/>
              </a:rPr>
              <a:t>Becoming more common and the choice of many organisations because they can be rapidly provisioned and released with minimal management effort   </a:t>
            </a:r>
          </a:p>
          <a:p>
            <a:pPr>
              <a:buFont typeface="Wingdings" pitchFamily="2" charset="2"/>
              <a:buChar char="ü"/>
            </a:pPr>
            <a:r>
              <a:rPr lang="en-GB" sz="2800" b="1" dirty="0" smtClean="0">
                <a:latin typeface="Andalus" pitchFamily="18" charset="-78"/>
                <a:cs typeface="Andalus" pitchFamily="18" charset="-78"/>
              </a:rPr>
              <a:t>Caution : Accountability for security and privacy in public clouds remains in principle with the organisation, the data controller. The data processor, the cloud provider  is also bound by the obligations of the data controller by a written contract.</a:t>
            </a:r>
          </a:p>
          <a:p>
            <a:pPr>
              <a:buFont typeface="Wingdings" pitchFamily="2" charset="2"/>
              <a:buChar char="ü"/>
            </a:pPr>
            <a:r>
              <a:rPr lang="en-GB" sz="2800" b="1" dirty="0" smtClean="0">
                <a:latin typeface="Andalus" pitchFamily="18" charset="-78"/>
                <a:cs typeface="Andalus" pitchFamily="18" charset="-78"/>
              </a:rPr>
              <a:t>Privacy by design approach should be adopted by cloud providers to protect data </a:t>
            </a:r>
          </a:p>
          <a:p>
            <a:pPr>
              <a:buNone/>
            </a:pPr>
            <a:endParaRPr lang="en-GB"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85728"/>
            <a:ext cx="8229600" cy="911024"/>
          </a:xfrm>
        </p:spPr>
        <p:txBody>
          <a:bodyPr>
            <a:normAutofit/>
          </a:bodyPr>
          <a:lstStyle/>
          <a:p>
            <a:r>
              <a:rPr lang="en-GB" sz="4000" b="1" dirty="0" smtClean="0">
                <a:solidFill>
                  <a:srgbClr val="C00000"/>
                </a:solidFill>
                <a:latin typeface="Andalus" pitchFamily="18" charset="-78"/>
                <a:cs typeface="Andalus" pitchFamily="18" charset="-78"/>
              </a:rPr>
              <a:t>New technological advancements </a:t>
            </a:r>
            <a:endParaRPr lang="en-GB" sz="4000" dirty="0"/>
          </a:p>
        </p:txBody>
      </p:sp>
      <p:sp>
        <p:nvSpPr>
          <p:cNvPr id="3" name="Content Placeholder 2"/>
          <p:cNvSpPr>
            <a:spLocks noGrp="1"/>
          </p:cNvSpPr>
          <p:nvPr>
            <p:ph idx="1"/>
          </p:nvPr>
        </p:nvSpPr>
        <p:spPr>
          <a:xfrm>
            <a:off x="107504" y="1268760"/>
            <a:ext cx="9001000" cy="5589240"/>
          </a:xfrm>
        </p:spPr>
        <p:txBody>
          <a:bodyPr>
            <a:normAutofit fontScale="25000" lnSpcReduction="20000"/>
          </a:bodyPr>
          <a:lstStyle/>
          <a:p>
            <a:pPr>
              <a:buNone/>
            </a:pPr>
            <a:r>
              <a:rPr lang="en-GB" sz="12800" b="1" dirty="0" smtClean="0">
                <a:solidFill>
                  <a:srgbClr val="0000FF"/>
                </a:solidFill>
                <a:latin typeface="Andalus" pitchFamily="18" charset="-78"/>
                <a:cs typeface="Andalus" pitchFamily="18" charset="-78"/>
              </a:rPr>
              <a:t>Precautions from a data protection perspective:</a:t>
            </a:r>
          </a:p>
          <a:p>
            <a:pPr>
              <a:buNone/>
            </a:pPr>
            <a:endParaRPr lang="en-GB" sz="11200" b="1" dirty="0" smtClean="0">
              <a:latin typeface="Andalus" pitchFamily="18" charset="-78"/>
              <a:cs typeface="Andalus" pitchFamily="18" charset="-78"/>
            </a:endParaRPr>
          </a:p>
          <a:p>
            <a:pPr marL="0" indent="0">
              <a:buFont typeface="Wingdings" pitchFamily="2" charset="2"/>
              <a:buChar char="ü"/>
            </a:pPr>
            <a:r>
              <a:rPr lang="en-GB" sz="11200" b="1" dirty="0" smtClean="0">
                <a:latin typeface="Andalus" pitchFamily="18" charset="-78"/>
                <a:cs typeface="Andalus" pitchFamily="18" charset="-78"/>
              </a:rPr>
              <a:t>Identify security, privacy and organisational</a:t>
            </a:r>
          </a:p>
          <a:p>
            <a:pPr marL="0" indent="0">
              <a:buNone/>
            </a:pPr>
            <a:r>
              <a:rPr lang="en-GB" sz="11200" b="1" dirty="0" smtClean="0">
                <a:latin typeface="Andalus" pitchFamily="18" charset="-78"/>
                <a:cs typeface="Andalus" pitchFamily="18" charset="-78"/>
              </a:rPr>
              <a:t>   requirements to be met by the cloud provider </a:t>
            </a:r>
          </a:p>
          <a:p>
            <a:pPr marL="0" indent="0">
              <a:buNone/>
            </a:pPr>
            <a:endParaRPr lang="en-GB" sz="11200" b="1" dirty="0" smtClean="0">
              <a:latin typeface="Andalus" pitchFamily="18" charset="-78"/>
              <a:cs typeface="Andalus" pitchFamily="18" charset="-78"/>
            </a:endParaRPr>
          </a:p>
          <a:p>
            <a:pPr marL="0" indent="0">
              <a:buFont typeface="Wingdings" pitchFamily="2" charset="2"/>
              <a:buChar char="ü"/>
            </a:pPr>
            <a:r>
              <a:rPr lang="en-GB" sz="11200" b="1" dirty="0" smtClean="0">
                <a:latin typeface="Andalus" pitchFamily="18" charset="-78"/>
                <a:cs typeface="Andalus" pitchFamily="18" charset="-78"/>
              </a:rPr>
              <a:t>Perform risk and privacy impact assessments</a:t>
            </a:r>
          </a:p>
          <a:p>
            <a:pPr marL="0" indent="0">
              <a:buFont typeface="Wingdings" pitchFamily="2" charset="2"/>
              <a:buChar char="ü"/>
            </a:pPr>
            <a:endParaRPr lang="en-GB" sz="11200" b="1" dirty="0" smtClean="0">
              <a:latin typeface="Andalus" pitchFamily="18" charset="-78"/>
              <a:cs typeface="Andalus" pitchFamily="18" charset="-78"/>
            </a:endParaRPr>
          </a:p>
          <a:p>
            <a:pPr marL="0" indent="0">
              <a:buFont typeface="Wingdings" pitchFamily="2" charset="2"/>
              <a:buChar char="ü"/>
            </a:pPr>
            <a:r>
              <a:rPr lang="en-GB" sz="11200" b="1" dirty="0" smtClean="0">
                <a:latin typeface="Andalus" pitchFamily="18" charset="-78"/>
                <a:cs typeface="Andalus" pitchFamily="18" charset="-78"/>
              </a:rPr>
              <a:t>Establish a Service Level Agreement (SLA) on the expected level of service to be delivered including privacy and security provisions to secure the responsibility of cloud providers</a:t>
            </a:r>
          </a:p>
          <a:p>
            <a:pPr marL="0" indent="0">
              <a:buFont typeface="Wingdings" pitchFamily="2" charset="2"/>
              <a:buChar char="ü"/>
            </a:pPr>
            <a:endParaRPr lang="en-GB" sz="11200" b="1" dirty="0" smtClean="0">
              <a:latin typeface="Andalus" pitchFamily="18" charset="-78"/>
              <a:cs typeface="Andalus" pitchFamily="18" charset="-78"/>
            </a:endParaRPr>
          </a:p>
          <a:p>
            <a:pPr marL="0" indent="0">
              <a:buFont typeface="Wingdings" pitchFamily="2" charset="2"/>
              <a:buChar char="ü"/>
            </a:pPr>
            <a:r>
              <a:rPr lang="en-GB" sz="11200" b="1" dirty="0" smtClean="0">
                <a:latin typeface="Andalus" pitchFamily="18" charset="-78"/>
                <a:cs typeface="Andalus" pitchFamily="18" charset="-78"/>
              </a:rPr>
              <a:t>Put in place audit mechanisms to ensure that organisational practices are followed</a:t>
            </a:r>
          </a:p>
          <a:p>
            <a:pPr>
              <a:buNone/>
            </a:pPr>
            <a:endParaRPr lang="en-GB" dirty="0" smtClean="0"/>
          </a:p>
          <a:p>
            <a:pPr>
              <a:buNone/>
            </a:pPr>
            <a:endParaRPr lang="en-GB" dirty="0" smtClean="0"/>
          </a:p>
          <a:p>
            <a:pPr>
              <a:buNone/>
            </a:pPr>
            <a:endParaRPr lang="en-GB" dirty="0" smtClean="0"/>
          </a:p>
          <a:p>
            <a:pPr>
              <a:buNone/>
            </a:pPr>
            <a:r>
              <a:rPr lang="en-GB" dirty="0" smtClean="0"/>
              <a:t>  </a:t>
            </a:r>
          </a:p>
          <a:p>
            <a:pPr>
              <a:buNone/>
            </a:pPr>
            <a:r>
              <a:rPr lang="en-GB" dirty="0" smtClean="0"/>
              <a:t> </a:t>
            </a:r>
          </a:p>
          <a:p>
            <a:endParaRPr lang="en-GB" dirty="0" smtClean="0"/>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996720"/>
          </a:xfrm>
        </p:spPr>
        <p:txBody>
          <a:bodyPr>
            <a:normAutofit fontScale="90000"/>
          </a:bodyPr>
          <a:lstStyle/>
          <a:p>
            <a:r>
              <a:rPr lang="en-GB" b="1" dirty="0">
                <a:solidFill>
                  <a:srgbClr val="C00000"/>
                </a:solidFill>
                <a:latin typeface="Andalus" pitchFamily="18" charset="-78"/>
                <a:cs typeface="Andalus" pitchFamily="18" charset="-78"/>
              </a:rPr>
              <a:t/>
            </a:r>
            <a:br>
              <a:rPr lang="en-GB" b="1" dirty="0">
                <a:solidFill>
                  <a:srgbClr val="C00000"/>
                </a:solidFill>
                <a:latin typeface="Andalus" pitchFamily="18" charset="-78"/>
                <a:cs typeface="Andalus" pitchFamily="18" charset="-78"/>
              </a:rPr>
            </a:br>
            <a:r>
              <a:rPr lang="en-GB" b="1" dirty="0">
                <a:solidFill>
                  <a:srgbClr val="C00000"/>
                </a:solidFill>
                <a:latin typeface="Andalus" pitchFamily="18" charset="-78"/>
                <a:cs typeface="Andalus" pitchFamily="18" charset="-78"/>
              </a:rPr>
              <a:t>New technological advancements</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sz="4600" b="1" dirty="0">
                <a:solidFill>
                  <a:srgbClr val="0000FF"/>
                </a:solidFill>
                <a:latin typeface="Andalus" pitchFamily="18" charset="-78"/>
                <a:cs typeface="Andalus" pitchFamily="18" charset="-78"/>
              </a:rPr>
              <a:t>Precautions from a data protection perspective:</a:t>
            </a:r>
          </a:p>
          <a:p>
            <a:pPr>
              <a:buFont typeface="Wingdings" pitchFamily="2" charset="2"/>
              <a:buChar char="ü"/>
            </a:pPr>
            <a:r>
              <a:rPr lang="en-GB" sz="2800" b="1" dirty="0" smtClean="0">
                <a:latin typeface="Andalus" pitchFamily="18" charset="-78"/>
                <a:cs typeface="Andalus" pitchFamily="18" charset="-78"/>
              </a:rPr>
              <a:t>Ensure availability of critical data during an intermediate or prolonged disruption or a serious disaster</a:t>
            </a:r>
          </a:p>
          <a:p>
            <a:pPr>
              <a:buFont typeface="Wingdings" pitchFamily="2" charset="2"/>
              <a:buChar char="ü"/>
            </a:pPr>
            <a:endParaRPr lang="en-GB" sz="2800" b="1" dirty="0" smtClean="0">
              <a:latin typeface="Andalus" pitchFamily="18" charset="-78"/>
              <a:cs typeface="Andalus" pitchFamily="18" charset="-78"/>
            </a:endParaRPr>
          </a:p>
          <a:p>
            <a:pPr>
              <a:buFont typeface="Wingdings" pitchFamily="2" charset="2"/>
              <a:buChar char="ü"/>
            </a:pPr>
            <a:r>
              <a:rPr lang="en-GB" sz="2800" b="1" dirty="0" smtClean="0">
                <a:latin typeface="Andalus" pitchFamily="18" charset="-78"/>
                <a:cs typeface="Andalus" pitchFamily="18" charset="-78"/>
              </a:rPr>
              <a:t>Ensure that resources made available to the cloud provider under the SLA are returned in a usable form and confirm with evidence that information has been properly expunged</a:t>
            </a:r>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C00000"/>
                </a:solidFill>
                <a:latin typeface="Andalus" pitchFamily="18" charset="-78"/>
                <a:cs typeface="Andalus" pitchFamily="18" charset="-78"/>
              </a:rPr>
              <a:t>Guideline</a:t>
            </a:r>
            <a:endParaRPr lang="en-GB" b="1" dirty="0">
              <a:solidFill>
                <a:srgbClr val="C00000"/>
              </a:solidFill>
              <a:latin typeface="Andalus" pitchFamily="18" charset="-78"/>
              <a:cs typeface="Andalus" pitchFamily="18" charset="-78"/>
            </a:endParaRPr>
          </a:p>
        </p:txBody>
      </p:sp>
      <p:sp>
        <p:nvSpPr>
          <p:cNvPr id="3" name="Content Placeholder 2"/>
          <p:cNvSpPr>
            <a:spLocks noGrp="1"/>
          </p:cNvSpPr>
          <p:nvPr>
            <p:ph idx="1"/>
          </p:nvPr>
        </p:nvSpPr>
        <p:spPr>
          <a:xfrm>
            <a:off x="357158" y="1857364"/>
            <a:ext cx="8229600" cy="4668839"/>
          </a:xfrm>
        </p:spPr>
        <p:txBody>
          <a:bodyPr/>
          <a:lstStyle/>
          <a:p>
            <a:r>
              <a:rPr lang="en-GB" b="1" dirty="0" smtClean="0">
                <a:latin typeface="Andalus" pitchFamily="18" charset="-78"/>
                <a:cs typeface="Andalus" pitchFamily="18" charset="-78"/>
              </a:rPr>
              <a:t>Privacy Enhancing Technologies – An absolute Necessity for Effective Compliance with Data Protection Laws, Volume 7</a:t>
            </a:r>
          </a:p>
          <a:p>
            <a:endParaRPr lang="en-GB" dirty="0"/>
          </a:p>
        </p:txBody>
      </p:sp>
      <p:pic>
        <p:nvPicPr>
          <p:cNvPr id="5" name="Picture 4"/>
          <p:cNvPicPr/>
          <p:nvPr/>
        </p:nvPicPr>
        <p:blipFill>
          <a:blip r:embed="rId2"/>
          <a:srcRect l="34134" t="10262" r="32854" b="6213"/>
          <a:stretch>
            <a:fillRect/>
          </a:stretch>
        </p:blipFill>
        <p:spPr bwMode="auto">
          <a:xfrm>
            <a:off x="5572132" y="2857496"/>
            <a:ext cx="2786082" cy="35052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929718" cy="1143000"/>
          </a:xfrm>
        </p:spPr>
        <p:txBody>
          <a:bodyPr>
            <a:normAutofit/>
          </a:bodyPr>
          <a:lstStyle/>
          <a:p>
            <a:pPr algn="l"/>
            <a:r>
              <a:rPr lang="fr-FR" altLang="en-US" b="1" dirty="0" smtClean="0">
                <a:solidFill>
                  <a:srgbClr val="C00000"/>
                </a:solidFill>
                <a:latin typeface="Andalus" pitchFamily="18" charset="-78"/>
                <a:cs typeface="Andalus" pitchFamily="18" charset="-78"/>
              </a:rPr>
              <a:t>The ICT </a:t>
            </a:r>
            <a:r>
              <a:rPr lang="fr-FR" altLang="en-US" b="1" dirty="0" err="1" smtClean="0">
                <a:solidFill>
                  <a:srgbClr val="C00000"/>
                </a:solidFill>
                <a:latin typeface="Andalus" pitchFamily="18" charset="-78"/>
                <a:cs typeface="Andalus" pitchFamily="18" charset="-78"/>
              </a:rPr>
              <a:t>Sector</a:t>
            </a:r>
            <a:r>
              <a:rPr lang="fr-FR" altLang="en-US" b="1" dirty="0" smtClean="0">
                <a:solidFill>
                  <a:srgbClr val="C00000"/>
                </a:solidFill>
                <a:latin typeface="Andalus" pitchFamily="18" charset="-78"/>
                <a:cs typeface="Andalus" pitchFamily="18" charset="-78"/>
              </a:rPr>
              <a:t> in </a:t>
            </a:r>
            <a:r>
              <a:rPr lang="fr-FR" altLang="en-US" b="1" dirty="0" err="1" smtClean="0">
                <a:solidFill>
                  <a:srgbClr val="C00000"/>
                </a:solidFill>
                <a:latin typeface="Andalus" pitchFamily="18" charset="-78"/>
                <a:cs typeface="Andalus" pitchFamily="18" charset="-78"/>
              </a:rPr>
              <a:t>Mauritius</a:t>
            </a:r>
            <a:endParaRPr lang="en-GB" dirty="0">
              <a:solidFill>
                <a:srgbClr val="C00000"/>
              </a:solidFill>
              <a:latin typeface="Andalus" pitchFamily="18" charset="-78"/>
              <a:cs typeface="Andalus" pitchFamily="18" charset="-78"/>
            </a:endParaRPr>
          </a:p>
        </p:txBody>
      </p:sp>
      <p:sp>
        <p:nvSpPr>
          <p:cNvPr id="3" name="Content Placeholder 2"/>
          <p:cNvSpPr>
            <a:spLocks noGrp="1"/>
          </p:cNvSpPr>
          <p:nvPr>
            <p:ph idx="1"/>
          </p:nvPr>
        </p:nvSpPr>
        <p:spPr>
          <a:xfrm>
            <a:off x="671482" y="1928778"/>
            <a:ext cx="8472518" cy="4929222"/>
          </a:xfrm>
        </p:spPr>
        <p:txBody>
          <a:bodyPr>
            <a:normAutofit/>
          </a:bodyPr>
          <a:lstStyle/>
          <a:p>
            <a:pPr algn="just">
              <a:lnSpc>
                <a:spcPct val="120000"/>
              </a:lnSpc>
              <a:defRPr/>
            </a:pPr>
            <a:r>
              <a:rPr lang="en-GB" b="1" dirty="0" smtClean="0">
                <a:latin typeface="Andalus" pitchFamily="18" charset="-78"/>
                <a:cs typeface="Andalus" pitchFamily="18" charset="-78"/>
              </a:rPr>
              <a:t>ICT </a:t>
            </a:r>
            <a:r>
              <a:rPr lang="en-GB" b="1" dirty="0">
                <a:latin typeface="Andalus" pitchFamily="18" charset="-78"/>
                <a:cs typeface="Andalus" pitchFamily="18" charset="-78"/>
              </a:rPr>
              <a:t>Sector as the 3</a:t>
            </a:r>
            <a:r>
              <a:rPr lang="en-GB" b="1" baseline="30000" dirty="0">
                <a:latin typeface="Andalus" pitchFamily="18" charset="-78"/>
                <a:cs typeface="Andalus" pitchFamily="18" charset="-78"/>
              </a:rPr>
              <a:t>rd</a:t>
            </a:r>
            <a:r>
              <a:rPr lang="en-GB" b="1" dirty="0">
                <a:latin typeface="Andalus" pitchFamily="18" charset="-78"/>
                <a:cs typeface="Andalus" pitchFamily="18" charset="-78"/>
              </a:rPr>
              <a:t> pillar of </a:t>
            </a:r>
            <a:r>
              <a:rPr lang="en-GB" b="1" dirty="0" smtClean="0">
                <a:latin typeface="Andalus" pitchFamily="18" charset="-78"/>
                <a:cs typeface="Andalus" pitchFamily="18" charset="-78"/>
              </a:rPr>
              <a:t>Mauritius </a:t>
            </a:r>
            <a:r>
              <a:rPr lang="en-GB" b="1" dirty="0">
                <a:latin typeface="Andalus" pitchFamily="18" charset="-78"/>
                <a:cs typeface="Andalus" pitchFamily="18" charset="-78"/>
              </a:rPr>
              <a:t>economy</a:t>
            </a:r>
          </a:p>
          <a:p>
            <a:pPr algn="just">
              <a:lnSpc>
                <a:spcPct val="120000"/>
              </a:lnSpc>
              <a:defRPr/>
            </a:pPr>
            <a:r>
              <a:rPr lang="en-GB" b="1" dirty="0" smtClean="0">
                <a:latin typeface="Andalus" pitchFamily="18" charset="-78"/>
                <a:cs typeface="Andalus" pitchFamily="18" charset="-78"/>
              </a:rPr>
              <a:t>Aim is to </a:t>
            </a:r>
            <a:r>
              <a:rPr lang="en-GB" b="1" dirty="0">
                <a:latin typeface="Andalus" pitchFamily="18" charset="-78"/>
                <a:cs typeface="Andalus" pitchFamily="18" charset="-78"/>
              </a:rPr>
              <a:t>make the ICT sector the first pillar</a:t>
            </a:r>
          </a:p>
          <a:p>
            <a:pPr algn="just">
              <a:lnSpc>
                <a:spcPct val="120000"/>
              </a:lnSpc>
              <a:defRPr/>
            </a:pPr>
            <a:r>
              <a:rPr lang="en-GB" b="1" dirty="0" smtClean="0">
                <a:latin typeface="Andalus" pitchFamily="18" charset="-78"/>
                <a:cs typeface="Andalus" pitchFamily="18" charset="-78"/>
              </a:rPr>
              <a:t>Reinforces the </a:t>
            </a:r>
            <a:r>
              <a:rPr lang="en-GB" b="1" dirty="0">
                <a:latin typeface="Andalus" pitchFamily="18" charset="-78"/>
                <a:cs typeface="Andalus" pitchFamily="18" charset="-78"/>
              </a:rPr>
              <a:t>importance of the country to have an efficient and internationally recognised data protection framework for securing the right investment </a:t>
            </a:r>
            <a:r>
              <a:rPr lang="en-GB" b="1" dirty="0" smtClean="0">
                <a:latin typeface="Andalus" pitchFamily="18" charset="-78"/>
                <a:cs typeface="Andalus" pitchFamily="18" charset="-78"/>
              </a:rPr>
              <a:t>with a growing </a:t>
            </a:r>
            <a:r>
              <a:rPr lang="en-GB" b="1" dirty="0" err="1">
                <a:latin typeface="Andalus" pitchFamily="18" charset="-78"/>
                <a:cs typeface="Andalus" pitchFamily="18" charset="-78"/>
              </a:rPr>
              <a:t>ITES-BPO</a:t>
            </a:r>
            <a:r>
              <a:rPr lang="en-GB" b="1" dirty="0">
                <a:latin typeface="Andalus" pitchFamily="18" charset="-78"/>
                <a:cs typeface="Andalus" pitchFamily="18" charset="-78"/>
              </a:rPr>
              <a:t> </a:t>
            </a:r>
            <a:r>
              <a:rPr lang="en-GB" b="1" dirty="0" smtClean="0">
                <a:latin typeface="Andalus" pitchFamily="18" charset="-78"/>
                <a:cs typeface="Andalus" pitchFamily="18" charset="-78"/>
              </a:rPr>
              <a:t>sector.</a:t>
            </a:r>
            <a:endParaRPr lang="en-GB" b="1" dirty="0">
              <a:latin typeface="Andalus" pitchFamily="18" charset="-78"/>
              <a:cs typeface="Andalus" pitchFamily="18" charset="-78"/>
            </a:endParaRP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C00000"/>
                </a:solidFill>
                <a:latin typeface="Andalus" pitchFamily="18" charset="-78"/>
                <a:cs typeface="Andalus" pitchFamily="18" charset="-78"/>
              </a:rPr>
              <a:t>Strength</a:t>
            </a:r>
            <a:endParaRPr lang="en-GB" b="1" dirty="0">
              <a:solidFill>
                <a:srgbClr val="C00000"/>
              </a:solidFill>
              <a:latin typeface="Andalus" pitchFamily="18" charset="-78"/>
              <a:cs typeface="Andalus" pitchFamily="18" charset="-78"/>
            </a:endParaRPr>
          </a:p>
        </p:txBody>
      </p:sp>
      <p:sp>
        <p:nvSpPr>
          <p:cNvPr id="3" name="Content Placeholder 2"/>
          <p:cNvSpPr>
            <a:spLocks noGrp="1"/>
          </p:cNvSpPr>
          <p:nvPr>
            <p:ph idx="1"/>
          </p:nvPr>
        </p:nvSpPr>
        <p:spPr>
          <a:xfrm>
            <a:off x="428596" y="2000240"/>
            <a:ext cx="8229600" cy="4389120"/>
          </a:xfrm>
        </p:spPr>
        <p:txBody>
          <a:bodyPr/>
          <a:lstStyle/>
          <a:p>
            <a:r>
              <a:rPr lang="en-GB" sz="2800" b="1" dirty="0" smtClean="0">
                <a:latin typeface="Andalus" pitchFamily="18" charset="-78"/>
                <a:cs typeface="Andalus" pitchFamily="18" charset="-78"/>
              </a:rPr>
              <a:t>Builds trust for safe and secure processing of personal data and protects the human right to privacy.</a:t>
            </a:r>
          </a:p>
          <a:p>
            <a:endParaRPr lang="en-GB" sz="2800" b="1" i="1" dirty="0">
              <a:latin typeface="Andalus" pitchFamily="18" charset="-78"/>
              <a:cs typeface="Andalus" pitchFamily="18" charset="-78"/>
            </a:endParaRPr>
          </a:p>
          <a:p>
            <a:r>
              <a:rPr lang="en-GB" sz="2800" b="1" dirty="0" smtClean="0">
                <a:latin typeface="Andalus" panose="02020603050405020304" pitchFamily="18" charset="-78"/>
                <a:cs typeface="Andalus" panose="02020603050405020304" pitchFamily="18" charset="-78"/>
              </a:rPr>
              <a:t>However, data protection laws, although technologically neutral, should be relevant, up to date and applicable to the current technological world, user friendly with simple terms to avoid interpretation complexities.</a:t>
            </a:r>
            <a:endParaRPr lang="en-GB" sz="2800" b="1" dirty="0">
              <a:latin typeface="Andalus" panose="02020603050405020304" pitchFamily="18" charset="-78"/>
              <a:cs typeface="Andalus" panose="02020603050405020304" pitchFamily="18"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C00000"/>
                </a:solidFill>
                <a:latin typeface="Andalus" pitchFamily="18" charset="-78"/>
                <a:cs typeface="Andalus" pitchFamily="18" charset="-78"/>
              </a:rPr>
              <a:t>Limitation</a:t>
            </a:r>
            <a:endParaRPr lang="en-GB" b="1" dirty="0">
              <a:solidFill>
                <a:srgbClr val="C00000"/>
              </a:solidFill>
              <a:latin typeface="Andalus" pitchFamily="18" charset="-78"/>
              <a:cs typeface="Andalus" pitchFamily="18" charset="-78"/>
            </a:endParaRPr>
          </a:p>
        </p:txBody>
      </p:sp>
      <p:sp>
        <p:nvSpPr>
          <p:cNvPr id="3" name="Content Placeholder 2"/>
          <p:cNvSpPr>
            <a:spLocks noGrp="1"/>
          </p:cNvSpPr>
          <p:nvPr>
            <p:ph idx="1"/>
          </p:nvPr>
        </p:nvSpPr>
        <p:spPr/>
        <p:txBody>
          <a:bodyPr/>
          <a:lstStyle/>
          <a:p>
            <a:r>
              <a:rPr lang="en-GB" b="1" dirty="0" smtClean="0"/>
              <a:t>Some sections are still vague and subject to confusion – thus amendments have been proposed to the local </a:t>
            </a:r>
            <a:r>
              <a:rPr lang="en-GB" b="1" dirty="0" err="1" smtClean="0"/>
              <a:t>DPA</a:t>
            </a:r>
            <a:r>
              <a:rPr lang="en-GB" b="1" dirty="0" smtClean="0"/>
              <a:t>.</a:t>
            </a:r>
          </a:p>
          <a:p>
            <a:endParaRPr lang="en-GB" b="1" dirty="0"/>
          </a:p>
          <a:p>
            <a:r>
              <a:rPr lang="en-GB" b="1" dirty="0" smtClean="0"/>
              <a:t>The </a:t>
            </a:r>
            <a:r>
              <a:rPr lang="en-GB" b="1" dirty="0" err="1" smtClean="0"/>
              <a:t>DPA</a:t>
            </a:r>
            <a:r>
              <a:rPr lang="en-GB" b="1" dirty="0" smtClean="0"/>
              <a:t> applies only for the protection of personal data. A freedom of information legislation is required to ensure that all types of information are protected. An Information Commissioner will have more enlarged powers. </a:t>
            </a:r>
          </a:p>
          <a:p>
            <a:pPr marL="0" indent="0">
              <a:buNone/>
            </a:pPr>
            <a:endParaRPr lang="en-GB" b="1" dirty="0"/>
          </a:p>
          <a:p>
            <a:pPr marL="0" indent="0">
              <a:buNone/>
            </a:pPr>
            <a:endParaRPr lang="en-GB" b="1" dirty="0" smtClean="0"/>
          </a:p>
          <a:p>
            <a:endParaRPr lang="en-GB" b="1" dirty="0" smtClean="0"/>
          </a:p>
          <a:p>
            <a:endParaRPr lang="en-GB" sz="4000" dirty="0" smtClean="0"/>
          </a:p>
          <a:p>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28802"/>
            <a:ext cx="8229600" cy="4389120"/>
          </a:xfrm>
        </p:spPr>
        <p:txBody>
          <a:bodyPr/>
          <a:lstStyle/>
          <a:p>
            <a:pPr algn="ctr"/>
            <a:endParaRPr lang="en-GB" dirty="0" smtClean="0"/>
          </a:p>
          <a:p>
            <a:pPr algn="ctr"/>
            <a:endParaRPr lang="en-GB" dirty="0" smtClean="0"/>
          </a:p>
        </p:txBody>
      </p:sp>
      <p:sp>
        <p:nvSpPr>
          <p:cNvPr id="4" name="Rectangle 3"/>
          <p:cNvSpPr/>
          <p:nvPr/>
        </p:nvSpPr>
        <p:spPr>
          <a:xfrm>
            <a:off x="928662" y="1643050"/>
            <a:ext cx="7429552" cy="3477875"/>
          </a:xfrm>
          <a:prstGeom prst="rect">
            <a:avLst/>
          </a:prstGeom>
          <a:noFill/>
        </p:spPr>
        <p:txBody>
          <a:bodyPr wrap="square" lIns="91440" tIns="45720" rIns="91440" bIns="45720">
            <a:spAutoFit/>
          </a:bodyPr>
          <a:lstStyle/>
          <a:p>
            <a:pPr algn="ctr"/>
            <a:r>
              <a:rPr lang="en-GB" sz="8800" b="1" dirty="0" smtClean="0">
                <a:ln w="12700">
                  <a:solidFill>
                    <a:schemeClr val="tx2">
                      <a:satMod val="155000"/>
                    </a:schemeClr>
                  </a:solidFill>
                  <a:prstDash val="solid"/>
                </a:ln>
                <a:effectLst>
                  <a:outerShdw blurRad="41275" dist="20320" dir="1800000" algn="tl" rotWithShape="0">
                    <a:srgbClr val="000000">
                      <a:alpha val="40000"/>
                    </a:srgbClr>
                  </a:outerShdw>
                </a:effectLst>
              </a:rPr>
              <a:t>Thank You</a:t>
            </a:r>
          </a:p>
          <a:p>
            <a:pPr algn="ctr"/>
            <a:endParaRPr lang="en-GB" sz="6600" b="1" dirty="0" smtClean="0">
              <a:ln w="12700">
                <a:solidFill>
                  <a:schemeClr val="tx2">
                    <a:satMod val="155000"/>
                  </a:schemeClr>
                </a:solidFill>
                <a:prstDash val="solid"/>
              </a:ln>
              <a:effectLst>
                <a:outerShdw blurRad="41275" dist="20320" dir="1800000" algn="tl" rotWithShape="0">
                  <a:srgbClr val="000000">
                    <a:alpha val="40000"/>
                  </a:srgbClr>
                </a:outerShdw>
              </a:effectLst>
            </a:endParaRPr>
          </a:p>
          <a:p>
            <a:pPr algn="ctr"/>
            <a:r>
              <a:rPr lang="en-GB" sz="6600" b="1" dirty="0" smtClean="0">
                <a:ln w="12700">
                  <a:solidFill>
                    <a:schemeClr val="tx2">
                      <a:satMod val="155000"/>
                    </a:schemeClr>
                  </a:solidFill>
                  <a:prstDash val="solid"/>
                </a:ln>
                <a:effectLst>
                  <a:outerShdw blurRad="41275" dist="20320" dir="1800000" algn="tl" rotWithShape="0">
                    <a:srgbClr val="000000">
                      <a:alpha val="40000"/>
                    </a:srgbClr>
                  </a:outerShdw>
                </a:effectLst>
              </a:rPr>
              <a:t>Any Questions?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ltLang="en-US" b="1" dirty="0" smtClean="0">
                <a:solidFill>
                  <a:srgbClr val="C00000"/>
                </a:solidFill>
                <a:latin typeface="Andalus" pitchFamily="18" charset="-78"/>
                <a:cs typeface="Andalus" pitchFamily="18" charset="-78"/>
              </a:rPr>
              <a:t>Data Protection Law</a:t>
            </a:r>
            <a:endParaRPr lang="en-GB" dirty="0">
              <a:solidFill>
                <a:srgbClr val="C00000"/>
              </a:solidFill>
            </a:endParaRPr>
          </a:p>
        </p:txBody>
      </p:sp>
      <p:sp>
        <p:nvSpPr>
          <p:cNvPr id="3" name="Content Placeholder 2"/>
          <p:cNvSpPr>
            <a:spLocks noGrp="1"/>
          </p:cNvSpPr>
          <p:nvPr>
            <p:ph idx="1"/>
          </p:nvPr>
        </p:nvSpPr>
        <p:spPr/>
        <p:txBody>
          <a:bodyPr>
            <a:normAutofit/>
          </a:bodyPr>
          <a:lstStyle/>
          <a:p>
            <a:pPr algn="just">
              <a:lnSpc>
                <a:spcPct val="120000"/>
              </a:lnSpc>
              <a:defRPr/>
            </a:pPr>
            <a:r>
              <a:rPr lang="en-GB" b="1" dirty="0" smtClean="0">
                <a:latin typeface="Andalus" pitchFamily="18" charset="-78"/>
                <a:cs typeface="Andalus" pitchFamily="18" charset="-78"/>
              </a:rPr>
              <a:t>Right to privacy is expressed in sections 3 and 9 of the Constitution and article 22 of the Civil Code</a:t>
            </a:r>
          </a:p>
          <a:p>
            <a:pPr algn="just">
              <a:lnSpc>
                <a:spcPct val="120000"/>
              </a:lnSpc>
              <a:defRPr/>
            </a:pPr>
            <a:endParaRPr lang="en-GB" b="1" dirty="0" smtClean="0">
              <a:latin typeface="Andalus" pitchFamily="18" charset="-78"/>
              <a:cs typeface="Andalus" pitchFamily="18" charset="-78"/>
            </a:endParaRPr>
          </a:p>
          <a:p>
            <a:pPr algn="just">
              <a:lnSpc>
                <a:spcPct val="120000"/>
              </a:lnSpc>
              <a:defRPr/>
            </a:pPr>
            <a:r>
              <a:rPr lang="en-GB" b="1" dirty="0" smtClean="0">
                <a:latin typeface="Andalus" pitchFamily="18" charset="-78"/>
                <a:cs typeface="Andalus" pitchFamily="18" charset="-78"/>
              </a:rPr>
              <a:t>Hence, the Data Protection Act (DPA) was enacted in 2004 and proclaimed in 2009 .</a:t>
            </a:r>
          </a:p>
          <a:p>
            <a:pPr algn="just">
              <a:lnSpc>
                <a:spcPct val="120000"/>
              </a:lnSpc>
              <a:defRPr/>
            </a:pPr>
            <a:endParaRPr lang="en-GB" b="1" dirty="0" smtClean="0">
              <a:latin typeface="Andalus" pitchFamily="18" charset="-78"/>
              <a:cs typeface="Andalus" pitchFamily="18" charset="-78"/>
            </a:endParaRPr>
          </a:p>
          <a:p>
            <a:r>
              <a:rPr lang="en-US" b="1" kern="0" dirty="0" smtClean="0">
                <a:latin typeface="Andalus" pitchFamily="18" charset="-78"/>
                <a:cs typeface="Andalus" pitchFamily="18" charset="-78"/>
              </a:rPr>
              <a:t>DPA provides the legal framework to ensure that personal information is handled properly</a:t>
            </a:r>
            <a:endParaRPr lang="en-GB" b="1"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ltLang="en-US" b="1" dirty="0" smtClean="0">
                <a:solidFill>
                  <a:srgbClr val="C00000"/>
                </a:solidFill>
                <a:latin typeface="Andalus" pitchFamily="18" charset="-78"/>
                <a:cs typeface="Andalus" pitchFamily="18" charset="-78"/>
              </a:rPr>
              <a:t>Data Protection Office</a:t>
            </a:r>
            <a:endParaRPr lang="en-GB" dirty="0">
              <a:solidFill>
                <a:srgbClr val="C00000"/>
              </a:solidFill>
            </a:endParaRPr>
          </a:p>
        </p:txBody>
      </p:sp>
      <p:sp>
        <p:nvSpPr>
          <p:cNvPr id="3" name="Content Placeholder 2"/>
          <p:cNvSpPr>
            <a:spLocks noGrp="1"/>
          </p:cNvSpPr>
          <p:nvPr>
            <p:ph idx="1"/>
          </p:nvPr>
        </p:nvSpPr>
        <p:spPr/>
        <p:txBody>
          <a:bodyPr>
            <a:normAutofit fontScale="92500"/>
          </a:bodyPr>
          <a:lstStyle/>
          <a:p>
            <a:pPr algn="just">
              <a:lnSpc>
                <a:spcPct val="120000"/>
              </a:lnSpc>
              <a:defRPr/>
            </a:pPr>
            <a:r>
              <a:rPr lang="en-GB" b="1" dirty="0" smtClean="0">
                <a:solidFill>
                  <a:srgbClr val="0000FF"/>
                </a:solidFill>
                <a:latin typeface="Andalus" pitchFamily="18" charset="-78"/>
                <a:cs typeface="Andalus" pitchFamily="18" charset="-78"/>
              </a:rPr>
              <a:t>Vision </a:t>
            </a:r>
          </a:p>
          <a:p>
            <a:pPr lvl="0" indent="0">
              <a:buFont typeface="Wingdings" pitchFamily="2" charset="2"/>
              <a:buChar char="Ø"/>
            </a:pPr>
            <a:r>
              <a:rPr lang="en-US" b="1" dirty="0" smtClean="0">
                <a:latin typeface="Andalus" pitchFamily="18" charset="-78"/>
                <a:cs typeface="Andalus" pitchFamily="18" charset="-78"/>
              </a:rPr>
              <a:t> A society where Data Protection is understood and practiced by all </a:t>
            </a:r>
          </a:p>
          <a:p>
            <a:pPr lvl="0" indent="0">
              <a:buFont typeface="Wingdings" pitchFamily="2" charset="2"/>
              <a:buChar char="Ø"/>
            </a:pPr>
            <a:endParaRPr lang="en-US" b="1" dirty="0" smtClean="0">
              <a:latin typeface="Andalus" pitchFamily="18" charset="-78"/>
              <a:cs typeface="Andalus" pitchFamily="18" charset="-78"/>
            </a:endParaRPr>
          </a:p>
          <a:p>
            <a:pPr lvl="0" indent="0">
              <a:buFont typeface="Wingdings" pitchFamily="2" charset="2"/>
              <a:buChar char="Ø"/>
            </a:pPr>
            <a:r>
              <a:rPr lang="en-US" b="1" dirty="0" smtClean="0">
                <a:latin typeface="Andalus" pitchFamily="18" charset="-78"/>
                <a:cs typeface="Andalus" pitchFamily="18" charset="-78"/>
              </a:rPr>
              <a:t>The right to privacy and data protection is primordial to the sanctity of any modern democracy</a:t>
            </a:r>
          </a:p>
          <a:p>
            <a:pPr lvl="0" indent="0">
              <a:buFont typeface="Wingdings" pitchFamily="2" charset="2"/>
              <a:buChar char="Ø"/>
            </a:pPr>
            <a:endParaRPr lang="en-US" b="1" dirty="0" smtClean="0">
              <a:latin typeface="Andalus" pitchFamily="18" charset="-78"/>
              <a:cs typeface="Andalus" pitchFamily="18" charset="-78"/>
            </a:endParaRPr>
          </a:p>
          <a:p>
            <a:pPr lvl="0" indent="0">
              <a:buFont typeface="Wingdings" pitchFamily="2" charset="2"/>
              <a:buChar char="Ø"/>
            </a:pPr>
            <a:r>
              <a:rPr lang="en-US" b="1" dirty="0" smtClean="0">
                <a:latin typeface="Andalus" pitchFamily="18" charset="-78"/>
                <a:cs typeface="Andalus" pitchFamily="18" charset="-78"/>
              </a:rPr>
              <a:t> The adoption of clear procedures for the collection and use of personal data in a responsible, secure, fair and lawful manner, by all data controllers and data processors</a:t>
            </a:r>
          </a:p>
          <a:p>
            <a:pPr lvl="0" indent="0">
              <a:buFont typeface="Wingdings" pitchFamily="2" charset="2"/>
              <a:buChar char="Ø"/>
            </a:pPr>
            <a:endParaRPr lang="en-US" b="1" dirty="0" smtClean="0">
              <a:latin typeface="Andalus" pitchFamily="18" charset="-78"/>
              <a:cs typeface="Andalus" pitchFamily="18" charset="-78"/>
            </a:endParaRPr>
          </a:p>
          <a:p>
            <a:pPr lvl="0" indent="0">
              <a:buFont typeface="Wingdings" pitchFamily="2" charset="2"/>
              <a:buChar char="Ø"/>
            </a:pPr>
            <a:endParaRPr lang="en-GB" b="1" dirty="0" smtClean="0">
              <a:latin typeface="Andalus" pitchFamily="18" charset="-78"/>
              <a:cs typeface="Andalus" pitchFamily="18" charset="-78"/>
            </a:endParaRPr>
          </a:p>
          <a:p>
            <a:pPr lvl="0">
              <a:buFont typeface="Wingdings" pitchFamily="2" charset="2"/>
              <a:buChar char="Ø"/>
            </a:pPr>
            <a:endParaRPr lang="en-GB" b="1" dirty="0" smtClean="0">
              <a:latin typeface="Andalus" pitchFamily="18" charset="-78"/>
              <a:cs typeface="Andalus" pitchFamily="18" charset="-78"/>
            </a:endParaRPr>
          </a:p>
          <a:p>
            <a:pPr algn="just">
              <a:lnSpc>
                <a:spcPct val="120000"/>
              </a:lnSpc>
              <a:defRPr/>
            </a:pPr>
            <a:endParaRPr lang="en-GB" b="1" dirty="0" smtClean="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9144000" cy="1143000"/>
          </a:xfrm>
        </p:spPr>
        <p:txBody>
          <a:bodyPr>
            <a:normAutofit/>
          </a:bodyPr>
          <a:lstStyle/>
          <a:p>
            <a:r>
              <a:rPr lang="fr-FR" altLang="en-US" b="1" dirty="0" err="1" smtClean="0">
                <a:solidFill>
                  <a:srgbClr val="C00000"/>
                </a:solidFill>
                <a:latin typeface="Andalus" pitchFamily="18" charset="-78"/>
                <a:cs typeface="Andalus" pitchFamily="18" charset="-78"/>
              </a:rPr>
              <a:t>Role</a:t>
            </a:r>
            <a:r>
              <a:rPr lang="fr-FR" altLang="en-US" b="1" dirty="0" smtClean="0">
                <a:solidFill>
                  <a:srgbClr val="C00000"/>
                </a:solidFill>
                <a:latin typeface="Andalus" pitchFamily="18" charset="-78"/>
                <a:cs typeface="Andalus" pitchFamily="18" charset="-78"/>
              </a:rPr>
              <a:t> of the Data Protection Office</a:t>
            </a:r>
            <a:endParaRPr lang="en-GB" dirty="0">
              <a:solidFill>
                <a:srgbClr val="C00000"/>
              </a:solidFill>
              <a:latin typeface="Andalus" pitchFamily="18" charset="-78"/>
              <a:cs typeface="Andalus" pitchFamily="18" charset="-78"/>
            </a:endParaRPr>
          </a:p>
        </p:txBody>
      </p:sp>
      <p:sp>
        <p:nvSpPr>
          <p:cNvPr id="3" name="Content Placeholder 2"/>
          <p:cNvSpPr>
            <a:spLocks noGrp="1"/>
          </p:cNvSpPr>
          <p:nvPr>
            <p:ph idx="1"/>
          </p:nvPr>
        </p:nvSpPr>
        <p:spPr>
          <a:xfrm>
            <a:off x="428596" y="2143116"/>
            <a:ext cx="8229600" cy="4389120"/>
          </a:xfrm>
        </p:spPr>
        <p:txBody>
          <a:bodyPr/>
          <a:lstStyle/>
          <a:p>
            <a:pPr marL="514350" indent="-514350" algn="just">
              <a:buFont typeface="+mj-lt"/>
              <a:buAutoNum type="alphaLcParenR"/>
            </a:pPr>
            <a:r>
              <a:rPr lang="en-GB" sz="2700" b="1" dirty="0" smtClean="0">
                <a:latin typeface="Andalus" pitchFamily="18" charset="-78"/>
                <a:cs typeface="Andalus" pitchFamily="18" charset="-78"/>
              </a:rPr>
              <a:t>Ensure </a:t>
            </a:r>
            <a:r>
              <a:rPr lang="en-GB" sz="2700" b="1" dirty="0">
                <a:latin typeface="Andalus" pitchFamily="18" charset="-78"/>
                <a:cs typeface="Andalus" pitchFamily="18" charset="-78"/>
              </a:rPr>
              <a:t>compliance with </a:t>
            </a:r>
            <a:r>
              <a:rPr lang="en-GB" sz="2700" b="1" dirty="0" smtClean="0">
                <a:latin typeface="Andalus" pitchFamily="18" charset="-78"/>
                <a:cs typeface="Andalus" pitchFamily="18" charset="-78"/>
              </a:rPr>
              <a:t>the Data Protection Act </a:t>
            </a:r>
            <a:r>
              <a:rPr lang="en-GB" sz="2700" b="1" dirty="0">
                <a:latin typeface="Andalus" pitchFamily="18" charset="-78"/>
                <a:cs typeface="Andalus" pitchFamily="18" charset="-78"/>
              </a:rPr>
              <a:t>and </a:t>
            </a:r>
            <a:r>
              <a:rPr lang="en-GB" sz="2700" b="1" dirty="0" smtClean="0">
                <a:latin typeface="Andalus" pitchFamily="18" charset="-78"/>
                <a:cs typeface="Andalus" pitchFamily="18" charset="-78"/>
              </a:rPr>
              <a:t>its regulations</a:t>
            </a:r>
          </a:p>
          <a:p>
            <a:pPr marL="514350" indent="-514350" algn="just">
              <a:buFont typeface="+mj-lt"/>
              <a:buAutoNum type="alphaLcParenR"/>
            </a:pPr>
            <a:endParaRPr lang="en-GB" sz="2700" b="1" dirty="0">
              <a:latin typeface="Andalus" pitchFamily="18" charset="-78"/>
              <a:cs typeface="Andalus" pitchFamily="18" charset="-78"/>
            </a:endParaRPr>
          </a:p>
          <a:p>
            <a:pPr marL="514350" indent="-514350" algn="just">
              <a:buFont typeface="+mj-lt"/>
              <a:buAutoNum type="alphaLcParenR"/>
            </a:pPr>
            <a:r>
              <a:rPr lang="en-GB" sz="2700" b="1" dirty="0" smtClean="0">
                <a:latin typeface="Andalus" pitchFamily="18" charset="-78"/>
                <a:cs typeface="Andalus" pitchFamily="18" charset="-78"/>
              </a:rPr>
              <a:t>Issue </a:t>
            </a:r>
            <a:r>
              <a:rPr lang="en-GB" sz="2700" b="1" dirty="0">
                <a:latin typeface="Andalus" pitchFamily="18" charset="-78"/>
                <a:cs typeface="Andalus" pitchFamily="18" charset="-78"/>
              </a:rPr>
              <a:t>or approve codes of </a:t>
            </a:r>
            <a:r>
              <a:rPr lang="en-GB" sz="2700" b="1" dirty="0" smtClean="0">
                <a:latin typeface="Andalus" pitchFamily="18" charset="-78"/>
                <a:cs typeface="Andalus" pitchFamily="18" charset="-78"/>
              </a:rPr>
              <a:t>practice/guidelines </a:t>
            </a:r>
            <a:r>
              <a:rPr lang="en-GB" sz="2700" b="1" dirty="0">
                <a:latin typeface="Andalus" pitchFamily="18" charset="-78"/>
                <a:cs typeface="Andalus" pitchFamily="18" charset="-78"/>
              </a:rPr>
              <a:t>for the purposes of this </a:t>
            </a:r>
            <a:r>
              <a:rPr lang="en-GB" sz="2700" b="1" dirty="0" smtClean="0">
                <a:latin typeface="Andalus" pitchFamily="18" charset="-78"/>
                <a:cs typeface="Andalus" pitchFamily="18" charset="-78"/>
              </a:rPr>
              <a:t>Act</a:t>
            </a:r>
          </a:p>
          <a:p>
            <a:pPr marL="514350" indent="-514350" algn="just">
              <a:buFont typeface="+mj-lt"/>
              <a:buAutoNum type="alphaLcParenR"/>
            </a:pPr>
            <a:endParaRPr lang="en-GB" sz="2700" b="1" dirty="0">
              <a:latin typeface="Andalus" pitchFamily="18" charset="-78"/>
              <a:cs typeface="Andalus" pitchFamily="18" charset="-78"/>
            </a:endParaRPr>
          </a:p>
          <a:p>
            <a:pPr marL="514350" indent="-514350" algn="just">
              <a:buFont typeface="+mj-lt"/>
              <a:buAutoNum type="alphaLcParenR"/>
            </a:pPr>
            <a:r>
              <a:rPr lang="en-GB" sz="2700" b="1" dirty="0" smtClean="0">
                <a:latin typeface="Andalus" pitchFamily="18" charset="-78"/>
                <a:cs typeface="Andalus" pitchFamily="18" charset="-78"/>
              </a:rPr>
              <a:t>Create </a:t>
            </a:r>
            <a:r>
              <a:rPr lang="en-GB" sz="2700" b="1" dirty="0">
                <a:latin typeface="Andalus" pitchFamily="18" charset="-78"/>
                <a:cs typeface="Andalus" pitchFamily="18" charset="-78"/>
              </a:rPr>
              <a:t>and maintain a register of all data </a:t>
            </a:r>
            <a:r>
              <a:rPr lang="en-GB" sz="2700" b="1" dirty="0" smtClean="0">
                <a:latin typeface="Andalus" pitchFamily="18" charset="-78"/>
                <a:cs typeface="Andalus" pitchFamily="18" charset="-78"/>
              </a:rPr>
              <a:t>controllers</a:t>
            </a:r>
            <a:r>
              <a:rPr lang="en-GB" sz="2700" b="1" dirty="0">
                <a:latin typeface="Andalus" pitchFamily="18" charset="-78"/>
                <a:cs typeface="Andalus" pitchFamily="18" charset="-78"/>
              </a:rPr>
              <a:t>; and data </a:t>
            </a:r>
            <a:r>
              <a:rPr lang="en-GB" sz="2700" b="1" dirty="0" smtClean="0">
                <a:latin typeface="Andalus" pitchFamily="18" charset="-78"/>
                <a:cs typeface="Andalus" pitchFamily="18" charset="-78"/>
              </a:rPr>
              <a:t>processors </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57166"/>
            <a:ext cx="9144000" cy="1143000"/>
          </a:xfrm>
        </p:spPr>
        <p:txBody>
          <a:bodyPr>
            <a:normAutofit/>
          </a:bodyPr>
          <a:lstStyle/>
          <a:p>
            <a:r>
              <a:rPr lang="fr-FR" altLang="en-US" b="1" dirty="0" err="1" smtClean="0">
                <a:solidFill>
                  <a:srgbClr val="C00000"/>
                </a:solidFill>
                <a:latin typeface="Andalus" pitchFamily="18" charset="-78"/>
                <a:cs typeface="Andalus" pitchFamily="18" charset="-78"/>
              </a:rPr>
              <a:t>Role</a:t>
            </a:r>
            <a:r>
              <a:rPr lang="fr-FR" altLang="en-US" b="1" dirty="0" smtClean="0">
                <a:solidFill>
                  <a:srgbClr val="C00000"/>
                </a:solidFill>
                <a:latin typeface="Andalus" pitchFamily="18" charset="-78"/>
                <a:cs typeface="Andalus" pitchFamily="18" charset="-78"/>
              </a:rPr>
              <a:t> of the Data Protection Office</a:t>
            </a:r>
            <a:endParaRPr lang="en-GB" dirty="0">
              <a:solidFill>
                <a:srgbClr val="C00000"/>
              </a:solidFill>
              <a:latin typeface="Andalus" pitchFamily="18" charset="-78"/>
              <a:cs typeface="Andalus" pitchFamily="18" charset="-78"/>
            </a:endParaRPr>
          </a:p>
        </p:txBody>
      </p:sp>
      <p:sp>
        <p:nvSpPr>
          <p:cNvPr id="3" name="Content Placeholder 2"/>
          <p:cNvSpPr>
            <a:spLocks noGrp="1"/>
          </p:cNvSpPr>
          <p:nvPr>
            <p:ph idx="1"/>
          </p:nvPr>
        </p:nvSpPr>
        <p:spPr>
          <a:xfrm>
            <a:off x="500034" y="1500174"/>
            <a:ext cx="8229600" cy="5572140"/>
          </a:xfrm>
        </p:spPr>
        <p:txBody>
          <a:bodyPr>
            <a:normAutofit/>
          </a:bodyPr>
          <a:lstStyle/>
          <a:p>
            <a:pPr marL="514350" indent="-514350" algn="just">
              <a:buFont typeface="+mj-lt"/>
              <a:buAutoNum type="alphaLcParenR" startAt="4"/>
            </a:pPr>
            <a:r>
              <a:rPr lang="en-GB" sz="2700" b="1" dirty="0" smtClean="0">
                <a:latin typeface="Andalus" pitchFamily="18" charset="-78"/>
                <a:cs typeface="Andalus" pitchFamily="18" charset="-78"/>
              </a:rPr>
              <a:t>Exercise </a:t>
            </a:r>
            <a:r>
              <a:rPr lang="en-GB" sz="2700" b="1" dirty="0">
                <a:latin typeface="Andalus" pitchFamily="18" charset="-78"/>
                <a:cs typeface="Andalus" pitchFamily="18" charset="-78"/>
              </a:rPr>
              <a:t>control on all data processing </a:t>
            </a:r>
            <a:r>
              <a:rPr lang="en-GB" sz="2700" b="1" dirty="0" smtClean="0">
                <a:latin typeface="Andalus" pitchFamily="18" charset="-78"/>
                <a:cs typeface="Andalus" pitchFamily="18" charset="-78"/>
              </a:rPr>
              <a:t>activities</a:t>
            </a:r>
          </a:p>
          <a:p>
            <a:pPr marL="514350" indent="-514350" algn="just">
              <a:buFont typeface="+mj-lt"/>
              <a:buAutoNum type="alphaLcParenR" startAt="4"/>
            </a:pPr>
            <a:endParaRPr lang="en-GB" sz="2700" b="1" dirty="0">
              <a:latin typeface="Andalus" pitchFamily="18" charset="-78"/>
              <a:cs typeface="Andalus" pitchFamily="18" charset="-78"/>
            </a:endParaRPr>
          </a:p>
          <a:p>
            <a:pPr marL="514350" indent="-514350" algn="just">
              <a:buFont typeface="+mj-lt"/>
              <a:buAutoNum type="alphaLcParenR" startAt="4"/>
            </a:pPr>
            <a:r>
              <a:rPr lang="en-GB" sz="2700" b="1" dirty="0" smtClean="0">
                <a:latin typeface="Andalus" pitchFamily="18" charset="-78"/>
                <a:cs typeface="Andalus" pitchFamily="18" charset="-78"/>
              </a:rPr>
              <a:t>Promote </a:t>
            </a:r>
            <a:r>
              <a:rPr lang="en-GB" sz="2700" b="1" dirty="0">
                <a:latin typeface="Andalus" pitchFamily="18" charset="-78"/>
                <a:cs typeface="Andalus" pitchFamily="18" charset="-78"/>
              </a:rPr>
              <a:t>self-regulation among data controllers and </a:t>
            </a:r>
            <a:r>
              <a:rPr lang="en-GB" sz="2700" b="1" dirty="0" smtClean="0">
                <a:latin typeface="Andalus" pitchFamily="18" charset="-78"/>
                <a:cs typeface="Andalus" pitchFamily="18" charset="-78"/>
              </a:rPr>
              <a:t>  data processors</a:t>
            </a:r>
          </a:p>
          <a:p>
            <a:pPr marL="514350" indent="-514350" algn="just">
              <a:buFont typeface="+mj-lt"/>
              <a:buAutoNum type="alphaLcParenR" startAt="4"/>
            </a:pPr>
            <a:endParaRPr lang="en-GB" sz="2700" b="1" dirty="0">
              <a:latin typeface="Andalus" pitchFamily="18" charset="-78"/>
              <a:cs typeface="Andalus" pitchFamily="18" charset="-78"/>
            </a:endParaRPr>
          </a:p>
          <a:p>
            <a:pPr marL="514350" indent="-514350" algn="just">
              <a:buFont typeface="+mj-lt"/>
              <a:buAutoNum type="alphaLcParenR" startAt="4"/>
            </a:pPr>
            <a:r>
              <a:rPr lang="en-GB" sz="2700" b="1" dirty="0" smtClean="0">
                <a:latin typeface="Andalus" pitchFamily="18" charset="-78"/>
                <a:cs typeface="Andalus" pitchFamily="18" charset="-78"/>
              </a:rPr>
              <a:t>Investigate </a:t>
            </a:r>
            <a:r>
              <a:rPr lang="en-GB" sz="2700" b="1" dirty="0">
                <a:latin typeface="Andalus" pitchFamily="18" charset="-78"/>
                <a:cs typeface="Andalus" pitchFamily="18" charset="-78"/>
              </a:rPr>
              <a:t>any complaint or information which give rise to a suspicion that an offence, under this Act may have been, is being or is about to be </a:t>
            </a:r>
            <a:r>
              <a:rPr lang="en-GB" sz="2700" b="1" dirty="0" smtClean="0">
                <a:latin typeface="Andalus" pitchFamily="18" charset="-78"/>
                <a:cs typeface="Andalus" pitchFamily="18" charset="-78"/>
              </a:rPr>
              <a:t>committed</a:t>
            </a:r>
          </a:p>
          <a:p>
            <a:pPr marL="514350" indent="-514350" algn="just">
              <a:buFont typeface="+mj-lt"/>
              <a:buAutoNum type="alphaLcParenR" startAt="4"/>
            </a:pPr>
            <a:endParaRPr lang="en-GB" sz="2700" b="1" dirty="0" smtClean="0">
              <a:latin typeface="Andalus" pitchFamily="18" charset="-78"/>
              <a:cs typeface="Andalus" pitchFamily="18" charset="-78"/>
            </a:endParaRPr>
          </a:p>
          <a:p>
            <a:pPr marL="514350" indent="-514350" algn="just">
              <a:buFont typeface="+mj-lt"/>
              <a:buAutoNum type="alphaLcParenR" startAt="4"/>
            </a:pPr>
            <a:r>
              <a:rPr lang="en-GB" sz="2700" b="1" dirty="0" smtClean="0">
                <a:latin typeface="Andalus" pitchFamily="18" charset="-78"/>
                <a:cs typeface="Andalus" pitchFamily="18" charset="-78"/>
              </a:rPr>
              <a:t>Bring to the knowledge of the general public the provisions of this Act</a:t>
            </a:r>
          </a:p>
          <a:p>
            <a:pPr marL="514350" indent="-514350" algn="just">
              <a:buFont typeface="+mj-lt"/>
              <a:buAutoNum type="alphaLcParenR" startAt="4"/>
            </a:pPr>
            <a:endParaRPr lang="en-GB" sz="2700" b="1" dirty="0">
              <a:latin typeface="Andalus" pitchFamily="18" charset="-78"/>
              <a:cs typeface="Andalus" pitchFamily="18" charset="-78"/>
            </a:endParaRP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571480"/>
            <a:ext cx="9144000" cy="1143000"/>
          </a:xfrm>
        </p:spPr>
        <p:txBody>
          <a:bodyPr>
            <a:normAutofit/>
          </a:bodyPr>
          <a:lstStyle/>
          <a:p>
            <a:r>
              <a:rPr lang="fr-FR" altLang="en-US" b="1" dirty="0" err="1" smtClean="0">
                <a:solidFill>
                  <a:srgbClr val="C00000"/>
                </a:solidFill>
                <a:latin typeface="Andalus" pitchFamily="18" charset="-78"/>
                <a:cs typeface="Andalus" pitchFamily="18" charset="-78"/>
              </a:rPr>
              <a:t>Role</a:t>
            </a:r>
            <a:r>
              <a:rPr lang="fr-FR" altLang="en-US" b="1" dirty="0" smtClean="0">
                <a:solidFill>
                  <a:srgbClr val="C00000"/>
                </a:solidFill>
                <a:latin typeface="Andalus" pitchFamily="18" charset="-78"/>
                <a:cs typeface="Andalus" pitchFamily="18" charset="-78"/>
              </a:rPr>
              <a:t> of the Data Protection Office</a:t>
            </a:r>
            <a:endParaRPr lang="en-GB" dirty="0">
              <a:solidFill>
                <a:srgbClr val="C00000"/>
              </a:solidFill>
              <a:latin typeface="Andalus" pitchFamily="18" charset="-78"/>
              <a:cs typeface="Andalus" pitchFamily="18" charset="-78"/>
            </a:endParaRPr>
          </a:p>
        </p:txBody>
      </p:sp>
      <p:sp>
        <p:nvSpPr>
          <p:cNvPr id="3" name="Content Placeholder 2"/>
          <p:cNvSpPr>
            <a:spLocks noGrp="1"/>
          </p:cNvSpPr>
          <p:nvPr>
            <p:ph idx="1"/>
          </p:nvPr>
        </p:nvSpPr>
        <p:spPr>
          <a:xfrm>
            <a:off x="142812" y="1500174"/>
            <a:ext cx="9001188" cy="5572164"/>
          </a:xfrm>
        </p:spPr>
        <p:txBody>
          <a:bodyPr>
            <a:normAutofit/>
          </a:bodyPr>
          <a:lstStyle/>
          <a:p>
            <a:pPr marL="514350" indent="-514350" algn="just">
              <a:buFont typeface="+mj-lt"/>
              <a:buAutoNum type="alphaLcParenR" startAt="7"/>
            </a:pPr>
            <a:endParaRPr lang="en-GB" sz="2800" b="1" dirty="0" smtClean="0">
              <a:latin typeface="Andalus" pitchFamily="18" charset="-78"/>
              <a:cs typeface="Andalus" pitchFamily="18" charset="-78"/>
            </a:endParaRPr>
          </a:p>
          <a:p>
            <a:pPr marL="514350" indent="-514350" algn="just">
              <a:buFont typeface="+mj-lt"/>
              <a:buAutoNum type="alphaLcParenR" startAt="8"/>
            </a:pPr>
            <a:r>
              <a:rPr lang="en-GB" sz="2800" b="1" dirty="0" smtClean="0">
                <a:latin typeface="Andalus" pitchFamily="18" charset="-78"/>
                <a:cs typeface="Andalus" pitchFamily="18" charset="-78"/>
              </a:rPr>
              <a:t>Undertake research into, and monitor developments in, data processing</a:t>
            </a:r>
          </a:p>
          <a:p>
            <a:pPr marL="514350" indent="-514350" algn="just">
              <a:buFont typeface="+mj-lt"/>
              <a:buAutoNum type="alphaLcParenR" startAt="8"/>
            </a:pPr>
            <a:endParaRPr lang="en-GB" sz="2800" b="1" dirty="0" smtClean="0">
              <a:latin typeface="Andalus" pitchFamily="18" charset="-78"/>
              <a:cs typeface="Andalus" pitchFamily="18" charset="-78"/>
            </a:endParaRPr>
          </a:p>
          <a:p>
            <a:pPr marL="514350" indent="-514350" algn="just">
              <a:buFont typeface="+mj-lt"/>
              <a:buAutoNum type="alphaLcParenR" startAt="8"/>
            </a:pPr>
            <a:r>
              <a:rPr lang="en-GB" sz="2800" b="1" dirty="0" smtClean="0">
                <a:latin typeface="Andalus" pitchFamily="18" charset="-78"/>
                <a:cs typeface="Andalus" pitchFamily="18" charset="-78"/>
              </a:rPr>
              <a:t>Examine any proposal for data matching or data linkage that may involve an interference with, or may otherwise have adverse effects on the privacy of individuals</a:t>
            </a:r>
          </a:p>
          <a:p>
            <a:pPr marL="514350" indent="-514350" algn="just">
              <a:buFont typeface="+mj-lt"/>
              <a:buAutoNum type="alphaLcParenR" startAt="8"/>
            </a:pPr>
            <a:endParaRPr lang="en-GB" sz="2800" b="1" dirty="0" smtClean="0">
              <a:latin typeface="Andalus" pitchFamily="18" charset="-78"/>
              <a:cs typeface="Andalus" pitchFamily="18" charset="-78"/>
            </a:endParaRPr>
          </a:p>
          <a:p>
            <a:pPr marL="514350" indent="-514350" algn="just">
              <a:buFont typeface="+mj-lt"/>
              <a:buAutoNum type="alphaLcParenR" startAt="8"/>
            </a:pPr>
            <a:r>
              <a:rPr lang="en-GB" sz="2800" b="1" dirty="0" smtClean="0">
                <a:latin typeface="Andalus" pitchFamily="18" charset="-78"/>
                <a:cs typeface="Andalus" pitchFamily="18" charset="-78"/>
              </a:rPr>
              <a:t>Co-operate with supervisory authorities of other countries, to the extent necessary for the performance of its duties</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571480"/>
            <a:ext cx="9144000" cy="1143000"/>
          </a:xfrm>
        </p:spPr>
        <p:txBody>
          <a:bodyPr>
            <a:normAutofit/>
          </a:bodyPr>
          <a:lstStyle/>
          <a:p>
            <a:r>
              <a:rPr lang="fr-FR" altLang="en-US" b="1" dirty="0" err="1" smtClean="0">
                <a:solidFill>
                  <a:srgbClr val="C00000"/>
                </a:solidFill>
                <a:latin typeface="Andalus" pitchFamily="18" charset="-78"/>
                <a:cs typeface="Andalus" pitchFamily="18" charset="-78"/>
              </a:rPr>
              <a:t>Role</a:t>
            </a:r>
            <a:r>
              <a:rPr lang="fr-FR" altLang="en-US" b="1" dirty="0" smtClean="0">
                <a:solidFill>
                  <a:srgbClr val="C00000"/>
                </a:solidFill>
                <a:latin typeface="Andalus" pitchFamily="18" charset="-78"/>
                <a:cs typeface="Andalus" pitchFamily="18" charset="-78"/>
              </a:rPr>
              <a:t> of the Data Protection Office</a:t>
            </a:r>
            <a:endParaRPr lang="en-GB" dirty="0">
              <a:solidFill>
                <a:srgbClr val="C00000"/>
              </a:solidFill>
              <a:latin typeface="Andalus" pitchFamily="18" charset="-78"/>
              <a:cs typeface="Andalus" pitchFamily="18" charset="-78"/>
            </a:endParaRPr>
          </a:p>
        </p:txBody>
      </p:sp>
      <p:sp>
        <p:nvSpPr>
          <p:cNvPr id="3" name="Content Placeholder 2"/>
          <p:cNvSpPr>
            <a:spLocks noGrp="1"/>
          </p:cNvSpPr>
          <p:nvPr>
            <p:ph idx="1"/>
          </p:nvPr>
        </p:nvSpPr>
        <p:spPr>
          <a:xfrm>
            <a:off x="142812" y="1500174"/>
            <a:ext cx="9001188" cy="5572164"/>
          </a:xfrm>
        </p:spPr>
        <p:txBody>
          <a:bodyPr>
            <a:normAutofit/>
          </a:bodyPr>
          <a:lstStyle/>
          <a:p>
            <a:pPr marL="514350" indent="-514350" algn="just">
              <a:buFont typeface="+mj-lt"/>
              <a:buAutoNum type="alphaLcParenR" startAt="7"/>
            </a:pPr>
            <a:endParaRPr lang="en-GB" sz="2800" b="1" dirty="0" smtClean="0">
              <a:latin typeface="Andalus" pitchFamily="18" charset="-78"/>
              <a:cs typeface="Andalus" pitchFamily="18" charset="-78"/>
            </a:endParaRPr>
          </a:p>
          <a:p>
            <a:pPr marL="514350" indent="-514350" algn="just">
              <a:buFont typeface="+mj-lt"/>
              <a:buAutoNum type="alphaLcParenR" startAt="11"/>
            </a:pPr>
            <a:r>
              <a:rPr lang="en-GB" sz="2800" b="1" dirty="0" smtClean="0">
                <a:latin typeface="Andalus" pitchFamily="18" charset="-78"/>
                <a:cs typeface="Andalus" pitchFamily="18" charset="-78"/>
              </a:rPr>
              <a:t>Carry out periodical security checks and compliance audits</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14356"/>
            <a:ext cx="8929718" cy="1285884"/>
          </a:xfrm>
        </p:spPr>
        <p:txBody>
          <a:bodyPr>
            <a:normAutofit fontScale="90000"/>
          </a:bodyPr>
          <a:lstStyle/>
          <a:p>
            <a:pPr algn="l"/>
            <a:r>
              <a:rPr lang="en-GB" sz="4000" b="1" dirty="0" smtClean="0">
                <a:solidFill>
                  <a:srgbClr val="C00000"/>
                </a:solidFill>
                <a:latin typeface="Andalus" pitchFamily="18" charset="-78"/>
                <a:cs typeface="Andalus" pitchFamily="18" charset="-78"/>
              </a:rPr>
              <a:t>Steps being taken by Mauritius Government for an improved regulatory framework  </a:t>
            </a:r>
            <a:endParaRPr lang="en-GB" sz="4000" b="1" dirty="0">
              <a:solidFill>
                <a:srgbClr val="C00000"/>
              </a:solidFill>
              <a:latin typeface="Andalus" pitchFamily="18" charset="-78"/>
              <a:cs typeface="Andalus" pitchFamily="18" charset="-78"/>
            </a:endParaRPr>
          </a:p>
        </p:txBody>
      </p:sp>
      <p:sp>
        <p:nvSpPr>
          <p:cNvPr id="3" name="Content Placeholder 2"/>
          <p:cNvSpPr>
            <a:spLocks noGrp="1"/>
          </p:cNvSpPr>
          <p:nvPr>
            <p:ph idx="1"/>
          </p:nvPr>
        </p:nvSpPr>
        <p:spPr>
          <a:xfrm>
            <a:off x="357158" y="2143116"/>
            <a:ext cx="8229600" cy="4389120"/>
          </a:xfrm>
        </p:spPr>
        <p:txBody>
          <a:bodyPr>
            <a:normAutofit/>
          </a:bodyPr>
          <a:lstStyle/>
          <a:p>
            <a:pPr indent="0" algn="just">
              <a:buNone/>
            </a:pPr>
            <a:r>
              <a:rPr lang="en-GB" sz="2800" b="1" dirty="0" smtClean="0">
                <a:solidFill>
                  <a:srgbClr val="0000FF"/>
                </a:solidFill>
                <a:latin typeface="Andalus" pitchFamily="18" charset="-78"/>
                <a:cs typeface="Andalus" pitchFamily="18" charset="-78"/>
              </a:rPr>
              <a:t>Consideration for the signing and/or ratification of the European Convention for the Protection of Individuals with regard to Automatic Processing of Personal Data (Convention 108)  </a:t>
            </a:r>
          </a:p>
          <a:p>
            <a:pPr>
              <a:buFont typeface="Wingdings" pitchFamily="2" charset="2"/>
              <a:buChar char="ü"/>
            </a:pPr>
            <a:r>
              <a:rPr lang="en-GB" sz="2800" b="1" dirty="0" smtClean="0">
                <a:latin typeface="Andalus" pitchFamily="18" charset="-78"/>
                <a:cs typeface="Andalus" pitchFamily="18" charset="-78"/>
              </a:rPr>
              <a:t>Currently, being analysed.</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93FC4C48176D4BA39FB2B3A58FDD54" ma:contentTypeVersion="1" ma:contentTypeDescription="Create a new document." ma:contentTypeScope="" ma:versionID="7350b534a8aa33a7f4abf92fcd5ca326">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67D44D9-899E-4D7F-BDC4-06EED5B6DDDC}"/>
</file>

<file path=customXml/itemProps2.xml><?xml version="1.0" encoding="utf-8"?>
<ds:datastoreItem xmlns:ds="http://schemas.openxmlformats.org/officeDocument/2006/customXml" ds:itemID="{C6B0C208-24BE-4F0F-B126-3E6EAD9509D6}"/>
</file>

<file path=customXml/itemProps3.xml><?xml version="1.0" encoding="utf-8"?>
<ds:datastoreItem xmlns:ds="http://schemas.openxmlformats.org/officeDocument/2006/customXml" ds:itemID="{AF05B4D7-B086-4544-A944-3D1FB02D8C2A}"/>
</file>

<file path=docProps/app.xml><?xml version="1.0" encoding="utf-8"?>
<Properties xmlns="http://schemas.openxmlformats.org/officeDocument/2006/extended-properties" xmlns:vt="http://schemas.openxmlformats.org/officeDocument/2006/docPropsVTypes">
  <Template>Flow</Template>
  <TotalTime>599</TotalTime>
  <Words>1044</Words>
  <Application>Microsoft Office PowerPoint</Application>
  <PresentationFormat>On-screen Show (4:3)</PresentationFormat>
  <Paragraphs>137</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The Mauritius Data Protection Regime </vt:lpstr>
      <vt:lpstr>The ICT Sector in Mauritius</vt:lpstr>
      <vt:lpstr>Data Protection Law</vt:lpstr>
      <vt:lpstr>Data Protection Office</vt:lpstr>
      <vt:lpstr>Role of the Data Protection Office</vt:lpstr>
      <vt:lpstr>Role of the Data Protection Office</vt:lpstr>
      <vt:lpstr>Role of the Data Protection Office</vt:lpstr>
      <vt:lpstr>Role of the Data Protection Office</vt:lpstr>
      <vt:lpstr>Steps being taken by Mauritius Government for an improved regulatory framework  </vt:lpstr>
      <vt:lpstr>Steps being taken by Mauritius Government for an improved regulatory framework  </vt:lpstr>
      <vt:lpstr>Steps being taken by Mauritius Government for an improved regulatory framework </vt:lpstr>
      <vt:lpstr>Steps being taken by the DPO for an improved regulatory framework </vt:lpstr>
      <vt:lpstr>Steps being taken by the DPO for an improved regulatory framework </vt:lpstr>
      <vt:lpstr>Steps being taken by the DPO for an improved regulatory framework </vt:lpstr>
      <vt:lpstr>Steps being taken by the DPO for an improved regulatory framework </vt:lpstr>
      <vt:lpstr>New technological advancements </vt:lpstr>
      <vt:lpstr>New technological advancements </vt:lpstr>
      <vt:lpstr> New technological advancements</vt:lpstr>
      <vt:lpstr>Guideline</vt:lpstr>
      <vt:lpstr>Strength</vt:lpstr>
      <vt:lpstr>Limitation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Mauritius Data Protection Regime</dc:title>
  <dc:creator>user</dc:creator>
  <cp:lastModifiedBy>user</cp:lastModifiedBy>
  <cp:revision>288</cp:revision>
  <cp:lastPrinted>2014-02-17T07:33:51Z</cp:lastPrinted>
  <dcterms:created xsi:type="dcterms:W3CDTF">2014-02-04T06:53:33Z</dcterms:created>
  <dcterms:modified xsi:type="dcterms:W3CDTF">2014-02-18T08:11:11Z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0x0101002493FC4C48176D4BA39FB2B3A58FDD54</vt:lpwstr>
  </property>
</Properties>
</file>