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notesMasterIdLst>
    <p:notesMasterId r:id="rId16"/>
  </p:notesMasterIdLst>
  <p:sldIdLst>
    <p:sldId id="393" r:id="rId2"/>
    <p:sldId id="394" r:id="rId3"/>
    <p:sldId id="395" r:id="rId4"/>
    <p:sldId id="396" r:id="rId5"/>
    <p:sldId id="397" r:id="rId6"/>
    <p:sldId id="398" r:id="rId7"/>
    <p:sldId id="399" r:id="rId8"/>
    <p:sldId id="400" r:id="rId9"/>
    <p:sldId id="401" r:id="rId10"/>
    <p:sldId id="402" r:id="rId11"/>
    <p:sldId id="403" r:id="rId12"/>
    <p:sldId id="404" r:id="rId13"/>
    <p:sldId id="405" r:id="rId14"/>
    <p:sldId id="40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FF7C80"/>
    <a:srgbClr val="33CCCC"/>
    <a:srgbClr val="FF9966"/>
    <a:srgbClr val="003366"/>
    <a:srgbClr val="003399"/>
    <a:srgbClr val="0066FF"/>
    <a:srgbClr val="009999"/>
    <a:srgbClr val="0099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9C889-47FB-4301-A35D-4988D7EDF8AE}" type="datetimeFigureOut">
              <a:rPr lang="en-GB" smtClean="0"/>
              <a:t>23/07/2024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8CDB5-346D-4FFF-BE40-D21D8935DA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404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026B-BA3A-4621-AC08-A940759355ED}" type="datetimeFigureOut">
              <a:rPr lang="en-GB" smtClean="0"/>
              <a:t>23/07/2024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5ADC6-7416-4EA0-9EFF-3477D0D65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4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026B-BA3A-4621-AC08-A940759355ED}" type="datetimeFigureOut">
              <a:rPr lang="en-GB" smtClean="0"/>
              <a:t>23/07/2024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5ADC6-7416-4EA0-9EFF-3477D0D65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18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026B-BA3A-4621-AC08-A940759355ED}" type="datetimeFigureOut">
              <a:rPr lang="en-GB" smtClean="0"/>
              <a:t>23/07/2024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5ADC6-7416-4EA0-9EFF-3477D0D65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03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026B-BA3A-4621-AC08-A940759355ED}" type="datetimeFigureOut">
              <a:rPr lang="en-GB" smtClean="0"/>
              <a:t>23/07/2024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5ADC6-7416-4EA0-9EFF-3477D0D65698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473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026B-BA3A-4621-AC08-A940759355ED}" type="datetimeFigureOut">
              <a:rPr lang="en-GB" smtClean="0"/>
              <a:t>23/07/2024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5ADC6-7416-4EA0-9EFF-3477D0D65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4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026B-BA3A-4621-AC08-A940759355ED}" type="datetimeFigureOut">
              <a:rPr lang="en-GB" smtClean="0"/>
              <a:t>23/07/2024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5ADC6-7416-4EA0-9EFF-3477D0D65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97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026B-BA3A-4621-AC08-A940759355ED}" type="datetimeFigureOut">
              <a:rPr lang="en-GB" smtClean="0"/>
              <a:t>23/07/2024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5ADC6-7416-4EA0-9EFF-3477D0D65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40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026B-BA3A-4621-AC08-A940759355ED}" type="datetimeFigureOut">
              <a:rPr lang="en-GB" smtClean="0"/>
              <a:t>23/07/2024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5ADC6-7416-4EA0-9EFF-3477D0D65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66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026B-BA3A-4621-AC08-A940759355ED}" type="datetimeFigureOut">
              <a:rPr lang="en-GB" smtClean="0"/>
              <a:t>23/07/2024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5ADC6-7416-4EA0-9EFF-3477D0D65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75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026B-BA3A-4621-AC08-A940759355ED}" type="datetimeFigureOut">
              <a:rPr lang="en-GB" smtClean="0"/>
              <a:t>23/07/2024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5ADC6-7416-4EA0-9EFF-3477D0D65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09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026B-BA3A-4621-AC08-A940759355ED}" type="datetimeFigureOut">
              <a:rPr lang="en-GB" smtClean="0"/>
              <a:t>23/07/2024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5ADC6-7416-4EA0-9EFF-3477D0D65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27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026B-BA3A-4621-AC08-A940759355ED}" type="datetimeFigureOut">
              <a:rPr lang="en-GB" smtClean="0"/>
              <a:t>23/07/2024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5ADC6-7416-4EA0-9EFF-3477D0D65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4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026B-BA3A-4621-AC08-A940759355ED}" type="datetimeFigureOut">
              <a:rPr lang="en-GB" smtClean="0"/>
              <a:t>23/07/2024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5ADC6-7416-4EA0-9EFF-3477D0D65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86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026B-BA3A-4621-AC08-A940759355ED}" type="datetimeFigureOut">
              <a:rPr lang="en-GB" smtClean="0"/>
              <a:t>23/07/2024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5ADC6-7416-4EA0-9EFF-3477D0D65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70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026B-BA3A-4621-AC08-A940759355ED}" type="datetimeFigureOut">
              <a:rPr lang="en-GB" smtClean="0"/>
              <a:t>23/07/2024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5ADC6-7416-4EA0-9EFF-3477D0D65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02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026B-BA3A-4621-AC08-A940759355ED}" type="datetimeFigureOut">
              <a:rPr lang="en-GB" smtClean="0"/>
              <a:t>23/07/2024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5ADC6-7416-4EA0-9EFF-3477D0D65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41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026B-BA3A-4621-AC08-A940759355ED}" type="datetimeFigureOut">
              <a:rPr lang="en-GB" smtClean="0"/>
              <a:t>23/07/2024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5ADC6-7416-4EA0-9EFF-3477D0D65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10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5">
                <a:lumMod val="50000"/>
              </a:schemeClr>
            </a:gs>
            <a:gs pos="100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4026B-BA3A-4621-AC08-A940759355ED}" type="datetimeFigureOut">
              <a:rPr lang="en-GB" smtClean="0"/>
              <a:t>23/07/2024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5ADC6-7416-4EA0-9EFF-3477D0D65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8473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1.svg"/><Relationship Id="rId7" Type="http://schemas.openxmlformats.org/officeDocument/2006/relationships/image" Target="../media/image3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2.svg"/><Relationship Id="rId4" Type="http://schemas.openxmlformats.org/officeDocument/2006/relationships/image" Target="../media/image9.png"/><Relationship Id="rId9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0.sv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3.sv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7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7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7169" y="1837466"/>
            <a:ext cx="4438831" cy="1929927"/>
          </a:xfrm>
          <a:custGeom>
            <a:avLst/>
            <a:gdLst/>
            <a:ahLst/>
            <a:cxnLst/>
            <a:rect l="l" t="t" r="r" b="b"/>
            <a:pathLst>
              <a:path w="6658246" h="2894890">
                <a:moveTo>
                  <a:pt x="0" y="0"/>
                </a:moveTo>
                <a:lnTo>
                  <a:pt x="6658246" y="0"/>
                </a:lnTo>
                <a:lnTo>
                  <a:pt x="6658246" y="2894890"/>
                </a:lnTo>
                <a:lnTo>
                  <a:pt x="0" y="28948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59528" y="901815"/>
            <a:ext cx="4134530" cy="3801228"/>
          </a:xfrm>
          <a:custGeom>
            <a:avLst/>
            <a:gdLst/>
            <a:ahLst/>
            <a:cxnLst/>
            <a:rect l="l" t="t" r="r" b="b"/>
            <a:pathLst>
              <a:path w="6201795" h="5701842">
                <a:moveTo>
                  <a:pt x="0" y="0"/>
                </a:moveTo>
                <a:lnTo>
                  <a:pt x="6201795" y="0"/>
                </a:lnTo>
                <a:lnTo>
                  <a:pt x="6201795" y="5701842"/>
                </a:lnTo>
                <a:lnTo>
                  <a:pt x="0" y="57018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573090" y="4597400"/>
            <a:ext cx="7045821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733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By Hans ANSAH</a:t>
            </a:r>
          </a:p>
          <a:p>
            <a:pPr algn="ctr">
              <a:lnSpc>
                <a:spcPts val="3734"/>
              </a:lnSpc>
            </a:pPr>
            <a:r>
              <a:rPr lang="en-US" sz="2733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Head Boy - Ebene State Secondary School Boys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19966" y="3908586"/>
            <a:ext cx="5086234" cy="2624567"/>
            <a:chOff x="0" y="0"/>
            <a:chExt cx="2009376" cy="10368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09377" cy="1036866"/>
            </a:xfrm>
            <a:custGeom>
              <a:avLst/>
              <a:gdLst/>
              <a:ahLst/>
              <a:cxnLst/>
              <a:rect l="l" t="t" r="r" b="b"/>
              <a:pathLst>
                <a:path w="2009377" h="1036866">
                  <a:moveTo>
                    <a:pt x="6089" y="0"/>
                  </a:moveTo>
                  <a:lnTo>
                    <a:pt x="2003288" y="0"/>
                  </a:lnTo>
                  <a:cubicBezTo>
                    <a:pt x="2006651" y="0"/>
                    <a:pt x="2009377" y="2726"/>
                    <a:pt x="2009377" y="6089"/>
                  </a:cubicBezTo>
                  <a:lnTo>
                    <a:pt x="2009377" y="1030777"/>
                  </a:lnTo>
                  <a:cubicBezTo>
                    <a:pt x="2009377" y="1034140"/>
                    <a:pt x="2006651" y="1036866"/>
                    <a:pt x="2003288" y="1036866"/>
                  </a:cubicBezTo>
                  <a:lnTo>
                    <a:pt x="6089" y="1036866"/>
                  </a:lnTo>
                  <a:cubicBezTo>
                    <a:pt x="2726" y="1036866"/>
                    <a:pt x="0" y="1034140"/>
                    <a:pt x="0" y="1030777"/>
                  </a:cubicBezTo>
                  <a:lnTo>
                    <a:pt x="0" y="6089"/>
                  </a:lnTo>
                  <a:cubicBezTo>
                    <a:pt x="0" y="2726"/>
                    <a:pt x="2726" y="0"/>
                    <a:pt x="6089" y="0"/>
                  </a:cubicBezTo>
                  <a:close/>
                </a:path>
              </a:pathLst>
            </a:custGeom>
            <a:solidFill>
              <a:srgbClr val="F8DF3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009376" cy="108449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07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 rot="-113601">
            <a:off x="565170" y="-802727"/>
            <a:ext cx="4103933" cy="4706346"/>
          </a:xfrm>
          <a:custGeom>
            <a:avLst/>
            <a:gdLst/>
            <a:ahLst/>
            <a:cxnLst/>
            <a:rect l="l" t="t" r="r" b="b"/>
            <a:pathLst>
              <a:path w="6155900" h="7059519">
                <a:moveTo>
                  <a:pt x="0" y="0"/>
                </a:moveTo>
                <a:lnTo>
                  <a:pt x="6155901" y="0"/>
                </a:lnTo>
                <a:lnTo>
                  <a:pt x="6155901" y="7059519"/>
                </a:lnTo>
                <a:lnTo>
                  <a:pt x="0" y="70595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49405">
            <a:off x="4823720" y="176471"/>
            <a:ext cx="3348954" cy="4360617"/>
          </a:xfrm>
          <a:custGeom>
            <a:avLst/>
            <a:gdLst/>
            <a:ahLst/>
            <a:cxnLst/>
            <a:rect l="l" t="t" r="r" b="b"/>
            <a:pathLst>
              <a:path w="5023431" h="6540926">
                <a:moveTo>
                  <a:pt x="0" y="0"/>
                </a:moveTo>
                <a:lnTo>
                  <a:pt x="5023431" y="0"/>
                </a:lnTo>
                <a:lnTo>
                  <a:pt x="5023431" y="6540926"/>
                </a:lnTo>
                <a:lnTo>
                  <a:pt x="0" y="65409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85800" y="4878853"/>
            <a:ext cx="5950856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6"/>
              </a:lnSpc>
            </a:pPr>
            <a:r>
              <a:rPr lang="en-US" sz="4748">
                <a:solidFill>
                  <a:srgbClr val="000000"/>
                </a:solidFill>
                <a:latin typeface="Kooperativ"/>
                <a:ea typeface="Kooperativ"/>
                <a:cs typeface="Kooperativ"/>
                <a:sym typeface="Kooperativ"/>
              </a:rPr>
              <a:t>Response to Incidents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36656" y="4324337"/>
            <a:ext cx="4257473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5996" lvl="1" indent="-202997">
              <a:lnSpc>
                <a:spcPts val="2632"/>
              </a:lnSpc>
              <a:spcBef>
                <a:spcPct val="0"/>
              </a:spcBef>
              <a:buFont typeface="Arial"/>
              <a:buChar char="•"/>
            </a:pPr>
            <a:r>
              <a:rPr lang="en-US" sz="1880" dirty="0">
                <a:solidFill>
                  <a:srgbClr val="191919"/>
                </a:solidFill>
                <a:latin typeface="Inter Medium"/>
                <a:ea typeface="Inter Medium"/>
                <a:cs typeface="Inter Medium"/>
                <a:sym typeface="Inter Medium"/>
              </a:rPr>
              <a:t>Identify and isolate threats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36656" y="4722707"/>
            <a:ext cx="4257473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5996" lvl="1" indent="-202997">
              <a:lnSpc>
                <a:spcPts val="2049"/>
              </a:lnSpc>
              <a:buFont typeface="Arial"/>
              <a:buChar char="•"/>
            </a:pPr>
            <a:r>
              <a:rPr lang="en-US" sz="1880" dirty="0">
                <a:solidFill>
                  <a:srgbClr val="191919"/>
                </a:solidFill>
                <a:latin typeface="Inter Medium"/>
                <a:ea typeface="Inter Medium"/>
                <a:cs typeface="Inter Medium"/>
                <a:sym typeface="Inter Medium"/>
              </a:rPr>
              <a:t>Communication with security teams and stakeholders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36656" y="5317515"/>
            <a:ext cx="3680022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5996" lvl="1" indent="-202997">
              <a:lnSpc>
                <a:spcPts val="2049"/>
              </a:lnSpc>
              <a:buFont typeface="Arial"/>
              <a:buChar char="•"/>
            </a:pPr>
            <a:r>
              <a:rPr lang="en-US" sz="1880" dirty="0">
                <a:solidFill>
                  <a:srgbClr val="191919"/>
                </a:solidFill>
                <a:latin typeface="Inter Medium"/>
                <a:ea typeface="Inter Medium"/>
                <a:cs typeface="Inter Medium"/>
                <a:sym typeface="Inter Medium"/>
              </a:rPr>
              <a:t>Data recovery from backup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636656" y="5699821"/>
            <a:ext cx="4639614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5996" lvl="1" indent="-202997">
              <a:lnSpc>
                <a:spcPts val="2049"/>
              </a:lnSpc>
              <a:buFont typeface="Arial"/>
              <a:buChar char="•"/>
            </a:pPr>
            <a:r>
              <a:rPr lang="en-US" sz="1880" dirty="0">
                <a:solidFill>
                  <a:srgbClr val="191919"/>
                </a:solidFill>
                <a:latin typeface="Inter Medium"/>
                <a:ea typeface="Inter Medium"/>
                <a:cs typeface="Inter Medium"/>
                <a:sym typeface="Inter Medium"/>
              </a:rPr>
              <a:t>Evaluate and improve security policies</a:t>
            </a:r>
          </a:p>
        </p:txBody>
      </p:sp>
      <p:sp>
        <p:nvSpPr>
          <p:cNvPr id="12" name="Freeform 12"/>
          <p:cNvSpPr/>
          <p:nvPr/>
        </p:nvSpPr>
        <p:spPr>
          <a:xfrm rot="603535">
            <a:off x="9358348" y="556503"/>
            <a:ext cx="2119185" cy="3191543"/>
          </a:xfrm>
          <a:custGeom>
            <a:avLst/>
            <a:gdLst/>
            <a:ahLst/>
            <a:cxnLst/>
            <a:rect l="l" t="t" r="r" b="b"/>
            <a:pathLst>
              <a:path w="3178777" h="4787315">
                <a:moveTo>
                  <a:pt x="0" y="0"/>
                </a:moveTo>
                <a:lnTo>
                  <a:pt x="3178777" y="0"/>
                </a:lnTo>
                <a:lnTo>
                  <a:pt x="3178777" y="4787314"/>
                </a:lnTo>
                <a:lnTo>
                  <a:pt x="0" y="4787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-708480" y="6368233"/>
            <a:ext cx="13608961" cy="751259"/>
            <a:chOff x="0" y="0"/>
            <a:chExt cx="5376379" cy="29679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376380" cy="296793"/>
            </a:xfrm>
            <a:custGeom>
              <a:avLst/>
              <a:gdLst/>
              <a:ahLst/>
              <a:cxnLst/>
              <a:rect l="l" t="t" r="r" b="b"/>
              <a:pathLst>
                <a:path w="5376380" h="296793">
                  <a:moveTo>
                    <a:pt x="2276" y="0"/>
                  </a:moveTo>
                  <a:lnTo>
                    <a:pt x="5374104" y="0"/>
                  </a:lnTo>
                  <a:cubicBezTo>
                    <a:pt x="5375361" y="0"/>
                    <a:pt x="5376380" y="1019"/>
                    <a:pt x="5376380" y="2276"/>
                  </a:cubicBezTo>
                  <a:lnTo>
                    <a:pt x="5376380" y="294518"/>
                  </a:lnTo>
                  <a:cubicBezTo>
                    <a:pt x="5376380" y="295775"/>
                    <a:pt x="5375361" y="296793"/>
                    <a:pt x="5374104" y="296793"/>
                  </a:cubicBezTo>
                  <a:lnTo>
                    <a:pt x="2276" y="296793"/>
                  </a:lnTo>
                  <a:cubicBezTo>
                    <a:pt x="1019" y="296793"/>
                    <a:pt x="0" y="295775"/>
                    <a:pt x="0" y="294518"/>
                  </a:cubicBezTo>
                  <a:lnTo>
                    <a:pt x="0" y="2276"/>
                  </a:lnTo>
                  <a:cubicBezTo>
                    <a:pt x="0" y="1019"/>
                    <a:pt x="1019" y="0"/>
                    <a:pt x="2276" y="0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5376379" cy="3444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07"/>
                </a:lnSpc>
              </a:pPr>
              <a:endParaRPr sz="1200"/>
            </a:p>
          </p:txBody>
        </p:sp>
      </p:grpSp>
      <p:sp>
        <p:nvSpPr>
          <p:cNvPr id="16" name="Freeform 16"/>
          <p:cNvSpPr/>
          <p:nvPr/>
        </p:nvSpPr>
        <p:spPr>
          <a:xfrm>
            <a:off x="5588289" y="4778306"/>
            <a:ext cx="693759" cy="625645"/>
          </a:xfrm>
          <a:custGeom>
            <a:avLst/>
            <a:gdLst/>
            <a:ahLst/>
            <a:cxnLst/>
            <a:rect l="l" t="t" r="r" b="b"/>
            <a:pathLst>
              <a:path w="1040639" h="938468">
                <a:moveTo>
                  <a:pt x="0" y="0"/>
                </a:moveTo>
                <a:lnTo>
                  <a:pt x="1040639" y="0"/>
                </a:lnTo>
                <a:lnTo>
                  <a:pt x="1040639" y="938468"/>
                </a:lnTo>
                <a:lnTo>
                  <a:pt x="0" y="9384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940968">
            <a:off x="8443079" y="770602"/>
            <a:ext cx="693759" cy="625645"/>
          </a:xfrm>
          <a:custGeom>
            <a:avLst/>
            <a:gdLst/>
            <a:ahLst/>
            <a:cxnLst/>
            <a:rect l="l" t="t" r="r" b="b"/>
            <a:pathLst>
              <a:path w="1040639" h="938468">
                <a:moveTo>
                  <a:pt x="0" y="0"/>
                </a:moveTo>
                <a:lnTo>
                  <a:pt x="1040639" y="0"/>
                </a:lnTo>
                <a:lnTo>
                  <a:pt x="1040639" y="938467"/>
                </a:lnTo>
                <a:lnTo>
                  <a:pt x="0" y="9384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89813" y="685801"/>
            <a:ext cx="2994593" cy="3065663"/>
          </a:xfrm>
          <a:custGeom>
            <a:avLst/>
            <a:gdLst/>
            <a:ahLst/>
            <a:cxnLst/>
            <a:rect l="l" t="t" r="r" b="b"/>
            <a:pathLst>
              <a:path w="4491889" h="4598495">
                <a:moveTo>
                  <a:pt x="0" y="0"/>
                </a:moveTo>
                <a:lnTo>
                  <a:pt x="4491890" y="0"/>
                </a:lnTo>
                <a:lnTo>
                  <a:pt x="4491890" y="4598495"/>
                </a:lnTo>
                <a:lnTo>
                  <a:pt x="0" y="45984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216" b="-501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5800" y="685800"/>
            <a:ext cx="2834811" cy="283481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606" r="-606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2691519" y="3751463"/>
            <a:ext cx="5548555" cy="2743200"/>
          </a:xfrm>
          <a:custGeom>
            <a:avLst/>
            <a:gdLst/>
            <a:ahLst/>
            <a:cxnLst/>
            <a:rect l="l" t="t" r="r" b="b"/>
            <a:pathLst>
              <a:path w="8322832" h="4114800">
                <a:moveTo>
                  <a:pt x="0" y="0"/>
                </a:moveTo>
                <a:lnTo>
                  <a:pt x="8322832" y="0"/>
                </a:lnTo>
                <a:lnTo>
                  <a:pt x="83228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57" r="-3057" b="-17730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94888" y="1548514"/>
            <a:ext cx="9802225" cy="1880486"/>
            <a:chOff x="0" y="0"/>
            <a:chExt cx="3872484" cy="742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72484" cy="742908"/>
            </a:xfrm>
            <a:custGeom>
              <a:avLst/>
              <a:gdLst/>
              <a:ahLst/>
              <a:cxnLst/>
              <a:rect l="l" t="t" r="r" b="b"/>
              <a:pathLst>
                <a:path w="3872484" h="742908">
                  <a:moveTo>
                    <a:pt x="3159" y="0"/>
                  </a:moveTo>
                  <a:lnTo>
                    <a:pt x="3869325" y="0"/>
                  </a:lnTo>
                  <a:cubicBezTo>
                    <a:pt x="3870163" y="0"/>
                    <a:pt x="3870966" y="333"/>
                    <a:pt x="3871559" y="925"/>
                  </a:cubicBezTo>
                  <a:cubicBezTo>
                    <a:pt x="3872151" y="1518"/>
                    <a:pt x="3872484" y="2321"/>
                    <a:pt x="3872484" y="3159"/>
                  </a:cubicBezTo>
                  <a:lnTo>
                    <a:pt x="3872484" y="739749"/>
                  </a:lnTo>
                  <a:cubicBezTo>
                    <a:pt x="3872484" y="740587"/>
                    <a:pt x="3872151" y="741390"/>
                    <a:pt x="3871559" y="741983"/>
                  </a:cubicBezTo>
                  <a:cubicBezTo>
                    <a:pt x="3870966" y="742575"/>
                    <a:pt x="3870163" y="742908"/>
                    <a:pt x="3869325" y="742908"/>
                  </a:cubicBezTo>
                  <a:lnTo>
                    <a:pt x="3159" y="742908"/>
                  </a:lnTo>
                  <a:cubicBezTo>
                    <a:pt x="1414" y="742908"/>
                    <a:pt x="0" y="741494"/>
                    <a:pt x="0" y="739749"/>
                  </a:cubicBezTo>
                  <a:lnTo>
                    <a:pt x="0" y="3159"/>
                  </a:lnTo>
                  <a:cubicBezTo>
                    <a:pt x="0" y="2321"/>
                    <a:pt x="333" y="1518"/>
                    <a:pt x="925" y="925"/>
                  </a:cubicBezTo>
                  <a:cubicBezTo>
                    <a:pt x="1518" y="333"/>
                    <a:pt x="2321" y="0"/>
                    <a:pt x="3159" y="0"/>
                  </a:cubicBezTo>
                  <a:close/>
                </a:path>
              </a:pathLst>
            </a:custGeom>
            <a:solidFill>
              <a:srgbClr val="F8DF3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872484" cy="7905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07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08480" y="6368233"/>
            <a:ext cx="13608961" cy="751259"/>
            <a:chOff x="0" y="0"/>
            <a:chExt cx="5376379" cy="2967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76380" cy="296793"/>
            </a:xfrm>
            <a:custGeom>
              <a:avLst/>
              <a:gdLst/>
              <a:ahLst/>
              <a:cxnLst/>
              <a:rect l="l" t="t" r="r" b="b"/>
              <a:pathLst>
                <a:path w="5376380" h="296793">
                  <a:moveTo>
                    <a:pt x="2276" y="0"/>
                  </a:moveTo>
                  <a:lnTo>
                    <a:pt x="5374104" y="0"/>
                  </a:lnTo>
                  <a:cubicBezTo>
                    <a:pt x="5375361" y="0"/>
                    <a:pt x="5376380" y="1019"/>
                    <a:pt x="5376380" y="2276"/>
                  </a:cubicBezTo>
                  <a:lnTo>
                    <a:pt x="5376380" y="294518"/>
                  </a:lnTo>
                  <a:cubicBezTo>
                    <a:pt x="5376380" y="295775"/>
                    <a:pt x="5375361" y="296793"/>
                    <a:pt x="5374104" y="296793"/>
                  </a:cubicBezTo>
                  <a:lnTo>
                    <a:pt x="2276" y="296793"/>
                  </a:lnTo>
                  <a:cubicBezTo>
                    <a:pt x="1019" y="296793"/>
                    <a:pt x="0" y="295775"/>
                    <a:pt x="0" y="294518"/>
                  </a:cubicBezTo>
                  <a:lnTo>
                    <a:pt x="0" y="2276"/>
                  </a:lnTo>
                  <a:cubicBezTo>
                    <a:pt x="0" y="1019"/>
                    <a:pt x="1019" y="0"/>
                    <a:pt x="2276" y="0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376379" cy="3444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07"/>
                </a:lnSpc>
              </a:pPr>
              <a:endParaRPr sz="1200"/>
            </a:p>
          </p:txBody>
        </p:sp>
      </p:grpSp>
      <p:sp>
        <p:nvSpPr>
          <p:cNvPr id="8" name="Freeform 8"/>
          <p:cNvSpPr/>
          <p:nvPr/>
        </p:nvSpPr>
        <p:spPr>
          <a:xfrm>
            <a:off x="8063967" y="3121773"/>
            <a:ext cx="5528303" cy="5213190"/>
          </a:xfrm>
          <a:custGeom>
            <a:avLst/>
            <a:gdLst/>
            <a:ahLst/>
            <a:cxnLst/>
            <a:rect l="l" t="t" r="r" b="b"/>
            <a:pathLst>
              <a:path w="8292455" h="7819785">
                <a:moveTo>
                  <a:pt x="0" y="0"/>
                </a:moveTo>
                <a:lnTo>
                  <a:pt x="8292455" y="0"/>
                </a:lnTo>
                <a:lnTo>
                  <a:pt x="8292455" y="7819785"/>
                </a:lnTo>
                <a:lnTo>
                  <a:pt x="0" y="78197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566427" y="3762674"/>
            <a:ext cx="4658589" cy="3670968"/>
          </a:xfrm>
          <a:custGeom>
            <a:avLst/>
            <a:gdLst/>
            <a:ahLst/>
            <a:cxnLst/>
            <a:rect l="l" t="t" r="r" b="b"/>
            <a:pathLst>
              <a:path w="6987883" h="5506452">
                <a:moveTo>
                  <a:pt x="0" y="0"/>
                </a:moveTo>
                <a:lnTo>
                  <a:pt x="6987882" y="0"/>
                </a:lnTo>
                <a:lnTo>
                  <a:pt x="6987882" y="5506452"/>
                </a:lnTo>
                <a:lnTo>
                  <a:pt x="0" y="55064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759773" y="671622"/>
            <a:ext cx="4672455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4"/>
              </a:lnSpc>
            </a:pPr>
            <a:r>
              <a:rPr lang="en-US" sz="5930">
                <a:solidFill>
                  <a:srgbClr val="000000"/>
                </a:solidFill>
                <a:latin typeface="Kooperativ"/>
                <a:ea typeface="Kooperativ"/>
                <a:cs typeface="Kooperativ"/>
                <a:sym typeface="Kooperativ"/>
              </a:rPr>
              <a:t>Conclusion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90581" y="1801082"/>
            <a:ext cx="9010838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0"/>
              </a:lnSpc>
              <a:spcBef>
                <a:spcPct val="0"/>
              </a:spcBef>
            </a:pPr>
            <a:r>
              <a:rPr lang="en-US" sz="2050">
                <a:solidFill>
                  <a:srgbClr val="191919"/>
                </a:solidFill>
                <a:latin typeface="Inter Medium"/>
                <a:ea typeface="Inter Medium"/>
                <a:cs typeface="Inter Medium"/>
                <a:sym typeface="Inter Medium"/>
              </a:rPr>
              <a:t>Data Protection is a crucial element in protecting your digital assets. By understanding existing threats and implementing appropriate security measures, you can reduce risks and protect critical information.</a:t>
            </a:r>
          </a:p>
        </p:txBody>
      </p:sp>
      <p:sp>
        <p:nvSpPr>
          <p:cNvPr id="12" name="Freeform 12"/>
          <p:cNvSpPr/>
          <p:nvPr/>
        </p:nvSpPr>
        <p:spPr>
          <a:xfrm>
            <a:off x="338921" y="976117"/>
            <a:ext cx="693759" cy="625645"/>
          </a:xfrm>
          <a:custGeom>
            <a:avLst/>
            <a:gdLst/>
            <a:ahLst/>
            <a:cxnLst/>
            <a:rect l="l" t="t" r="r" b="b"/>
            <a:pathLst>
              <a:path w="1040639" h="938468">
                <a:moveTo>
                  <a:pt x="0" y="0"/>
                </a:moveTo>
                <a:lnTo>
                  <a:pt x="1040640" y="0"/>
                </a:lnTo>
                <a:lnTo>
                  <a:pt x="1040640" y="938467"/>
                </a:lnTo>
                <a:lnTo>
                  <a:pt x="0" y="938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940968">
            <a:off x="11027439" y="679771"/>
            <a:ext cx="693759" cy="625645"/>
          </a:xfrm>
          <a:custGeom>
            <a:avLst/>
            <a:gdLst/>
            <a:ahLst/>
            <a:cxnLst/>
            <a:rect l="l" t="t" r="r" b="b"/>
            <a:pathLst>
              <a:path w="1040639" h="938468">
                <a:moveTo>
                  <a:pt x="0" y="0"/>
                </a:moveTo>
                <a:lnTo>
                  <a:pt x="1040639" y="0"/>
                </a:lnTo>
                <a:lnTo>
                  <a:pt x="1040639" y="938467"/>
                </a:lnTo>
                <a:lnTo>
                  <a:pt x="0" y="938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714159"/>
            <a:ext cx="7070313" cy="2269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61"/>
              </a:lnSpc>
            </a:pPr>
            <a:r>
              <a:rPr lang="en-US" sz="6302">
                <a:solidFill>
                  <a:srgbClr val="000000"/>
                </a:solidFill>
                <a:latin typeface="Kooperativ"/>
                <a:ea typeface="Kooperativ"/>
                <a:cs typeface="Kooperativ"/>
                <a:sym typeface="Kooperativ"/>
              </a:rPr>
              <a:t>and let's improve cyber security together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708480" y="6368233"/>
            <a:ext cx="13608961" cy="751259"/>
            <a:chOff x="0" y="0"/>
            <a:chExt cx="5376379" cy="2967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76380" cy="296793"/>
            </a:xfrm>
            <a:custGeom>
              <a:avLst/>
              <a:gdLst/>
              <a:ahLst/>
              <a:cxnLst/>
              <a:rect l="l" t="t" r="r" b="b"/>
              <a:pathLst>
                <a:path w="5376380" h="296793">
                  <a:moveTo>
                    <a:pt x="2276" y="0"/>
                  </a:moveTo>
                  <a:lnTo>
                    <a:pt x="5374104" y="0"/>
                  </a:lnTo>
                  <a:cubicBezTo>
                    <a:pt x="5375361" y="0"/>
                    <a:pt x="5376380" y="1019"/>
                    <a:pt x="5376380" y="2276"/>
                  </a:cubicBezTo>
                  <a:lnTo>
                    <a:pt x="5376380" y="294518"/>
                  </a:lnTo>
                  <a:cubicBezTo>
                    <a:pt x="5376380" y="295775"/>
                    <a:pt x="5375361" y="296793"/>
                    <a:pt x="5374104" y="296793"/>
                  </a:cubicBezTo>
                  <a:lnTo>
                    <a:pt x="2276" y="296793"/>
                  </a:lnTo>
                  <a:cubicBezTo>
                    <a:pt x="1019" y="296793"/>
                    <a:pt x="0" y="295775"/>
                    <a:pt x="0" y="294518"/>
                  </a:cubicBezTo>
                  <a:lnTo>
                    <a:pt x="0" y="2276"/>
                  </a:lnTo>
                  <a:cubicBezTo>
                    <a:pt x="0" y="1019"/>
                    <a:pt x="1019" y="0"/>
                    <a:pt x="2276" y="0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376379" cy="3444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07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 rot="-249405">
            <a:off x="2850821" y="3112715"/>
            <a:ext cx="3348954" cy="4360617"/>
          </a:xfrm>
          <a:custGeom>
            <a:avLst/>
            <a:gdLst/>
            <a:ahLst/>
            <a:cxnLst/>
            <a:rect l="l" t="t" r="r" b="b"/>
            <a:pathLst>
              <a:path w="5023431" h="6540926">
                <a:moveTo>
                  <a:pt x="0" y="0"/>
                </a:moveTo>
                <a:lnTo>
                  <a:pt x="5023431" y="0"/>
                </a:lnTo>
                <a:lnTo>
                  <a:pt x="5023431" y="6540926"/>
                </a:lnTo>
                <a:lnTo>
                  <a:pt x="0" y="65409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68405">
            <a:off x="8494449" y="708778"/>
            <a:ext cx="4227418" cy="6366593"/>
          </a:xfrm>
          <a:custGeom>
            <a:avLst/>
            <a:gdLst/>
            <a:ahLst/>
            <a:cxnLst/>
            <a:rect l="l" t="t" r="r" b="b"/>
            <a:pathLst>
              <a:path w="6341127" h="9549889">
                <a:moveTo>
                  <a:pt x="0" y="0"/>
                </a:moveTo>
                <a:lnTo>
                  <a:pt x="6341127" y="0"/>
                </a:lnTo>
                <a:lnTo>
                  <a:pt x="6341127" y="9549890"/>
                </a:lnTo>
                <a:lnTo>
                  <a:pt x="0" y="9549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8921" y="3301841"/>
            <a:ext cx="693759" cy="625645"/>
          </a:xfrm>
          <a:custGeom>
            <a:avLst/>
            <a:gdLst/>
            <a:ahLst/>
            <a:cxnLst/>
            <a:rect l="l" t="t" r="r" b="b"/>
            <a:pathLst>
              <a:path w="1040639" h="938468">
                <a:moveTo>
                  <a:pt x="0" y="0"/>
                </a:moveTo>
                <a:lnTo>
                  <a:pt x="1040640" y="0"/>
                </a:lnTo>
                <a:lnTo>
                  <a:pt x="1040640" y="938468"/>
                </a:lnTo>
                <a:lnTo>
                  <a:pt x="0" y="938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940968">
            <a:off x="7296944" y="1415400"/>
            <a:ext cx="1159256" cy="1045438"/>
          </a:xfrm>
          <a:custGeom>
            <a:avLst/>
            <a:gdLst/>
            <a:ahLst/>
            <a:cxnLst/>
            <a:rect l="l" t="t" r="r" b="b"/>
            <a:pathLst>
              <a:path w="1738884" h="1568157">
                <a:moveTo>
                  <a:pt x="0" y="0"/>
                </a:moveTo>
                <a:lnTo>
                  <a:pt x="1738883" y="0"/>
                </a:lnTo>
                <a:lnTo>
                  <a:pt x="1738883" y="1568157"/>
                </a:lnTo>
                <a:lnTo>
                  <a:pt x="0" y="15681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39898" y="838200"/>
            <a:ext cx="6766302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50"/>
              </a:lnSpc>
            </a:pPr>
            <a:r>
              <a:rPr lang="en-US" sz="6076" dirty="0">
                <a:solidFill>
                  <a:srgbClr val="000000"/>
                </a:solidFill>
                <a:latin typeface="Kooperativ"/>
                <a:ea typeface="Kooperativ"/>
                <a:cs typeface="Kooperativ"/>
                <a:sym typeface="Kooperativ"/>
              </a:rPr>
              <a:t>Thank you for your attention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708480" y="6368233"/>
            <a:ext cx="13608961" cy="751259"/>
            <a:chOff x="0" y="0"/>
            <a:chExt cx="5376379" cy="2967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76380" cy="296793"/>
            </a:xfrm>
            <a:custGeom>
              <a:avLst/>
              <a:gdLst/>
              <a:ahLst/>
              <a:cxnLst/>
              <a:rect l="l" t="t" r="r" b="b"/>
              <a:pathLst>
                <a:path w="5376380" h="296793">
                  <a:moveTo>
                    <a:pt x="2276" y="0"/>
                  </a:moveTo>
                  <a:lnTo>
                    <a:pt x="5374104" y="0"/>
                  </a:lnTo>
                  <a:cubicBezTo>
                    <a:pt x="5375361" y="0"/>
                    <a:pt x="5376380" y="1019"/>
                    <a:pt x="5376380" y="2276"/>
                  </a:cubicBezTo>
                  <a:lnTo>
                    <a:pt x="5376380" y="294518"/>
                  </a:lnTo>
                  <a:cubicBezTo>
                    <a:pt x="5376380" y="295775"/>
                    <a:pt x="5375361" y="296793"/>
                    <a:pt x="5374104" y="296793"/>
                  </a:cubicBezTo>
                  <a:lnTo>
                    <a:pt x="2276" y="296793"/>
                  </a:lnTo>
                  <a:cubicBezTo>
                    <a:pt x="1019" y="296793"/>
                    <a:pt x="0" y="295775"/>
                    <a:pt x="0" y="294518"/>
                  </a:cubicBezTo>
                  <a:lnTo>
                    <a:pt x="0" y="2276"/>
                  </a:lnTo>
                  <a:cubicBezTo>
                    <a:pt x="0" y="1019"/>
                    <a:pt x="1019" y="0"/>
                    <a:pt x="2276" y="0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376379" cy="3444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07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 rot="-131318">
            <a:off x="-393272" y="2703592"/>
            <a:ext cx="7013471" cy="5624804"/>
          </a:xfrm>
          <a:custGeom>
            <a:avLst/>
            <a:gdLst/>
            <a:ahLst/>
            <a:cxnLst/>
            <a:rect l="l" t="t" r="r" b="b"/>
            <a:pathLst>
              <a:path w="10520207" h="8437206">
                <a:moveTo>
                  <a:pt x="0" y="0"/>
                </a:moveTo>
                <a:lnTo>
                  <a:pt x="10520207" y="0"/>
                </a:lnTo>
                <a:lnTo>
                  <a:pt x="10520207" y="8437206"/>
                </a:lnTo>
                <a:lnTo>
                  <a:pt x="0" y="8437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59321" y="3753531"/>
            <a:ext cx="693759" cy="625645"/>
          </a:xfrm>
          <a:custGeom>
            <a:avLst/>
            <a:gdLst/>
            <a:ahLst/>
            <a:cxnLst/>
            <a:rect l="l" t="t" r="r" b="b"/>
            <a:pathLst>
              <a:path w="1040639" h="938468">
                <a:moveTo>
                  <a:pt x="0" y="0"/>
                </a:moveTo>
                <a:lnTo>
                  <a:pt x="1040640" y="0"/>
                </a:lnTo>
                <a:lnTo>
                  <a:pt x="1040640" y="938467"/>
                </a:lnTo>
                <a:lnTo>
                  <a:pt x="0" y="938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940968">
            <a:off x="4007998" y="797875"/>
            <a:ext cx="1160913" cy="1046932"/>
          </a:xfrm>
          <a:custGeom>
            <a:avLst/>
            <a:gdLst/>
            <a:ahLst/>
            <a:cxnLst/>
            <a:rect l="l" t="t" r="r" b="b"/>
            <a:pathLst>
              <a:path w="1741369" h="1570398">
                <a:moveTo>
                  <a:pt x="0" y="0"/>
                </a:moveTo>
                <a:lnTo>
                  <a:pt x="1741369" y="0"/>
                </a:lnTo>
                <a:lnTo>
                  <a:pt x="1741369" y="1570398"/>
                </a:lnTo>
                <a:lnTo>
                  <a:pt x="0" y="15703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163795" y="2393912"/>
            <a:ext cx="3995525" cy="3757494"/>
          </a:xfrm>
          <a:custGeom>
            <a:avLst/>
            <a:gdLst/>
            <a:ahLst/>
            <a:cxnLst/>
            <a:rect l="l" t="t" r="r" b="b"/>
            <a:pathLst>
              <a:path w="5993288" h="5636241">
                <a:moveTo>
                  <a:pt x="0" y="0"/>
                </a:moveTo>
                <a:lnTo>
                  <a:pt x="5993288" y="0"/>
                </a:lnTo>
                <a:lnTo>
                  <a:pt x="5993288" y="5636241"/>
                </a:lnTo>
                <a:lnTo>
                  <a:pt x="0" y="56362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65589" y="1021642"/>
            <a:ext cx="5660823" cy="4036621"/>
          </a:xfrm>
          <a:custGeom>
            <a:avLst/>
            <a:gdLst/>
            <a:ahLst/>
            <a:cxnLst/>
            <a:rect l="l" t="t" r="r" b="b"/>
            <a:pathLst>
              <a:path w="8491234" h="6054931">
                <a:moveTo>
                  <a:pt x="0" y="0"/>
                </a:moveTo>
                <a:lnTo>
                  <a:pt x="8491234" y="0"/>
                </a:lnTo>
                <a:lnTo>
                  <a:pt x="8491234" y="6054930"/>
                </a:lnTo>
                <a:lnTo>
                  <a:pt x="0" y="6054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345921" y="5479760"/>
            <a:ext cx="5500159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4"/>
              </a:lnSpc>
              <a:spcBef>
                <a:spcPct val="0"/>
              </a:spcBef>
            </a:pPr>
            <a:r>
              <a:rPr lang="en-US" sz="3438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BONZOOURRR ZOT TOUU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08480" y="6368233"/>
            <a:ext cx="13608961" cy="751259"/>
            <a:chOff x="0" y="0"/>
            <a:chExt cx="5376379" cy="2967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6380" cy="296793"/>
            </a:xfrm>
            <a:custGeom>
              <a:avLst/>
              <a:gdLst/>
              <a:ahLst/>
              <a:cxnLst/>
              <a:rect l="l" t="t" r="r" b="b"/>
              <a:pathLst>
                <a:path w="5376380" h="296793">
                  <a:moveTo>
                    <a:pt x="2276" y="0"/>
                  </a:moveTo>
                  <a:lnTo>
                    <a:pt x="5374104" y="0"/>
                  </a:lnTo>
                  <a:cubicBezTo>
                    <a:pt x="5375361" y="0"/>
                    <a:pt x="5376380" y="1019"/>
                    <a:pt x="5376380" y="2276"/>
                  </a:cubicBezTo>
                  <a:lnTo>
                    <a:pt x="5376380" y="294518"/>
                  </a:lnTo>
                  <a:cubicBezTo>
                    <a:pt x="5376380" y="295775"/>
                    <a:pt x="5375361" y="296793"/>
                    <a:pt x="5374104" y="296793"/>
                  </a:cubicBezTo>
                  <a:lnTo>
                    <a:pt x="2276" y="296793"/>
                  </a:lnTo>
                  <a:cubicBezTo>
                    <a:pt x="1019" y="296793"/>
                    <a:pt x="0" y="295775"/>
                    <a:pt x="0" y="294518"/>
                  </a:cubicBezTo>
                  <a:lnTo>
                    <a:pt x="0" y="2276"/>
                  </a:lnTo>
                  <a:cubicBezTo>
                    <a:pt x="0" y="1019"/>
                    <a:pt x="1019" y="0"/>
                    <a:pt x="2276" y="0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376379" cy="3444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07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 rot="174292">
            <a:off x="8946610" y="776898"/>
            <a:ext cx="1434708" cy="2160705"/>
          </a:xfrm>
          <a:custGeom>
            <a:avLst/>
            <a:gdLst/>
            <a:ahLst/>
            <a:cxnLst/>
            <a:rect l="l" t="t" r="r" b="b"/>
            <a:pathLst>
              <a:path w="2152062" h="3241057">
                <a:moveTo>
                  <a:pt x="0" y="0"/>
                </a:moveTo>
                <a:lnTo>
                  <a:pt x="2152062" y="0"/>
                </a:lnTo>
                <a:lnTo>
                  <a:pt x="2152062" y="3241057"/>
                </a:lnTo>
                <a:lnTo>
                  <a:pt x="0" y="32410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5353" y="4778989"/>
            <a:ext cx="3002015" cy="3490715"/>
          </a:xfrm>
          <a:custGeom>
            <a:avLst/>
            <a:gdLst/>
            <a:ahLst/>
            <a:cxnLst/>
            <a:rect l="l" t="t" r="r" b="b"/>
            <a:pathLst>
              <a:path w="4503023" h="5236073">
                <a:moveTo>
                  <a:pt x="0" y="0"/>
                </a:moveTo>
                <a:lnTo>
                  <a:pt x="4503022" y="0"/>
                </a:lnTo>
                <a:lnTo>
                  <a:pt x="4503022" y="5236073"/>
                </a:lnTo>
                <a:lnTo>
                  <a:pt x="0" y="52360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85801" y="889000"/>
            <a:ext cx="7180519" cy="288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86"/>
              </a:lnSpc>
            </a:pPr>
            <a:r>
              <a:rPr lang="en-US" sz="8049" dirty="0">
                <a:solidFill>
                  <a:srgbClr val="000000"/>
                </a:solidFill>
                <a:latin typeface="Kooperativ"/>
                <a:ea typeface="Kooperativ"/>
                <a:cs typeface="Kooperativ"/>
                <a:sym typeface="Kooperativ"/>
              </a:rPr>
              <a:t>What is DATA PROTECTION?</a:t>
            </a:r>
          </a:p>
        </p:txBody>
      </p:sp>
      <p:sp>
        <p:nvSpPr>
          <p:cNvPr id="11" name="Freeform 11"/>
          <p:cNvSpPr/>
          <p:nvPr/>
        </p:nvSpPr>
        <p:spPr>
          <a:xfrm>
            <a:off x="338921" y="4778988"/>
            <a:ext cx="693759" cy="625645"/>
          </a:xfrm>
          <a:custGeom>
            <a:avLst/>
            <a:gdLst/>
            <a:ahLst/>
            <a:cxnLst/>
            <a:rect l="l" t="t" r="r" b="b"/>
            <a:pathLst>
              <a:path w="1040639" h="938468">
                <a:moveTo>
                  <a:pt x="0" y="0"/>
                </a:moveTo>
                <a:lnTo>
                  <a:pt x="1040640" y="0"/>
                </a:lnTo>
                <a:lnTo>
                  <a:pt x="1040640" y="938468"/>
                </a:lnTo>
                <a:lnTo>
                  <a:pt x="0" y="938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940968">
            <a:off x="6937815" y="1898138"/>
            <a:ext cx="693759" cy="625645"/>
          </a:xfrm>
          <a:custGeom>
            <a:avLst/>
            <a:gdLst/>
            <a:ahLst/>
            <a:cxnLst/>
            <a:rect l="l" t="t" r="r" b="b"/>
            <a:pathLst>
              <a:path w="1040639" h="938468">
                <a:moveTo>
                  <a:pt x="0" y="0"/>
                </a:moveTo>
                <a:lnTo>
                  <a:pt x="1040640" y="0"/>
                </a:lnTo>
                <a:lnTo>
                  <a:pt x="1040640" y="938468"/>
                </a:lnTo>
                <a:lnTo>
                  <a:pt x="0" y="938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7561055" y="3645805"/>
            <a:ext cx="3633116" cy="2350374"/>
          </a:xfrm>
          <a:custGeom>
            <a:avLst/>
            <a:gdLst/>
            <a:ahLst/>
            <a:cxnLst/>
            <a:rect l="l" t="t" r="r" b="b"/>
            <a:pathLst>
              <a:path w="6839489" h="4541782">
                <a:moveTo>
                  <a:pt x="0" y="0"/>
                </a:moveTo>
                <a:lnTo>
                  <a:pt x="6839489" y="0"/>
                </a:lnTo>
                <a:lnTo>
                  <a:pt x="6839489" y="4541782"/>
                </a:lnTo>
                <a:lnTo>
                  <a:pt x="0" y="45417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820" t="-1442" b="-1442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85800" y="2928119"/>
            <a:ext cx="6135247" cy="410369"/>
          </a:xfrm>
          <a:prstGeom prst="rect">
            <a:avLst/>
          </a:prstGeom>
          <a:solidFill>
            <a:srgbClr val="FFC000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7"/>
              </a:lnSpc>
              <a:spcBef>
                <a:spcPct val="0"/>
              </a:spcBef>
            </a:pPr>
            <a:r>
              <a:rPr lang="en-US" sz="2313" dirty="0">
                <a:solidFill>
                  <a:srgbClr val="191919"/>
                </a:solidFill>
                <a:latin typeface="Inter Medium"/>
                <a:ea typeface="Inter Medium"/>
                <a:cs typeface="Inter Medium"/>
                <a:sym typeface="Inter Medium"/>
              </a:rPr>
              <a:t>Safeguarding Sensitive Information.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92826" y="2849669"/>
            <a:ext cx="635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endParaRPr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16060E-7FCE-4224-851D-D23E32D2C89C}"/>
              </a:ext>
            </a:extLst>
          </p:cNvPr>
          <p:cNvSpPr txBox="1"/>
          <p:nvPr/>
        </p:nvSpPr>
        <p:spPr>
          <a:xfrm>
            <a:off x="567824" y="3683910"/>
            <a:ext cx="5731377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Hans ANSAH </a:t>
            </a:r>
          </a:p>
          <a:p>
            <a:r>
              <a:rPr lang="en-GB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Head Boy - Ebene State Secondary School Boys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08480" y="6368233"/>
            <a:ext cx="13608961" cy="751259"/>
            <a:chOff x="0" y="0"/>
            <a:chExt cx="5376379" cy="2967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6380" cy="296793"/>
            </a:xfrm>
            <a:custGeom>
              <a:avLst/>
              <a:gdLst/>
              <a:ahLst/>
              <a:cxnLst/>
              <a:rect l="l" t="t" r="r" b="b"/>
              <a:pathLst>
                <a:path w="5376380" h="296793">
                  <a:moveTo>
                    <a:pt x="2276" y="0"/>
                  </a:moveTo>
                  <a:lnTo>
                    <a:pt x="5374104" y="0"/>
                  </a:lnTo>
                  <a:cubicBezTo>
                    <a:pt x="5375361" y="0"/>
                    <a:pt x="5376380" y="1019"/>
                    <a:pt x="5376380" y="2276"/>
                  </a:cubicBezTo>
                  <a:lnTo>
                    <a:pt x="5376380" y="294518"/>
                  </a:lnTo>
                  <a:cubicBezTo>
                    <a:pt x="5376380" y="295775"/>
                    <a:pt x="5375361" y="296793"/>
                    <a:pt x="5374104" y="296793"/>
                  </a:cubicBezTo>
                  <a:lnTo>
                    <a:pt x="2276" y="296793"/>
                  </a:lnTo>
                  <a:cubicBezTo>
                    <a:pt x="1019" y="296793"/>
                    <a:pt x="0" y="295775"/>
                    <a:pt x="0" y="294518"/>
                  </a:cubicBezTo>
                  <a:lnTo>
                    <a:pt x="0" y="2276"/>
                  </a:lnTo>
                  <a:cubicBezTo>
                    <a:pt x="0" y="1019"/>
                    <a:pt x="1019" y="0"/>
                    <a:pt x="2276" y="0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376379" cy="3444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07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 rot="297262" flipH="1">
            <a:off x="3726253" y="3544573"/>
            <a:ext cx="2836215" cy="3692987"/>
          </a:xfrm>
          <a:custGeom>
            <a:avLst/>
            <a:gdLst/>
            <a:ahLst/>
            <a:cxnLst/>
            <a:rect l="l" t="t" r="r" b="b"/>
            <a:pathLst>
              <a:path w="4254322" h="5539481">
                <a:moveTo>
                  <a:pt x="4254321" y="0"/>
                </a:moveTo>
                <a:lnTo>
                  <a:pt x="0" y="0"/>
                </a:lnTo>
                <a:lnTo>
                  <a:pt x="0" y="5539482"/>
                </a:lnTo>
                <a:lnTo>
                  <a:pt x="4254321" y="5539482"/>
                </a:lnTo>
                <a:lnTo>
                  <a:pt x="42543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792572" y="972962"/>
            <a:ext cx="4967779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04"/>
              </a:lnSpc>
            </a:pPr>
            <a:r>
              <a:rPr lang="en-US" sz="7423">
                <a:solidFill>
                  <a:srgbClr val="000000"/>
                </a:solidFill>
                <a:latin typeface="Kooperativ"/>
                <a:ea typeface="Kooperativ"/>
                <a:cs typeface="Kooperativ"/>
                <a:sym typeface="Kooperativ"/>
              </a:rPr>
              <a:t>List of contents</a:t>
            </a:r>
          </a:p>
        </p:txBody>
      </p:sp>
      <p:sp>
        <p:nvSpPr>
          <p:cNvPr id="10" name="Freeform 10"/>
          <p:cNvSpPr/>
          <p:nvPr/>
        </p:nvSpPr>
        <p:spPr>
          <a:xfrm>
            <a:off x="606524" y="4754416"/>
            <a:ext cx="1242346" cy="1120370"/>
          </a:xfrm>
          <a:custGeom>
            <a:avLst/>
            <a:gdLst/>
            <a:ahLst/>
            <a:cxnLst/>
            <a:rect l="l" t="t" r="r" b="b"/>
            <a:pathLst>
              <a:path w="1863519" h="1680555">
                <a:moveTo>
                  <a:pt x="0" y="0"/>
                </a:moveTo>
                <a:lnTo>
                  <a:pt x="1863519" y="0"/>
                </a:lnTo>
                <a:lnTo>
                  <a:pt x="1863519" y="1680555"/>
                </a:lnTo>
                <a:lnTo>
                  <a:pt x="0" y="16805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940968">
            <a:off x="10444397" y="628396"/>
            <a:ext cx="693759" cy="625645"/>
          </a:xfrm>
          <a:custGeom>
            <a:avLst/>
            <a:gdLst/>
            <a:ahLst/>
            <a:cxnLst/>
            <a:rect l="l" t="t" r="r" b="b"/>
            <a:pathLst>
              <a:path w="1040639" h="938468">
                <a:moveTo>
                  <a:pt x="0" y="0"/>
                </a:moveTo>
                <a:lnTo>
                  <a:pt x="1040639" y="0"/>
                </a:lnTo>
                <a:lnTo>
                  <a:pt x="1040639" y="938467"/>
                </a:lnTo>
                <a:lnTo>
                  <a:pt x="0" y="938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85800" y="685801"/>
            <a:ext cx="2463800" cy="3048000"/>
          </a:xfrm>
          <a:custGeom>
            <a:avLst/>
            <a:gdLst/>
            <a:ahLst/>
            <a:cxnLst/>
            <a:rect l="l" t="t" r="r" b="b"/>
            <a:pathLst>
              <a:path w="4178662" h="5253671">
                <a:moveTo>
                  <a:pt x="0" y="0"/>
                </a:moveTo>
                <a:lnTo>
                  <a:pt x="4178662" y="0"/>
                </a:lnTo>
                <a:lnTo>
                  <a:pt x="4178662" y="5253671"/>
                </a:lnTo>
                <a:lnTo>
                  <a:pt x="0" y="52536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553200" y="2916062"/>
            <a:ext cx="4851550" cy="2603277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 anchor="t">
            <a:spAutoFit/>
          </a:bodyPr>
          <a:lstStyle/>
          <a:p>
            <a:pPr marL="442674" lvl="1" indent="-221337">
              <a:lnSpc>
                <a:spcPts val="2870"/>
              </a:lnSpc>
              <a:buFont typeface="Arial"/>
              <a:buChar char="•"/>
            </a:pPr>
            <a:r>
              <a:rPr lang="en-US" sz="2050" dirty="0">
                <a:solidFill>
                  <a:srgbClr val="191919"/>
                </a:solidFill>
                <a:latin typeface="Inter Medium"/>
                <a:ea typeface="Inter Medium"/>
                <a:cs typeface="Inter Medium"/>
                <a:sym typeface="Inter Medium"/>
              </a:rPr>
              <a:t>Introduction</a:t>
            </a:r>
          </a:p>
          <a:p>
            <a:pPr marL="442674" lvl="1" indent="-221337">
              <a:lnSpc>
                <a:spcPts val="2870"/>
              </a:lnSpc>
              <a:buFont typeface="Arial"/>
              <a:buChar char="•"/>
            </a:pPr>
            <a:r>
              <a:rPr lang="en-US" sz="2050" dirty="0">
                <a:solidFill>
                  <a:srgbClr val="191919"/>
                </a:solidFill>
                <a:latin typeface="Inter Medium"/>
                <a:ea typeface="Inter Medium"/>
                <a:cs typeface="Inter Medium"/>
                <a:sym typeface="Inter Medium"/>
              </a:rPr>
              <a:t>The Importance of Data Protection</a:t>
            </a:r>
          </a:p>
          <a:p>
            <a:pPr marL="442674" lvl="1" indent="-221337">
              <a:lnSpc>
                <a:spcPts val="2870"/>
              </a:lnSpc>
              <a:buFont typeface="Arial"/>
              <a:buChar char="•"/>
            </a:pPr>
            <a:r>
              <a:rPr lang="en-US" sz="2050" dirty="0">
                <a:solidFill>
                  <a:srgbClr val="191919"/>
                </a:solidFill>
                <a:latin typeface="Inter Medium"/>
                <a:ea typeface="Inter Medium"/>
                <a:cs typeface="Inter Medium"/>
                <a:sym typeface="Inter Medium"/>
              </a:rPr>
              <a:t>Protection Methods</a:t>
            </a:r>
          </a:p>
          <a:p>
            <a:pPr marL="442674" lvl="1" indent="-221337">
              <a:lnSpc>
                <a:spcPts val="2870"/>
              </a:lnSpc>
              <a:buFont typeface="Arial"/>
              <a:buChar char="•"/>
            </a:pPr>
            <a:r>
              <a:rPr lang="en-US" sz="2050" dirty="0">
                <a:solidFill>
                  <a:srgbClr val="191919"/>
                </a:solidFill>
                <a:latin typeface="Inter Medium"/>
                <a:ea typeface="Inter Medium"/>
                <a:cs typeface="Inter Medium"/>
                <a:sym typeface="Inter Medium"/>
              </a:rPr>
              <a:t>Best Practices for Data Protection</a:t>
            </a:r>
          </a:p>
          <a:p>
            <a:pPr marL="442674" lvl="1" indent="-221337">
              <a:lnSpc>
                <a:spcPts val="2870"/>
              </a:lnSpc>
              <a:buFont typeface="Arial"/>
              <a:buChar char="•"/>
            </a:pPr>
            <a:r>
              <a:rPr lang="en-US" sz="2050" dirty="0">
                <a:solidFill>
                  <a:srgbClr val="191919"/>
                </a:solidFill>
                <a:latin typeface="Inter Medium"/>
                <a:ea typeface="Inter Medium"/>
                <a:cs typeface="Inter Medium"/>
                <a:sym typeface="Inter Medium"/>
              </a:rPr>
              <a:t>Response to Incidents</a:t>
            </a:r>
          </a:p>
          <a:p>
            <a:pPr marL="442674" lvl="1" indent="-221337">
              <a:lnSpc>
                <a:spcPts val="2870"/>
              </a:lnSpc>
              <a:buFont typeface="Arial"/>
              <a:buChar char="•"/>
            </a:pPr>
            <a:r>
              <a:rPr lang="en-US" sz="2050" dirty="0">
                <a:solidFill>
                  <a:srgbClr val="191919"/>
                </a:solidFill>
                <a:latin typeface="Inter Medium"/>
                <a:ea typeface="Inter Medium"/>
                <a:cs typeface="Inter Medium"/>
                <a:sym typeface="Inter Medium"/>
              </a:rPr>
              <a:t>Conclusion</a:t>
            </a:r>
          </a:p>
          <a:p>
            <a:pPr marL="442674" lvl="1" indent="-221337">
              <a:lnSpc>
                <a:spcPts val="2870"/>
              </a:lnSpc>
              <a:buFont typeface="Arial"/>
              <a:buChar char="•"/>
            </a:pPr>
            <a:endParaRPr lang="en-US" sz="2050" dirty="0">
              <a:solidFill>
                <a:srgbClr val="191919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1588" y="1632498"/>
            <a:ext cx="5461894" cy="2070365"/>
            <a:chOff x="0" y="0"/>
            <a:chExt cx="2075938" cy="7868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5938" cy="786897"/>
            </a:xfrm>
            <a:custGeom>
              <a:avLst/>
              <a:gdLst/>
              <a:ahLst/>
              <a:cxnLst/>
              <a:rect l="l" t="t" r="r" b="b"/>
              <a:pathLst>
                <a:path w="2075938" h="786897">
                  <a:moveTo>
                    <a:pt x="5670" y="0"/>
                  </a:moveTo>
                  <a:lnTo>
                    <a:pt x="2070268" y="0"/>
                  </a:lnTo>
                  <a:cubicBezTo>
                    <a:pt x="2071772" y="0"/>
                    <a:pt x="2073214" y="597"/>
                    <a:pt x="2074277" y="1661"/>
                  </a:cubicBezTo>
                  <a:cubicBezTo>
                    <a:pt x="2075341" y="2724"/>
                    <a:pt x="2075938" y="4166"/>
                    <a:pt x="2075938" y="5670"/>
                  </a:cubicBezTo>
                  <a:lnTo>
                    <a:pt x="2075938" y="781228"/>
                  </a:lnTo>
                  <a:cubicBezTo>
                    <a:pt x="2075938" y="782731"/>
                    <a:pt x="2075341" y="784174"/>
                    <a:pt x="2074277" y="785237"/>
                  </a:cubicBezTo>
                  <a:cubicBezTo>
                    <a:pt x="2073214" y="786300"/>
                    <a:pt x="2071772" y="786897"/>
                    <a:pt x="2070268" y="786897"/>
                  </a:cubicBezTo>
                  <a:lnTo>
                    <a:pt x="5670" y="786897"/>
                  </a:lnTo>
                  <a:cubicBezTo>
                    <a:pt x="4166" y="786897"/>
                    <a:pt x="2724" y="786300"/>
                    <a:pt x="1661" y="785237"/>
                  </a:cubicBezTo>
                  <a:cubicBezTo>
                    <a:pt x="597" y="784174"/>
                    <a:pt x="0" y="782731"/>
                    <a:pt x="0" y="781228"/>
                  </a:cubicBezTo>
                  <a:lnTo>
                    <a:pt x="0" y="5670"/>
                  </a:lnTo>
                  <a:cubicBezTo>
                    <a:pt x="0" y="4166"/>
                    <a:pt x="597" y="2724"/>
                    <a:pt x="1661" y="1661"/>
                  </a:cubicBezTo>
                  <a:cubicBezTo>
                    <a:pt x="2724" y="597"/>
                    <a:pt x="4166" y="0"/>
                    <a:pt x="5670" y="0"/>
                  </a:cubicBezTo>
                  <a:close/>
                </a:path>
              </a:pathLst>
            </a:custGeom>
            <a:solidFill>
              <a:srgbClr val="F8DF3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075938" cy="83452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07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08480" y="6368233"/>
            <a:ext cx="13608961" cy="751259"/>
            <a:chOff x="0" y="0"/>
            <a:chExt cx="5376379" cy="2967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76380" cy="296793"/>
            </a:xfrm>
            <a:custGeom>
              <a:avLst/>
              <a:gdLst/>
              <a:ahLst/>
              <a:cxnLst/>
              <a:rect l="l" t="t" r="r" b="b"/>
              <a:pathLst>
                <a:path w="5376380" h="296793">
                  <a:moveTo>
                    <a:pt x="2276" y="0"/>
                  </a:moveTo>
                  <a:lnTo>
                    <a:pt x="5374104" y="0"/>
                  </a:lnTo>
                  <a:cubicBezTo>
                    <a:pt x="5375361" y="0"/>
                    <a:pt x="5376380" y="1019"/>
                    <a:pt x="5376380" y="2276"/>
                  </a:cubicBezTo>
                  <a:lnTo>
                    <a:pt x="5376380" y="294518"/>
                  </a:lnTo>
                  <a:cubicBezTo>
                    <a:pt x="5376380" y="295775"/>
                    <a:pt x="5375361" y="296793"/>
                    <a:pt x="5374104" y="296793"/>
                  </a:cubicBezTo>
                  <a:lnTo>
                    <a:pt x="2276" y="296793"/>
                  </a:lnTo>
                  <a:cubicBezTo>
                    <a:pt x="1019" y="296793"/>
                    <a:pt x="0" y="295775"/>
                    <a:pt x="0" y="294518"/>
                  </a:cubicBezTo>
                  <a:lnTo>
                    <a:pt x="0" y="2276"/>
                  </a:lnTo>
                  <a:cubicBezTo>
                    <a:pt x="0" y="1019"/>
                    <a:pt x="1019" y="0"/>
                    <a:pt x="2276" y="0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376379" cy="3444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07"/>
                </a:lnSpc>
              </a:pPr>
              <a:endParaRPr sz="1200"/>
            </a:p>
          </p:txBody>
        </p:sp>
      </p:grpSp>
      <p:sp>
        <p:nvSpPr>
          <p:cNvPr id="8" name="Freeform 8"/>
          <p:cNvSpPr/>
          <p:nvPr/>
        </p:nvSpPr>
        <p:spPr>
          <a:xfrm rot="252624">
            <a:off x="6855571" y="941675"/>
            <a:ext cx="3840020" cy="5783163"/>
          </a:xfrm>
          <a:custGeom>
            <a:avLst/>
            <a:gdLst/>
            <a:ahLst/>
            <a:cxnLst/>
            <a:rect l="l" t="t" r="r" b="b"/>
            <a:pathLst>
              <a:path w="5760030" h="8674744">
                <a:moveTo>
                  <a:pt x="0" y="0"/>
                </a:moveTo>
                <a:lnTo>
                  <a:pt x="5760030" y="0"/>
                </a:lnTo>
                <a:lnTo>
                  <a:pt x="5760030" y="8674744"/>
                </a:lnTo>
                <a:lnTo>
                  <a:pt x="0" y="8674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85800" y="744831"/>
            <a:ext cx="5706042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27"/>
              </a:lnSpc>
            </a:pPr>
            <a:r>
              <a:rPr lang="en-US" sz="7018">
                <a:solidFill>
                  <a:srgbClr val="000000"/>
                </a:solidFill>
                <a:latin typeface="Kooperativ"/>
                <a:ea typeface="Kooperativ"/>
                <a:cs typeface="Kooperativ"/>
                <a:sym typeface="Kooperativ"/>
              </a:rPr>
              <a:t>Introduction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90247" y="1804205"/>
            <a:ext cx="5085659" cy="142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00"/>
              </a:lnSpc>
              <a:spcBef>
                <a:spcPct val="0"/>
              </a:spcBef>
            </a:pPr>
            <a:r>
              <a:rPr lang="en-US" sz="2643">
                <a:solidFill>
                  <a:srgbClr val="191919"/>
                </a:solidFill>
                <a:latin typeface="Inter Medium"/>
                <a:ea typeface="Inter Medium"/>
                <a:cs typeface="Inter Medium"/>
                <a:sym typeface="Inter Medium"/>
              </a:rPr>
              <a:t>Data protection ensures the safety and availability of sensitive information.</a:t>
            </a:r>
          </a:p>
        </p:txBody>
      </p:sp>
      <p:sp>
        <p:nvSpPr>
          <p:cNvPr id="11" name="Freeform 11"/>
          <p:cNvSpPr/>
          <p:nvPr/>
        </p:nvSpPr>
        <p:spPr>
          <a:xfrm rot="-117347">
            <a:off x="776591" y="3521126"/>
            <a:ext cx="3420441" cy="4453699"/>
          </a:xfrm>
          <a:custGeom>
            <a:avLst/>
            <a:gdLst/>
            <a:ahLst/>
            <a:cxnLst/>
            <a:rect l="l" t="t" r="r" b="b"/>
            <a:pathLst>
              <a:path w="5130662" h="6680549">
                <a:moveTo>
                  <a:pt x="0" y="0"/>
                </a:moveTo>
                <a:lnTo>
                  <a:pt x="5130661" y="0"/>
                </a:lnTo>
                <a:lnTo>
                  <a:pt x="5130661" y="6680549"/>
                </a:lnTo>
                <a:lnTo>
                  <a:pt x="0" y="66805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159321" y="4620287"/>
            <a:ext cx="693759" cy="625645"/>
          </a:xfrm>
          <a:custGeom>
            <a:avLst/>
            <a:gdLst/>
            <a:ahLst/>
            <a:cxnLst/>
            <a:rect l="l" t="t" r="r" b="b"/>
            <a:pathLst>
              <a:path w="1040639" h="938468">
                <a:moveTo>
                  <a:pt x="0" y="0"/>
                </a:moveTo>
                <a:lnTo>
                  <a:pt x="1040640" y="0"/>
                </a:lnTo>
                <a:lnTo>
                  <a:pt x="1040640" y="938467"/>
                </a:lnTo>
                <a:lnTo>
                  <a:pt x="0" y="938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940968">
            <a:off x="6381031" y="2649156"/>
            <a:ext cx="693759" cy="625645"/>
          </a:xfrm>
          <a:custGeom>
            <a:avLst/>
            <a:gdLst/>
            <a:ahLst/>
            <a:cxnLst/>
            <a:rect l="l" t="t" r="r" b="b"/>
            <a:pathLst>
              <a:path w="1040639" h="938468">
                <a:moveTo>
                  <a:pt x="0" y="0"/>
                </a:moveTo>
                <a:lnTo>
                  <a:pt x="1040640" y="0"/>
                </a:lnTo>
                <a:lnTo>
                  <a:pt x="1040640" y="938468"/>
                </a:lnTo>
                <a:lnTo>
                  <a:pt x="0" y="938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08480" y="6368233"/>
            <a:ext cx="13608961" cy="751259"/>
            <a:chOff x="0" y="0"/>
            <a:chExt cx="5376379" cy="2967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6380" cy="296793"/>
            </a:xfrm>
            <a:custGeom>
              <a:avLst/>
              <a:gdLst/>
              <a:ahLst/>
              <a:cxnLst/>
              <a:rect l="l" t="t" r="r" b="b"/>
              <a:pathLst>
                <a:path w="5376380" h="296793">
                  <a:moveTo>
                    <a:pt x="2276" y="0"/>
                  </a:moveTo>
                  <a:lnTo>
                    <a:pt x="5374104" y="0"/>
                  </a:lnTo>
                  <a:cubicBezTo>
                    <a:pt x="5375361" y="0"/>
                    <a:pt x="5376380" y="1019"/>
                    <a:pt x="5376380" y="2276"/>
                  </a:cubicBezTo>
                  <a:lnTo>
                    <a:pt x="5376380" y="294518"/>
                  </a:lnTo>
                  <a:cubicBezTo>
                    <a:pt x="5376380" y="295775"/>
                    <a:pt x="5375361" y="296793"/>
                    <a:pt x="5374104" y="296793"/>
                  </a:cubicBezTo>
                  <a:lnTo>
                    <a:pt x="2276" y="296793"/>
                  </a:lnTo>
                  <a:cubicBezTo>
                    <a:pt x="1019" y="296793"/>
                    <a:pt x="0" y="295775"/>
                    <a:pt x="0" y="294518"/>
                  </a:cubicBezTo>
                  <a:lnTo>
                    <a:pt x="0" y="2276"/>
                  </a:lnTo>
                  <a:cubicBezTo>
                    <a:pt x="0" y="1019"/>
                    <a:pt x="1019" y="0"/>
                    <a:pt x="2276" y="0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376379" cy="3444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07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708480" y="-526466"/>
            <a:ext cx="6492403" cy="7270327"/>
          </a:xfrm>
          <a:custGeom>
            <a:avLst/>
            <a:gdLst/>
            <a:ahLst/>
            <a:cxnLst/>
            <a:rect l="l" t="t" r="r" b="b"/>
            <a:pathLst>
              <a:path w="9738604" h="10905491">
                <a:moveTo>
                  <a:pt x="0" y="0"/>
                </a:moveTo>
                <a:lnTo>
                  <a:pt x="9738604" y="0"/>
                </a:lnTo>
                <a:lnTo>
                  <a:pt x="9738604" y="10905492"/>
                </a:lnTo>
                <a:lnTo>
                  <a:pt x="0" y="109054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957716" y="1720122"/>
            <a:ext cx="4879081" cy="4255229"/>
            <a:chOff x="0" y="0"/>
            <a:chExt cx="1927538" cy="168107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27538" cy="1681078"/>
            </a:xfrm>
            <a:custGeom>
              <a:avLst/>
              <a:gdLst/>
              <a:ahLst/>
              <a:cxnLst/>
              <a:rect l="l" t="t" r="r" b="b"/>
              <a:pathLst>
                <a:path w="1927538" h="1681078">
                  <a:moveTo>
                    <a:pt x="6347" y="0"/>
                  </a:moveTo>
                  <a:lnTo>
                    <a:pt x="1921191" y="0"/>
                  </a:lnTo>
                  <a:cubicBezTo>
                    <a:pt x="1924697" y="0"/>
                    <a:pt x="1927538" y="2842"/>
                    <a:pt x="1927538" y="6347"/>
                  </a:cubicBezTo>
                  <a:lnTo>
                    <a:pt x="1927538" y="1674731"/>
                  </a:lnTo>
                  <a:cubicBezTo>
                    <a:pt x="1927538" y="1676414"/>
                    <a:pt x="1926870" y="1678029"/>
                    <a:pt x="1925679" y="1679219"/>
                  </a:cubicBezTo>
                  <a:cubicBezTo>
                    <a:pt x="1924489" y="1680409"/>
                    <a:pt x="1922875" y="1681078"/>
                    <a:pt x="1921191" y="1681078"/>
                  </a:cubicBezTo>
                  <a:lnTo>
                    <a:pt x="6347" y="1681078"/>
                  </a:lnTo>
                  <a:cubicBezTo>
                    <a:pt x="2842" y="1681078"/>
                    <a:pt x="0" y="1678236"/>
                    <a:pt x="0" y="1674731"/>
                  </a:cubicBezTo>
                  <a:lnTo>
                    <a:pt x="0" y="6347"/>
                  </a:lnTo>
                  <a:cubicBezTo>
                    <a:pt x="0" y="4664"/>
                    <a:pt x="669" y="3049"/>
                    <a:pt x="1859" y="1859"/>
                  </a:cubicBezTo>
                  <a:cubicBezTo>
                    <a:pt x="3049" y="669"/>
                    <a:pt x="4664" y="0"/>
                    <a:pt x="6347" y="0"/>
                  </a:cubicBezTo>
                  <a:close/>
                </a:path>
              </a:pathLst>
            </a:custGeom>
            <a:solidFill>
              <a:srgbClr val="F8DF3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927538" cy="174775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497660" lvl="1" indent="-248830">
                <a:lnSpc>
                  <a:spcPts val="3227"/>
                </a:lnSpc>
                <a:buFont typeface="Arial"/>
                <a:buChar char="•"/>
              </a:pPr>
              <a:r>
                <a:rPr lang="en-US" sz="2305" dirty="0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Data protection is a fundamental right protected by laws like DPA 2017, &amp; GDPR.</a:t>
              </a:r>
            </a:p>
            <a:p>
              <a:pPr marL="497660" lvl="1" indent="-248830">
                <a:lnSpc>
                  <a:spcPts val="3227"/>
                </a:lnSpc>
                <a:buFont typeface="Arial"/>
                <a:buChar char="•"/>
              </a:pPr>
              <a:r>
                <a:rPr lang="en-US" sz="2305" dirty="0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Crucial for building trust, enhancing brand reputation, preventing fraud and cybercrimes.</a:t>
              </a:r>
            </a:p>
            <a:p>
              <a:pPr marL="497660" lvl="1" indent="-248830">
                <a:lnSpc>
                  <a:spcPts val="3227"/>
                </a:lnSpc>
                <a:buFont typeface="Arial"/>
                <a:buChar char="•"/>
              </a:pPr>
              <a:r>
                <a:rPr lang="en-US" sz="2305" dirty="0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Saving time and resources. 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9290690" y="3764044"/>
            <a:ext cx="4824959" cy="3869617"/>
          </a:xfrm>
          <a:custGeom>
            <a:avLst/>
            <a:gdLst/>
            <a:ahLst/>
            <a:cxnLst/>
            <a:rect l="l" t="t" r="r" b="b"/>
            <a:pathLst>
              <a:path w="7237438" h="5804426">
                <a:moveTo>
                  <a:pt x="0" y="0"/>
                </a:moveTo>
                <a:lnTo>
                  <a:pt x="7237438" y="0"/>
                </a:lnTo>
                <a:lnTo>
                  <a:pt x="7237438" y="5804426"/>
                </a:lnTo>
                <a:lnTo>
                  <a:pt x="0" y="58044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627119" y="676384"/>
            <a:ext cx="5327143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77"/>
              </a:lnSpc>
            </a:pPr>
            <a:r>
              <a:rPr lang="en-US" sz="4276">
                <a:solidFill>
                  <a:srgbClr val="000000"/>
                </a:solidFill>
                <a:latin typeface="Kooperativ"/>
                <a:ea typeface="Kooperativ"/>
                <a:cs typeface="Kooperativ"/>
                <a:sym typeface="Kooperativ"/>
              </a:rPr>
              <a:t>The Importance</a:t>
            </a:r>
          </a:p>
          <a:p>
            <a:pPr>
              <a:lnSpc>
                <a:spcPts val="3977"/>
              </a:lnSpc>
            </a:pPr>
            <a:r>
              <a:rPr lang="en-US" sz="4276">
                <a:solidFill>
                  <a:srgbClr val="000000"/>
                </a:solidFill>
                <a:latin typeface="Kooperativ"/>
                <a:ea typeface="Kooperativ"/>
                <a:cs typeface="Kooperativ"/>
                <a:sym typeface="Kooperativ"/>
              </a:rPr>
              <a:t>of Data Protection</a:t>
            </a:r>
          </a:p>
        </p:txBody>
      </p:sp>
      <p:sp>
        <p:nvSpPr>
          <p:cNvPr id="11" name="Freeform 11"/>
          <p:cNvSpPr/>
          <p:nvPr/>
        </p:nvSpPr>
        <p:spPr>
          <a:xfrm>
            <a:off x="9531236" y="3539604"/>
            <a:ext cx="693759" cy="625645"/>
          </a:xfrm>
          <a:custGeom>
            <a:avLst/>
            <a:gdLst/>
            <a:ahLst/>
            <a:cxnLst/>
            <a:rect l="l" t="t" r="r" b="b"/>
            <a:pathLst>
              <a:path w="1040639" h="938468">
                <a:moveTo>
                  <a:pt x="0" y="0"/>
                </a:moveTo>
                <a:lnTo>
                  <a:pt x="1040640" y="0"/>
                </a:lnTo>
                <a:lnTo>
                  <a:pt x="1040640" y="938468"/>
                </a:lnTo>
                <a:lnTo>
                  <a:pt x="0" y="938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940968">
            <a:off x="5285473" y="1298476"/>
            <a:ext cx="693759" cy="625645"/>
          </a:xfrm>
          <a:custGeom>
            <a:avLst/>
            <a:gdLst/>
            <a:ahLst/>
            <a:cxnLst/>
            <a:rect l="l" t="t" r="r" b="b"/>
            <a:pathLst>
              <a:path w="1040639" h="938468">
                <a:moveTo>
                  <a:pt x="0" y="0"/>
                </a:moveTo>
                <a:lnTo>
                  <a:pt x="1040639" y="0"/>
                </a:lnTo>
                <a:lnTo>
                  <a:pt x="1040639" y="938468"/>
                </a:lnTo>
                <a:lnTo>
                  <a:pt x="0" y="938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08480" y="6368233"/>
            <a:ext cx="13608961" cy="751259"/>
            <a:chOff x="0" y="0"/>
            <a:chExt cx="5376379" cy="2967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6380" cy="296793"/>
            </a:xfrm>
            <a:custGeom>
              <a:avLst/>
              <a:gdLst/>
              <a:ahLst/>
              <a:cxnLst/>
              <a:rect l="l" t="t" r="r" b="b"/>
              <a:pathLst>
                <a:path w="5376380" h="296793">
                  <a:moveTo>
                    <a:pt x="2276" y="0"/>
                  </a:moveTo>
                  <a:lnTo>
                    <a:pt x="5374104" y="0"/>
                  </a:lnTo>
                  <a:cubicBezTo>
                    <a:pt x="5375361" y="0"/>
                    <a:pt x="5376380" y="1019"/>
                    <a:pt x="5376380" y="2276"/>
                  </a:cubicBezTo>
                  <a:lnTo>
                    <a:pt x="5376380" y="294518"/>
                  </a:lnTo>
                  <a:cubicBezTo>
                    <a:pt x="5376380" y="295775"/>
                    <a:pt x="5375361" y="296793"/>
                    <a:pt x="5374104" y="296793"/>
                  </a:cubicBezTo>
                  <a:lnTo>
                    <a:pt x="2276" y="296793"/>
                  </a:lnTo>
                  <a:cubicBezTo>
                    <a:pt x="1019" y="296793"/>
                    <a:pt x="0" y="295775"/>
                    <a:pt x="0" y="294518"/>
                  </a:cubicBezTo>
                  <a:lnTo>
                    <a:pt x="0" y="2276"/>
                  </a:lnTo>
                  <a:cubicBezTo>
                    <a:pt x="0" y="1019"/>
                    <a:pt x="1019" y="0"/>
                    <a:pt x="2276" y="0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376379" cy="3444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07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708480" y="-526466"/>
            <a:ext cx="6492403" cy="7270327"/>
          </a:xfrm>
          <a:custGeom>
            <a:avLst/>
            <a:gdLst/>
            <a:ahLst/>
            <a:cxnLst/>
            <a:rect l="l" t="t" r="r" b="b"/>
            <a:pathLst>
              <a:path w="9738604" h="10905491">
                <a:moveTo>
                  <a:pt x="0" y="0"/>
                </a:moveTo>
                <a:lnTo>
                  <a:pt x="9738604" y="0"/>
                </a:lnTo>
                <a:lnTo>
                  <a:pt x="9738604" y="10905492"/>
                </a:lnTo>
                <a:lnTo>
                  <a:pt x="0" y="109054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5279377" y="1607868"/>
            <a:ext cx="5040301" cy="3497532"/>
            <a:chOff x="0" y="0"/>
            <a:chExt cx="1927538" cy="168107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27538" cy="1681078"/>
            </a:xfrm>
            <a:custGeom>
              <a:avLst/>
              <a:gdLst/>
              <a:ahLst/>
              <a:cxnLst/>
              <a:rect l="l" t="t" r="r" b="b"/>
              <a:pathLst>
                <a:path w="1927538" h="1681078">
                  <a:moveTo>
                    <a:pt x="6347" y="0"/>
                  </a:moveTo>
                  <a:lnTo>
                    <a:pt x="1921191" y="0"/>
                  </a:lnTo>
                  <a:cubicBezTo>
                    <a:pt x="1924697" y="0"/>
                    <a:pt x="1927538" y="2842"/>
                    <a:pt x="1927538" y="6347"/>
                  </a:cubicBezTo>
                  <a:lnTo>
                    <a:pt x="1927538" y="1674731"/>
                  </a:lnTo>
                  <a:cubicBezTo>
                    <a:pt x="1927538" y="1676414"/>
                    <a:pt x="1926870" y="1678029"/>
                    <a:pt x="1925679" y="1679219"/>
                  </a:cubicBezTo>
                  <a:cubicBezTo>
                    <a:pt x="1924489" y="1680409"/>
                    <a:pt x="1922875" y="1681078"/>
                    <a:pt x="1921191" y="1681078"/>
                  </a:cubicBezTo>
                  <a:lnTo>
                    <a:pt x="6347" y="1681078"/>
                  </a:lnTo>
                  <a:cubicBezTo>
                    <a:pt x="2842" y="1681078"/>
                    <a:pt x="0" y="1678236"/>
                    <a:pt x="0" y="1674731"/>
                  </a:cubicBezTo>
                  <a:lnTo>
                    <a:pt x="0" y="6347"/>
                  </a:lnTo>
                  <a:cubicBezTo>
                    <a:pt x="0" y="4664"/>
                    <a:pt x="669" y="3049"/>
                    <a:pt x="1859" y="1859"/>
                  </a:cubicBezTo>
                  <a:cubicBezTo>
                    <a:pt x="3049" y="669"/>
                    <a:pt x="4664" y="0"/>
                    <a:pt x="6347" y="0"/>
                  </a:cubicBezTo>
                  <a:close/>
                </a:path>
              </a:pathLst>
            </a:custGeom>
            <a:solidFill>
              <a:srgbClr val="F8DF3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927538" cy="174775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248830" lvl="1">
                <a:lnSpc>
                  <a:spcPts val="3227"/>
                </a:lnSpc>
              </a:pPr>
              <a:r>
                <a:rPr lang="en-GB" sz="2400" dirty="0">
                  <a:solidFill>
                    <a:srgbClr val="111111"/>
                  </a:solidFill>
                  <a:latin typeface="-apple-system"/>
                </a:rPr>
                <a:t>Mauritius established the Office of the Data Protection Commissioner, making it operational and ensuring compliance with data privacy standards. Mauritius was the first African country to do so.</a:t>
              </a:r>
              <a:endParaRPr lang="en-US" sz="2305" dirty="0"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9290690" y="3764044"/>
            <a:ext cx="4824959" cy="3869617"/>
          </a:xfrm>
          <a:custGeom>
            <a:avLst/>
            <a:gdLst/>
            <a:ahLst/>
            <a:cxnLst/>
            <a:rect l="l" t="t" r="r" b="b"/>
            <a:pathLst>
              <a:path w="7237438" h="5804426">
                <a:moveTo>
                  <a:pt x="0" y="0"/>
                </a:moveTo>
                <a:lnTo>
                  <a:pt x="7237438" y="0"/>
                </a:lnTo>
                <a:lnTo>
                  <a:pt x="7237438" y="5804426"/>
                </a:lnTo>
                <a:lnTo>
                  <a:pt x="0" y="58044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627119" y="676384"/>
            <a:ext cx="5327143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77"/>
              </a:lnSpc>
            </a:pPr>
            <a:r>
              <a:rPr lang="en-US" sz="4276" dirty="0">
                <a:solidFill>
                  <a:srgbClr val="000000"/>
                </a:solidFill>
                <a:latin typeface="Kooperativ"/>
                <a:ea typeface="Kooperativ"/>
                <a:cs typeface="Kooperativ"/>
                <a:sym typeface="Kooperativ"/>
              </a:rPr>
              <a:t>DID YOU KNOW..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0083471" y="3224533"/>
            <a:ext cx="693759" cy="625645"/>
          </a:xfrm>
          <a:custGeom>
            <a:avLst/>
            <a:gdLst/>
            <a:ahLst/>
            <a:cxnLst/>
            <a:rect l="l" t="t" r="r" b="b"/>
            <a:pathLst>
              <a:path w="1040639" h="938468">
                <a:moveTo>
                  <a:pt x="0" y="0"/>
                </a:moveTo>
                <a:lnTo>
                  <a:pt x="1040640" y="0"/>
                </a:lnTo>
                <a:lnTo>
                  <a:pt x="1040640" y="938468"/>
                </a:lnTo>
                <a:lnTo>
                  <a:pt x="0" y="938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U" sz="1200" dirty="0"/>
          </a:p>
        </p:txBody>
      </p:sp>
      <p:sp>
        <p:nvSpPr>
          <p:cNvPr id="12" name="Freeform 12"/>
          <p:cNvSpPr/>
          <p:nvPr/>
        </p:nvSpPr>
        <p:spPr>
          <a:xfrm rot="2940968">
            <a:off x="5285473" y="1298476"/>
            <a:ext cx="693759" cy="625645"/>
          </a:xfrm>
          <a:custGeom>
            <a:avLst/>
            <a:gdLst/>
            <a:ahLst/>
            <a:cxnLst/>
            <a:rect l="l" t="t" r="r" b="b"/>
            <a:pathLst>
              <a:path w="1040639" h="938468">
                <a:moveTo>
                  <a:pt x="0" y="0"/>
                </a:moveTo>
                <a:lnTo>
                  <a:pt x="1040639" y="0"/>
                </a:lnTo>
                <a:lnTo>
                  <a:pt x="1040639" y="938468"/>
                </a:lnTo>
                <a:lnTo>
                  <a:pt x="0" y="938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5099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08480" y="6368233"/>
            <a:ext cx="13608961" cy="751259"/>
            <a:chOff x="0" y="0"/>
            <a:chExt cx="5376379" cy="2967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6380" cy="296793"/>
            </a:xfrm>
            <a:custGeom>
              <a:avLst/>
              <a:gdLst/>
              <a:ahLst/>
              <a:cxnLst/>
              <a:rect l="l" t="t" r="r" b="b"/>
              <a:pathLst>
                <a:path w="5376380" h="296793">
                  <a:moveTo>
                    <a:pt x="2276" y="0"/>
                  </a:moveTo>
                  <a:lnTo>
                    <a:pt x="5374104" y="0"/>
                  </a:lnTo>
                  <a:cubicBezTo>
                    <a:pt x="5375361" y="0"/>
                    <a:pt x="5376380" y="1019"/>
                    <a:pt x="5376380" y="2276"/>
                  </a:cubicBezTo>
                  <a:lnTo>
                    <a:pt x="5376380" y="294518"/>
                  </a:lnTo>
                  <a:cubicBezTo>
                    <a:pt x="5376380" y="295775"/>
                    <a:pt x="5375361" y="296793"/>
                    <a:pt x="5374104" y="296793"/>
                  </a:cubicBezTo>
                  <a:lnTo>
                    <a:pt x="2276" y="296793"/>
                  </a:lnTo>
                  <a:cubicBezTo>
                    <a:pt x="1019" y="296793"/>
                    <a:pt x="0" y="295775"/>
                    <a:pt x="0" y="294518"/>
                  </a:cubicBezTo>
                  <a:lnTo>
                    <a:pt x="0" y="2276"/>
                  </a:lnTo>
                  <a:cubicBezTo>
                    <a:pt x="0" y="1019"/>
                    <a:pt x="1019" y="0"/>
                    <a:pt x="2276" y="0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376379" cy="3444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07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4874584"/>
            <a:ext cx="10820400" cy="1565886"/>
            <a:chOff x="0" y="0"/>
            <a:chExt cx="4274726" cy="6186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618622"/>
            </a:xfrm>
            <a:custGeom>
              <a:avLst/>
              <a:gdLst/>
              <a:ahLst/>
              <a:cxnLst/>
              <a:rect l="l" t="t" r="r" b="b"/>
              <a:pathLst>
                <a:path w="4274726" h="618622">
                  <a:moveTo>
                    <a:pt x="2862" y="0"/>
                  </a:moveTo>
                  <a:lnTo>
                    <a:pt x="4271864" y="0"/>
                  </a:lnTo>
                  <a:cubicBezTo>
                    <a:pt x="4272623" y="0"/>
                    <a:pt x="4273351" y="302"/>
                    <a:pt x="4273888" y="838"/>
                  </a:cubicBezTo>
                  <a:cubicBezTo>
                    <a:pt x="4274424" y="1375"/>
                    <a:pt x="4274726" y="2103"/>
                    <a:pt x="4274726" y="2862"/>
                  </a:cubicBezTo>
                  <a:lnTo>
                    <a:pt x="4274726" y="615760"/>
                  </a:lnTo>
                  <a:cubicBezTo>
                    <a:pt x="4274726" y="617340"/>
                    <a:pt x="4273445" y="618622"/>
                    <a:pt x="4271864" y="618622"/>
                  </a:cubicBezTo>
                  <a:lnTo>
                    <a:pt x="2862" y="618622"/>
                  </a:lnTo>
                  <a:cubicBezTo>
                    <a:pt x="2103" y="618622"/>
                    <a:pt x="1375" y="618320"/>
                    <a:pt x="838" y="617783"/>
                  </a:cubicBezTo>
                  <a:cubicBezTo>
                    <a:pt x="302" y="617247"/>
                    <a:pt x="0" y="616519"/>
                    <a:pt x="0" y="615760"/>
                  </a:cubicBezTo>
                  <a:lnTo>
                    <a:pt x="0" y="2862"/>
                  </a:lnTo>
                  <a:cubicBezTo>
                    <a:pt x="0" y="2103"/>
                    <a:pt x="302" y="1375"/>
                    <a:pt x="838" y="838"/>
                  </a:cubicBezTo>
                  <a:cubicBezTo>
                    <a:pt x="1375" y="302"/>
                    <a:pt x="2103" y="0"/>
                    <a:pt x="2862" y="0"/>
                  </a:cubicBezTo>
                  <a:close/>
                </a:path>
              </a:pathLst>
            </a:custGeom>
            <a:solidFill>
              <a:srgbClr val="F8DF3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274726" cy="66624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07"/>
                </a:lnSpc>
              </a:pPr>
              <a:endParaRPr sz="12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408839" y="1481524"/>
            <a:ext cx="2765524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: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3018" y="5607188"/>
            <a:ext cx="2210486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5"/>
              </a:lnSpc>
            </a:pPr>
            <a:r>
              <a:rPr lang="en-US" sz="1505">
                <a:solidFill>
                  <a:srgbClr val="191919"/>
                </a:solidFill>
                <a:latin typeface="Inter Medium"/>
                <a:ea typeface="Inter Medium"/>
                <a:cs typeface="Inter Medium"/>
                <a:sym typeface="Inter Medium"/>
              </a:rPr>
              <a:t>Detects and removes malicious software</a:t>
            </a:r>
          </a:p>
        </p:txBody>
      </p:sp>
      <p:sp>
        <p:nvSpPr>
          <p:cNvPr id="10" name="Freeform 10"/>
          <p:cNvSpPr/>
          <p:nvPr/>
        </p:nvSpPr>
        <p:spPr>
          <a:xfrm rot="-450908">
            <a:off x="10286636" y="64031"/>
            <a:ext cx="2803282" cy="4800600"/>
          </a:xfrm>
          <a:custGeom>
            <a:avLst/>
            <a:gdLst/>
            <a:ahLst/>
            <a:cxnLst/>
            <a:rect l="l" t="t" r="r" b="b"/>
            <a:pathLst>
              <a:path w="4204923" h="7200900">
                <a:moveTo>
                  <a:pt x="0" y="0"/>
                </a:moveTo>
                <a:lnTo>
                  <a:pt x="4204923" y="0"/>
                </a:lnTo>
                <a:lnTo>
                  <a:pt x="4204923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90557" b="-1927"/>
            </a:stretch>
          </a:blipFill>
        </p:spPr>
      </p:sp>
      <p:sp>
        <p:nvSpPr>
          <p:cNvPr id="11" name="Freeform 11"/>
          <p:cNvSpPr/>
          <p:nvPr/>
        </p:nvSpPr>
        <p:spPr>
          <a:xfrm rot="357870">
            <a:off x="-951809" y="739409"/>
            <a:ext cx="2493973" cy="4862487"/>
          </a:xfrm>
          <a:custGeom>
            <a:avLst/>
            <a:gdLst/>
            <a:ahLst/>
            <a:cxnLst/>
            <a:rect l="l" t="t" r="r" b="b"/>
            <a:pathLst>
              <a:path w="3740960" h="7293731">
                <a:moveTo>
                  <a:pt x="0" y="0"/>
                </a:moveTo>
                <a:lnTo>
                  <a:pt x="3740960" y="0"/>
                </a:lnTo>
                <a:lnTo>
                  <a:pt x="3740960" y="7293731"/>
                </a:lnTo>
                <a:lnTo>
                  <a:pt x="0" y="7293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630" r="-114191"/>
            </a:stretch>
          </a:blipFill>
        </p:spPr>
      </p:sp>
      <p:sp>
        <p:nvSpPr>
          <p:cNvPr id="12" name="Freeform 12"/>
          <p:cNvSpPr/>
          <p:nvPr/>
        </p:nvSpPr>
        <p:spPr>
          <a:xfrm rot="-69895">
            <a:off x="1475334" y="2806859"/>
            <a:ext cx="1585855" cy="1887922"/>
          </a:xfrm>
          <a:custGeom>
            <a:avLst/>
            <a:gdLst/>
            <a:ahLst/>
            <a:cxnLst/>
            <a:rect l="l" t="t" r="r" b="b"/>
            <a:pathLst>
              <a:path w="2378782" h="2831883">
                <a:moveTo>
                  <a:pt x="0" y="0"/>
                </a:moveTo>
                <a:lnTo>
                  <a:pt x="2378781" y="0"/>
                </a:lnTo>
                <a:lnTo>
                  <a:pt x="2378781" y="2831883"/>
                </a:lnTo>
                <a:lnTo>
                  <a:pt x="0" y="2831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977141" y="2790934"/>
            <a:ext cx="2237719" cy="1700666"/>
          </a:xfrm>
          <a:custGeom>
            <a:avLst/>
            <a:gdLst/>
            <a:ahLst/>
            <a:cxnLst/>
            <a:rect l="l" t="t" r="r" b="b"/>
            <a:pathLst>
              <a:path w="3356578" h="2550999">
                <a:moveTo>
                  <a:pt x="0" y="0"/>
                </a:moveTo>
                <a:lnTo>
                  <a:pt x="3356578" y="0"/>
                </a:lnTo>
                <a:lnTo>
                  <a:pt x="3356578" y="2550999"/>
                </a:lnTo>
                <a:lnTo>
                  <a:pt x="0" y="25509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95349">
            <a:off x="8633917" y="2915595"/>
            <a:ext cx="1970961" cy="1451343"/>
          </a:xfrm>
          <a:custGeom>
            <a:avLst/>
            <a:gdLst/>
            <a:ahLst/>
            <a:cxnLst/>
            <a:rect l="l" t="t" r="r" b="b"/>
            <a:pathLst>
              <a:path w="2956441" h="2177015">
                <a:moveTo>
                  <a:pt x="0" y="0"/>
                </a:moveTo>
                <a:lnTo>
                  <a:pt x="2956440" y="0"/>
                </a:lnTo>
                <a:lnTo>
                  <a:pt x="2956440" y="2177016"/>
                </a:lnTo>
                <a:lnTo>
                  <a:pt x="0" y="21770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403650" y="619130"/>
            <a:ext cx="6994315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0"/>
              </a:lnSpc>
            </a:pPr>
            <a:r>
              <a:rPr lang="en-US" sz="5581">
                <a:solidFill>
                  <a:srgbClr val="000000"/>
                </a:solidFill>
                <a:latin typeface="Kooperativ"/>
                <a:ea typeface="Kooperativ"/>
                <a:cs typeface="Kooperativ"/>
                <a:sym typeface="Kooperativ"/>
              </a:rPr>
              <a:t>Protection Methods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12797" y="1952533"/>
            <a:ext cx="7778805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5"/>
              </a:lnSpc>
              <a:spcBef>
                <a:spcPct val="0"/>
              </a:spcBef>
            </a:pPr>
            <a:r>
              <a:rPr lang="en-US" sz="2046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Some key methods to protect against cyber threats include: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686358" y="5605751"/>
            <a:ext cx="2210486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5"/>
              </a:lnSpc>
            </a:pPr>
            <a:r>
              <a:rPr lang="en-US" sz="1505">
                <a:solidFill>
                  <a:srgbClr val="191919"/>
                </a:solidFill>
                <a:latin typeface="Inter Medium"/>
                <a:ea typeface="Inter Medium"/>
                <a:cs typeface="Inter Medium"/>
                <a:sym typeface="Inter Medium"/>
              </a:rPr>
              <a:t>Securing data by turning it into code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990757" y="5607188"/>
            <a:ext cx="2210486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5"/>
              </a:lnSpc>
            </a:pPr>
            <a:r>
              <a:rPr lang="en-US" sz="1505">
                <a:solidFill>
                  <a:srgbClr val="191919"/>
                </a:solidFill>
                <a:latin typeface="Inter Medium"/>
                <a:ea typeface="Inter Medium"/>
                <a:cs typeface="Inter Medium"/>
                <a:sym typeface="Inter Medium"/>
              </a:rPr>
              <a:t>Requires two or more forms of verification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79905" y="5222226"/>
            <a:ext cx="1176713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7"/>
              </a:lnSpc>
              <a:spcBef>
                <a:spcPct val="0"/>
              </a:spcBef>
            </a:pPr>
            <a:r>
              <a:rPr lang="en-US" sz="1505">
                <a:solidFill>
                  <a:srgbClr val="191919"/>
                </a:solidFill>
                <a:latin typeface="Inter Bold"/>
                <a:ea typeface="Inter Bold"/>
                <a:cs typeface="Inter Bold"/>
                <a:sym typeface="Inter Bold"/>
              </a:rPr>
              <a:t>Antivirus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203245" y="5171887"/>
            <a:ext cx="1176713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7"/>
              </a:lnSpc>
              <a:spcBef>
                <a:spcPct val="0"/>
              </a:spcBef>
            </a:pPr>
            <a:r>
              <a:rPr lang="en-US" sz="1505">
                <a:solidFill>
                  <a:srgbClr val="191919"/>
                </a:solidFill>
                <a:latin typeface="Inter Bold"/>
                <a:ea typeface="Inter Bold"/>
                <a:cs typeface="Inter Bold"/>
                <a:sym typeface="Inter Bold"/>
              </a:rPr>
              <a:t>Encryption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769109" y="5258478"/>
            <a:ext cx="2656209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0"/>
              </a:lnSpc>
            </a:pPr>
            <a:r>
              <a:rPr lang="en-US" sz="1505">
                <a:solidFill>
                  <a:srgbClr val="191919"/>
                </a:solidFill>
                <a:latin typeface="Inter Bold"/>
                <a:ea typeface="Inter Bold"/>
                <a:cs typeface="Inter Bold"/>
                <a:sym typeface="Inter Bold"/>
              </a:rPr>
              <a:t>Multi factor Authentication</a:t>
            </a:r>
          </a:p>
        </p:txBody>
      </p:sp>
      <p:sp>
        <p:nvSpPr>
          <p:cNvPr id="22" name="Freeform 22"/>
          <p:cNvSpPr/>
          <p:nvPr/>
        </p:nvSpPr>
        <p:spPr>
          <a:xfrm>
            <a:off x="1788050" y="485780"/>
            <a:ext cx="693759" cy="625645"/>
          </a:xfrm>
          <a:custGeom>
            <a:avLst/>
            <a:gdLst/>
            <a:ahLst/>
            <a:cxnLst/>
            <a:rect l="l" t="t" r="r" b="b"/>
            <a:pathLst>
              <a:path w="1040639" h="938468">
                <a:moveTo>
                  <a:pt x="0" y="0"/>
                </a:moveTo>
                <a:lnTo>
                  <a:pt x="1040640" y="0"/>
                </a:lnTo>
                <a:lnTo>
                  <a:pt x="1040640" y="938468"/>
                </a:lnTo>
                <a:lnTo>
                  <a:pt x="0" y="9384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940968">
            <a:off x="9637865" y="485780"/>
            <a:ext cx="693759" cy="625645"/>
          </a:xfrm>
          <a:custGeom>
            <a:avLst/>
            <a:gdLst/>
            <a:ahLst/>
            <a:cxnLst/>
            <a:rect l="l" t="t" r="r" b="b"/>
            <a:pathLst>
              <a:path w="1040639" h="938468">
                <a:moveTo>
                  <a:pt x="0" y="0"/>
                </a:moveTo>
                <a:lnTo>
                  <a:pt x="1040639" y="0"/>
                </a:lnTo>
                <a:lnTo>
                  <a:pt x="1040639" y="938468"/>
                </a:lnTo>
                <a:lnTo>
                  <a:pt x="0" y="9384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2936697"/>
            <a:ext cx="6847285" cy="3235503"/>
            <a:chOff x="0" y="0"/>
            <a:chExt cx="2705100" cy="1278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5100" cy="1278224"/>
            </a:xfrm>
            <a:custGeom>
              <a:avLst/>
              <a:gdLst/>
              <a:ahLst/>
              <a:cxnLst/>
              <a:rect l="l" t="t" r="r" b="b"/>
              <a:pathLst>
                <a:path w="2705100" h="1278224">
                  <a:moveTo>
                    <a:pt x="4523" y="0"/>
                  </a:moveTo>
                  <a:lnTo>
                    <a:pt x="2700577" y="0"/>
                  </a:lnTo>
                  <a:cubicBezTo>
                    <a:pt x="2701777" y="0"/>
                    <a:pt x="2702927" y="476"/>
                    <a:pt x="2703775" y="1325"/>
                  </a:cubicBezTo>
                  <a:cubicBezTo>
                    <a:pt x="2704623" y="2173"/>
                    <a:pt x="2705100" y="3323"/>
                    <a:pt x="2705100" y="4523"/>
                  </a:cubicBezTo>
                  <a:lnTo>
                    <a:pt x="2705100" y="1273701"/>
                  </a:lnTo>
                  <a:cubicBezTo>
                    <a:pt x="2705100" y="1276199"/>
                    <a:pt x="2703075" y="1278224"/>
                    <a:pt x="2700577" y="1278224"/>
                  </a:cubicBezTo>
                  <a:lnTo>
                    <a:pt x="4523" y="1278224"/>
                  </a:lnTo>
                  <a:cubicBezTo>
                    <a:pt x="3323" y="1278224"/>
                    <a:pt x="2173" y="1277747"/>
                    <a:pt x="1325" y="1276899"/>
                  </a:cubicBezTo>
                  <a:cubicBezTo>
                    <a:pt x="476" y="1276051"/>
                    <a:pt x="0" y="1274900"/>
                    <a:pt x="0" y="1273701"/>
                  </a:cubicBezTo>
                  <a:lnTo>
                    <a:pt x="0" y="4523"/>
                  </a:lnTo>
                  <a:cubicBezTo>
                    <a:pt x="0" y="3323"/>
                    <a:pt x="476" y="2173"/>
                    <a:pt x="1325" y="1325"/>
                  </a:cubicBezTo>
                  <a:cubicBezTo>
                    <a:pt x="2173" y="476"/>
                    <a:pt x="3323" y="0"/>
                    <a:pt x="4523" y="0"/>
                  </a:cubicBezTo>
                  <a:close/>
                </a:path>
              </a:pathLst>
            </a:custGeom>
            <a:solidFill>
              <a:srgbClr val="F8DF3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705100" cy="13258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07"/>
                </a:lnSpc>
              </a:pPr>
              <a:endParaRPr sz="12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42601" y="1039822"/>
            <a:ext cx="6128656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9"/>
              </a:lnSpc>
            </a:pPr>
            <a:r>
              <a:rPr lang="en-US" sz="4364">
                <a:solidFill>
                  <a:srgbClr val="000000"/>
                </a:solidFill>
                <a:latin typeface="Kooperativ"/>
                <a:ea typeface="Kooperativ"/>
                <a:cs typeface="Kooperativ"/>
                <a:sym typeface="Kooperativ"/>
              </a:rPr>
              <a:t>Best Practices</a:t>
            </a:r>
          </a:p>
          <a:p>
            <a:pPr>
              <a:lnSpc>
                <a:spcPts val="4059"/>
              </a:lnSpc>
            </a:pPr>
            <a:r>
              <a:rPr lang="en-US" sz="4364">
                <a:solidFill>
                  <a:srgbClr val="000000"/>
                </a:solidFill>
                <a:latin typeface="Kooperativ"/>
                <a:ea typeface="Kooperativ"/>
                <a:cs typeface="Kooperativ"/>
                <a:sym typeface="Kooperativ"/>
              </a:rPr>
              <a:t>for Data protection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708480" y="6368233"/>
            <a:ext cx="13608961" cy="751259"/>
            <a:chOff x="0" y="0"/>
            <a:chExt cx="5376379" cy="2967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76380" cy="296793"/>
            </a:xfrm>
            <a:custGeom>
              <a:avLst/>
              <a:gdLst/>
              <a:ahLst/>
              <a:cxnLst/>
              <a:rect l="l" t="t" r="r" b="b"/>
              <a:pathLst>
                <a:path w="5376380" h="296793">
                  <a:moveTo>
                    <a:pt x="2276" y="0"/>
                  </a:moveTo>
                  <a:lnTo>
                    <a:pt x="5374104" y="0"/>
                  </a:lnTo>
                  <a:cubicBezTo>
                    <a:pt x="5375361" y="0"/>
                    <a:pt x="5376380" y="1019"/>
                    <a:pt x="5376380" y="2276"/>
                  </a:cubicBezTo>
                  <a:lnTo>
                    <a:pt x="5376380" y="294518"/>
                  </a:lnTo>
                  <a:cubicBezTo>
                    <a:pt x="5376380" y="295775"/>
                    <a:pt x="5375361" y="296793"/>
                    <a:pt x="5374104" y="296793"/>
                  </a:cubicBezTo>
                  <a:lnTo>
                    <a:pt x="2276" y="296793"/>
                  </a:lnTo>
                  <a:cubicBezTo>
                    <a:pt x="1019" y="296793"/>
                    <a:pt x="0" y="295775"/>
                    <a:pt x="0" y="294518"/>
                  </a:cubicBezTo>
                  <a:lnTo>
                    <a:pt x="0" y="2276"/>
                  </a:lnTo>
                  <a:cubicBezTo>
                    <a:pt x="0" y="1019"/>
                    <a:pt x="1019" y="0"/>
                    <a:pt x="2276" y="0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5376379" cy="3444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07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7266013" y="2286759"/>
            <a:ext cx="6602111" cy="5374119"/>
          </a:xfrm>
          <a:custGeom>
            <a:avLst/>
            <a:gdLst/>
            <a:ahLst/>
            <a:cxnLst/>
            <a:rect l="l" t="t" r="r" b="b"/>
            <a:pathLst>
              <a:path w="9903167" h="8061178">
                <a:moveTo>
                  <a:pt x="0" y="0"/>
                </a:moveTo>
                <a:lnTo>
                  <a:pt x="9903167" y="0"/>
                </a:lnTo>
                <a:lnTo>
                  <a:pt x="9903167" y="8061178"/>
                </a:lnTo>
                <a:lnTo>
                  <a:pt x="0" y="80611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180167" y="526323"/>
            <a:ext cx="1426575" cy="1286511"/>
          </a:xfrm>
          <a:custGeom>
            <a:avLst/>
            <a:gdLst/>
            <a:ahLst/>
            <a:cxnLst/>
            <a:rect l="l" t="t" r="r" b="b"/>
            <a:pathLst>
              <a:path w="2139863" h="1929767">
                <a:moveTo>
                  <a:pt x="0" y="0"/>
                </a:moveTo>
                <a:lnTo>
                  <a:pt x="2139864" y="0"/>
                </a:lnTo>
                <a:lnTo>
                  <a:pt x="2139864" y="1929768"/>
                </a:lnTo>
                <a:lnTo>
                  <a:pt x="0" y="19297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42601" y="2056490"/>
            <a:ext cx="5468460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58"/>
              </a:lnSpc>
              <a:spcBef>
                <a:spcPct val="0"/>
              </a:spcBef>
            </a:pPr>
            <a:r>
              <a:rPr lang="en-US" sz="2113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To improve cybersecurity, follow these best practices: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42442" y="3135037"/>
            <a:ext cx="6790643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8325" lvl="1" indent="-214163">
              <a:lnSpc>
                <a:spcPts val="2777"/>
              </a:lnSpc>
              <a:spcBef>
                <a:spcPct val="0"/>
              </a:spcBef>
              <a:buFont typeface="Arial"/>
              <a:buChar char="•"/>
            </a:pPr>
            <a:r>
              <a:rPr lang="en-US" sz="1983" dirty="0">
                <a:solidFill>
                  <a:srgbClr val="191919"/>
                </a:solidFill>
                <a:latin typeface="Inter Medium"/>
                <a:ea typeface="Inter Medium"/>
                <a:cs typeface="Inter Medium"/>
                <a:sym typeface="Inter Medium"/>
              </a:rPr>
              <a:t>Conduct a comprehensive data inventory to understand your organization's data types, storage locations, and access rights.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2442" y="4328870"/>
            <a:ext cx="6930710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8326" lvl="1" indent="-214163">
              <a:lnSpc>
                <a:spcPts val="2341"/>
              </a:lnSpc>
              <a:buFont typeface="Arial"/>
              <a:buChar char="•"/>
            </a:pPr>
            <a:r>
              <a:rPr lang="en-US" sz="1983" dirty="0">
                <a:solidFill>
                  <a:srgbClr val="191919"/>
                </a:solidFill>
                <a:latin typeface="Inter Medium"/>
                <a:ea typeface="Inter Medium"/>
                <a:cs typeface="Inter Medium"/>
                <a:sym typeface="Inter Medium"/>
              </a:rPr>
              <a:t>Data security involves safeguarding digital information from unauthorized access, corruption, or theft through encryption, access controls, and regular risk assessments throughout its lifecycle. </a:t>
            </a:r>
          </a:p>
        </p:txBody>
      </p:sp>
      <p:sp>
        <p:nvSpPr>
          <p:cNvPr id="14" name="Freeform 14"/>
          <p:cNvSpPr/>
          <p:nvPr/>
        </p:nvSpPr>
        <p:spPr>
          <a:xfrm>
            <a:off x="351610" y="333197"/>
            <a:ext cx="781983" cy="705207"/>
          </a:xfrm>
          <a:custGeom>
            <a:avLst/>
            <a:gdLst/>
            <a:ahLst/>
            <a:cxnLst/>
            <a:rect l="l" t="t" r="r" b="b"/>
            <a:pathLst>
              <a:path w="1172975" h="1057811">
                <a:moveTo>
                  <a:pt x="0" y="0"/>
                </a:moveTo>
                <a:lnTo>
                  <a:pt x="1172975" y="0"/>
                </a:lnTo>
                <a:lnTo>
                  <a:pt x="1172975" y="1057810"/>
                </a:lnTo>
                <a:lnTo>
                  <a:pt x="0" y="10578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42332"/>
      </a:dk2>
      <a:lt2>
        <a:srgbClr val="EE91A0"/>
      </a:lt2>
      <a:accent1>
        <a:srgbClr val="E03754"/>
      </a:accent1>
      <a:accent2>
        <a:srgbClr val="E86C2E"/>
      </a:accent2>
      <a:accent3>
        <a:srgbClr val="DAB250"/>
      </a:accent3>
      <a:accent4>
        <a:srgbClr val="60C4AA"/>
      </a:accent4>
      <a:accent5>
        <a:srgbClr val="51A9DB"/>
      </a:accent5>
      <a:accent6>
        <a:srgbClr val="976AC9"/>
      </a:accent6>
      <a:hlink>
        <a:srgbClr val="D5445E"/>
      </a:hlink>
      <a:folHlink>
        <a:srgbClr val="E17C8E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6B2E858E-683F-40D9-B4CB-284D097F3A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93FC4C48176D4BA39FB2B3A58FDD54" ma:contentTypeVersion="1" ma:contentTypeDescription="Create a new document." ma:contentTypeScope="" ma:versionID="7350b534a8aa33a7f4abf92fcd5ca326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ff01fac345008aa34b3a53f2166bf3c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3AEC877-4A83-4FBF-94CC-FBAB909F4B98}"/>
</file>

<file path=customXml/itemProps2.xml><?xml version="1.0" encoding="utf-8"?>
<ds:datastoreItem xmlns:ds="http://schemas.openxmlformats.org/officeDocument/2006/customXml" ds:itemID="{B0DF3639-A80A-441E-BA2E-21A72B61FC4C}"/>
</file>

<file path=customXml/itemProps3.xml><?xml version="1.0" encoding="utf-8"?>
<ds:datastoreItem xmlns:ds="http://schemas.openxmlformats.org/officeDocument/2006/customXml" ds:itemID="{BBE05B39-5225-4F34-AC46-D84C81A8FAE6}"/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4689</TotalTime>
  <Words>304</Words>
  <Application>Microsoft Office PowerPoint</Application>
  <PresentationFormat>Widescreen</PresentationFormat>
  <Paragraphs>46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-apple-system</vt:lpstr>
      <vt:lpstr>Arial</vt:lpstr>
      <vt:lpstr>Bookman Old Style</vt:lpstr>
      <vt:lpstr>Calibri</vt:lpstr>
      <vt:lpstr>Canva Sans</vt:lpstr>
      <vt:lpstr>Inter</vt:lpstr>
      <vt:lpstr>Inter Bold</vt:lpstr>
      <vt:lpstr>Inter Medium</vt:lpstr>
      <vt:lpstr>Kooperativ</vt:lpstr>
      <vt:lpstr>Rockwell</vt:lpstr>
      <vt:lpstr>Times New Roman</vt:lpstr>
      <vt:lpstr>Times New Roman Bold</vt:lpstr>
      <vt:lpstr>Damask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678</cp:revision>
  <dcterms:created xsi:type="dcterms:W3CDTF">2023-10-17T06:05:54Z</dcterms:created>
  <dcterms:modified xsi:type="dcterms:W3CDTF">2024-07-23T09:41:36Z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0x0101002493FC4C48176D4BA39FB2B3A58FDD54</vt:lpwstr>
  </property>
</Properties>
</file>