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88" r:id="rId4"/>
    <p:sldId id="289" r:id="rId5"/>
    <p:sldId id="278" r:id="rId6"/>
    <p:sldId id="290" r:id="rId7"/>
    <p:sldId id="291" r:id="rId8"/>
    <p:sldId id="292" r:id="rId9"/>
    <p:sldId id="293" r:id="rId10"/>
    <p:sldId id="294" r:id="rId11"/>
    <p:sldId id="274" r:id="rId12"/>
    <p:sldId id="272" r:id="rId13"/>
    <p:sldId id="295" r:id="rId14"/>
    <p:sldId id="259" r:id="rId15"/>
    <p:sldId id="260" r:id="rId16"/>
    <p:sldId id="261" r:id="rId17"/>
    <p:sldId id="296" r:id="rId18"/>
    <p:sldId id="273" r:id="rId19"/>
    <p:sldId id="280" r:id="rId20"/>
    <p:sldId id="279" r:id="rId21"/>
    <p:sldId id="281" r:id="rId22"/>
    <p:sldId id="282" r:id="rId23"/>
    <p:sldId id="283" r:id="rId24"/>
    <p:sldId id="286" r:id="rId25"/>
    <p:sldId id="269"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87097" autoAdjust="0"/>
  </p:normalViewPr>
  <p:slideViewPr>
    <p:cSldViewPr snapToGrid="0">
      <p:cViewPr varScale="1">
        <p:scale>
          <a:sx n="79" d="100"/>
          <a:sy n="79" d="100"/>
        </p:scale>
        <p:origin x="52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B3A916-DD13-4392-AD28-6997677B2F34}" type="datetimeFigureOut">
              <a:rPr lang="en-US" smtClean="0"/>
              <a:t>7/24/2024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72D5BBE-1080-4EB7-9053-DAAC4F642ABC}" type="slidenum">
              <a:rPr lang="en-US" smtClean="0"/>
              <a:t>‹#›</a:t>
            </a:fld>
            <a:endParaRPr lang="en-US"/>
          </a:p>
        </p:txBody>
      </p:sp>
    </p:spTree>
    <p:extLst>
      <p:ext uri="{BB962C8B-B14F-4D97-AF65-F5344CB8AC3E}">
        <p14:creationId xmlns:p14="http://schemas.microsoft.com/office/powerpoint/2010/main" val="428191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D5BBE-1080-4EB7-9053-DAAC4F642ABC}" type="slidenum">
              <a:rPr lang="en-US" smtClean="0"/>
              <a:t>14</a:t>
            </a:fld>
            <a:endParaRPr lang="en-US"/>
          </a:p>
        </p:txBody>
      </p:sp>
    </p:spTree>
    <p:extLst>
      <p:ext uri="{BB962C8B-B14F-4D97-AF65-F5344CB8AC3E}">
        <p14:creationId xmlns:p14="http://schemas.microsoft.com/office/powerpoint/2010/main" val="303119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D5BBE-1080-4EB7-9053-DAAC4F642ABC}" type="slidenum">
              <a:rPr lang="en-US" smtClean="0"/>
              <a:t>16</a:t>
            </a:fld>
            <a:endParaRPr lang="en-US"/>
          </a:p>
        </p:txBody>
      </p:sp>
    </p:spTree>
    <p:extLst>
      <p:ext uri="{BB962C8B-B14F-4D97-AF65-F5344CB8AC3E}">
        <p14:creationId xmlns:p14="http://schemas.microsoft.com/office/powerpoint/2010/main" val="427030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D5BBE-1080-4EB7-9053-DAAC4F642ABC}" type="slidenum">
              <a:rPr lang="en-US" smtClean="0"/>
              <a:t>17</a:t>
            </a:fld>
            <a:endParaRPr lang="en-US"/>
          </a:p>
        </p:txBody>
      </p:sp>
    </p:spTree>
    <p:extLst>
      <p:ext uri="{BB962C8B-B14F-4D97-AF65-F5344CB8AC3E}">
        <p14:creationId xmlns:p14="http://schemas.microsoft.com/office/powerpoint/2010/main" val="113949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2D5BBE-1080-4EB7-9053-DAAC4F642ABC}" type="slidenum">
              <a:rPr lang="en-US" smtClean="0"/>
              <a:t>18</a:t>
            </a:fld>
            <a:endParaRPr lang="en-US"/>
          </a:p>
        </p:txBody>
      </p:sp>
    </p:spTree>
    <p:extLst>
      <p:ext uri="{BB962C8B-B14F-4D97-AF65-F5344CB8AC3E}">
        <p14:creationId xmlns:p14="http://schemas.microsoft.com/office/powerpoint/2010/main" val="365122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7/24/2024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7/24/2024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7/24/2024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7/24/2024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7/24/2024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7/24/2024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hyperlink" Target="NULL" TargetMode="External"/><Relationship Id="rId1" Type="http://schemas.openxmlformats.org/officeDocument/2006/relationships/slideLayout" Target="../slideLayouts/slideLayout2.xml"/><Relationship Id="rId4" Type="http://schemas.openxmlformats.org/officeDocument/2006/relationships/image" Target="../media/image17.jfif"/></Relationships>
</file>

<file path=ppt/slides/_rels/slide24.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jfif"/><Relationship Id="rId1" Type="http://schemas.openxmlformats.org/officeDocument/2006/relationships/slideLayout" Target="../slideLayouts/slideLayout2.xml"/><Relationship Id="rId4" Type="http://schemas.openxmlformats.org/officeDocument/2006/relationships/image" Target="../media/image20.jfif"/></Relationships>
</file>

<file path=ppt/slides/_rels/slide25.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559398"/>
            <a:ext cx="8825658" cy="1656677"/>
          </a:xfrm>
        </p:spPr>
        <p:txBody>
          <a:bodyPr/>
          <a:lstStyle/>
          <a:p>
            <a:pPr algn="ctr"/>
            <a:r>
              <a:rPr lang="en-US" sz="3600" dirty="0" smtClean="0"/>
              <a:t>“</a:t>
            </a:r>
            <a:r>
              <a:rPr lang="en-US" sz="3600" b="1" dirty="0" smtClean="0"/>
              <a:t>DATA PROTECTION FOR THE YOUTH</a:t>
            </a:r>
            <a:r>
              <a:rPr lang="en-US" sz="3600" dirty="0" smtClean="0"/>
              <a:t>”</a:t>
            </a:r>
            <a:endParaRPr lang="en-US" sz="3600" dirty="0"/>
          </a:p>
        </p:txBody>
      </p:sp>
      <p:sp>
        <p:nvSpPr>
          <p:cNvPr id="3" name="Subtitle 2"/>
          <p:cNvSpPr>
            <a:spLocks noGrp="1"/>
          </p:cNvSpPr>
          <p:nvPr>
            <p:ph type="subTitle" idx="1"/>
          </p:nvPr>
        </p:nvSpPr>
        <p:spPr>
          <a:xfrm>
            <a:off x="1154955" y="3002692"/>
            <a:ext cx="8825658" cy="3355077"/>
          </a:xfrm>
        </p:spPr>
        <p:txBody>
          <a:bodyPr>
            <a:normAutofit lnSpcReduction="10000"/>
          </a:bodyPr>
          <a:lstStyle/>
          <a:p>
            <a:r>
              <a:rPr lang="en-US" b="1" u="sng" dirty="0" smtClean="0">
                <a:solidFill>
                  <a:schemeClr val="accent1">
                    <a:lumMod val="40000"/>
                    <a:lumOff val="60000"/>
                  </a:schemeClr>
                </a:solidFill>
              </a:rPr>
              <a:t>Presented by:</a:t>
            </a:r>
          </a:p>
          <a:p>
            <a:endParaRPr lang="en-US" b="1" u="sng" dirty="0" smtClean="0">
              <a:solidFill>
                <a:schemeClr val="accent1">
                  <a:lumMod val="40000"/>
                  <a:lumOff val="60000"/>
                </a:schemeClr>
              </a:solidFill>
            </a:endParaRPr>
          </a:p>
          <a:p>
            <a:r>
              <a:rPr lang="en-US" b="1" dirty="0" smtClean="0">
                <a:solidFill>
                  <a:schemeClr val="accent1">
                    <a:lumMod val="20000"/>
                    <a:lumOff val="80000"/>
                  </a:schemeClr>
                </a:solidFill>
              </a:rPr>
              <a:t>Me </a:t>
            </a:r>
            <a:r>
              <a:rPr lang="en-US" b="1" dirty="0" err="1">
                <a:solidFill>
                  <a:schemeClr val="accent1">
                    <a:lumMod val="20000"/>
                    <a:lumOff val="80000"/>
                  </a:schemeClr>
                </a:solidFill>
              </a:rPr>
              <a:t>Sivaramen</a:t>
            </a:r>
            <a:r>
              <a:rPr lang="en-US" b="1" dirty="0">
                <a:solidFill>
                  <a:schemeClr val="accent1">
                    <a:lumMod val="20000"/>
                    <a:lumOff val="80000"/>
                  </a:schemeClr>
                </a:solidFill>
              </a:rPr>
              <a:t> </a:t>
            </a:r>
            <a:r>
              <a:rPr lang="en-US" b="1" dirty="0" err="1">
                <a:solidFill>
                  <a:schemeClr val="accent1">
                    <a:lumMod val="20000"/>
                    <a:lumOff val="80000"/>
                  </a:schemeClr>
                </a:solidFill>
              </a:rPr>
              <a:t>Subbarayan</a:t>
            </a:r>
            <a:endParaRPr lang="en-US" b="1" dirty="0">
              <a:solidFill>
                <a:schemeClr val="accent1">
                  <a:lumMod val="20000"/>
                  <a:lumOff val="80000"/>
                </a:schemeClr>
              </a:solidFill>
            </a:endParaRPr>
          </a:p>
          <a:p>
            <a:r>
              <a:rPr lang="en-US" b="1" dirty="0">
                <a:solidFill>
                  <a:schemeClr val="accent1">
                    <a:lumMod val="20000"/>
                    <a:lumOff val="80000"/>
                  </a:schemeClr>
                </a:solidFill>
              </a:rPr>
              <a:t>LL.B(Hons), LLM, Barrister-at-Law</a:t>
            </a:r>
          </a:p>
          <a:p>
            <a:r>
              <a:rPr lang="en-US" b="1" dirty="0">
                <a:solidFill>
                  <a:schemeClr val="accent1">
                    <a:lumMod val="20000"/>
                    <a:lumOff val="80000"/>
                  </a:schemeClr>
                </a:solidFill>
              </a:rPr>
              <a:t>Legal Affairs Director</a:t>
            </a:r>
          </a:p>
          <a:p>
            <a:r>
              <a:rPr lang="en-US" b="1" dirty="0">
                <a:solidFill>
                  <a:schemeClr val="accent1">
                    <a:lumMod val="20000"/>
                    <a:lumOff val="80000"/>
                  </a:schemeClr>
                </a:solidFill>
              </a:rPr>
              <a:t>Legal Affairs Office</a:t>
            </a:r>
          </a:p>
          <a:p>
            <a:r>
              <a:rPr lang="en-US" b="1" dirty="0">
                <a:solidFill>
                  <a:schemeClr val="accent1">
                    <a:lumMod val="20000"/>
                    <a:lumOff val="80000"/>
                  </a:schemeClr>
                </a:solidFill>
              </a:rPr>
              <a:t>University of </a:t>
            </a:r>
            <a:r>
              <a:rPr lang="en-US" b="1" dirty="0" err="1" smtClean="0">
                <a:solidFill>
                  <a:schemeClr val="accent1">
                    <a:lumMod val="20000"/>
                    <a:lumOff val="80000"/>
                  </a:schemeClr>
                </a:solidFill>
              </a:rPr>
              <a:t>MauritiuS</a:t>
            </a:r>
            <a:endParaRPr lang="en-US" b="1" dirty="0" smtClean="0">
              <a:solidFill>
                <a:schemeClr val="accent1">
                  <a:lumMod val="20000"/>
                  <a:lumOff val="80000"/>
                </a:schemeClr>
              </a:solidFill>
            </a:endParaRPr>
          </a:p>
          <a:p>
            <a:pPr algn="r"/>
            <a:r>
              <a:rPr lang="en-US" b="1" dirty="0" smtClean="0">
                <a:solidFill>
                  <a:schemeClr val="accent1">
                    <a:lumMod val="40000"/>
                    <a:lumOff val="60000"/>
                  </a:schemeClr>
                </a:solidFill>
              </a:rPr>
              <a:t>18 </a:t>
            </a:r>
            <a:r>
              <a:rPr lang="en-US" b="1" dirty="0" smtClean="0">
                <a:solidFill>
                  <a:schemeClr val="accent1">
                    <a:lumMod val="40000"/>
                    <a:lumOff val="60000"/>
                  </a:schemeClr>
                </a:solidFill>
              </a:rPr>
              <a:t>July </a:t>
            </a:r>
            <a:r>
              <a:rPr lang="en-US" b="1" dirty="0" smtClean="0">
                <a:solidFill>
                  <a:schemeClr val="accent1">
                    <a:lumMod val="40000"/>
                    <a:lumOff val="60000"/>
                  </a:schemeClr>
                </a:solidFill>
              </a:rPr>
              <a:t>2024</a:t>
            </a:r>
          </a:p>
          <a:p>
            <a:pPr algn="r"/>
            <a:endParaRPr lang="en-US" b="1" dirty="0">
              <a:solidFill>
                <a:schemeClr val="accent1">
                  <a:lumMod val="40000"/>
                  <a:lumOff val="60000"/>
                </a:schemeClr>
              </a:solidFill>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7767" y="3002692"/>
            <a:ext cx="2143125" cy="2143125"/>
          </a:xfrm>
          <a:prstGeom prst="rect">
            <a:avLst/>
          </a:prstGeom>
        </p:spPr>
      </p:pic>
    </p:spTree>
    <p:extLst>
      <p:ext uri="{BB962C8B-B14F-4D97-AF65-F5344CB8AC3E}">
        <p14:creationId xmlns:p14="http://schemas.microsoft.com/office/powerpoint/2010/main" val="2112716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175" y="1432560"/>
            <a:ext cx="9404723" cy="4712208"/>
          </a:xfrm>
        </p:spPr>
        <p:txBody>
          <a:bodyPr/>
          <a:lstStyle/>
          <a:p>
            <a:pPr algn="just"/>
            <a:r>
              <a:rPr lang="en-US" sz="3200" b="1" dirty="0" smtClean="0"/>
              <a:t>Students at </a:t>
            </a:r>
            <a:r>
              <a:rPr lang="en-US" sz="3200" b="1" dirty="0" err="1" smtClean="0"/>
              <a:t>UoM</a:t>
            </a:r>
            <a:r>
              <a:rPr lang="en-US" sz="3200" b="1" dirty="0" smtClean="0"/>
              <a:t> are made aware of their rights and the Data Protection Act 2017 when they are enrolling at the University where the University highlight to them how their data are going to be </a:t>
            </a:r>
            <a:r>
              <a:rPr lang="en-US" sz="3200" b="1" dirty="0" smtClean="0"/>
              <a:t>handled </a:t>
            </a:r>
            <a:r>
              <a:rPr lang="en-US" sz="3200" b="1" dirty="0" smtClean="0"/>
              <a:t>and made them aware of the Data Protection </a:t>
            </a:r>
            <a:r>
              <a:rPr lang="en-US" sz="3200" b="1" dirty="0"/>
              <a:t>P</a:t>
            </a:r>
            <a:r>
              <a:rPr lang="en-US" sz="3200" b="1" dirty="0" smtClean="0"/>
              <a:t>olicy </a:t>
            </a:r>
            <a:r>
              <a:rPr lang="en-US" sz="3200" b="1" dirty="0" smtClean="0"/>
              <a:t>and IT </a:t>
            </a:r>
            <a:r>
              <a:rPr lang="en-US" sz="3200" b="1" dirty="0" smtClean="0"/>
              <a:t>Policy </a:t>
            </a:r>
            <a:r>
              <a:rPr lang="en-US" sz="3200" b="1" dirty="0" smtClean="0"/>
              <a:t>which deal with handling, using, processing personal and confidential data at the university.</a:t>
            </a:r>
            <a:endParaRPr lang="en-US" sz="3200" b="1" dirty="0"/>
          </a:p>
        </p:txBody>
      </p:sp>
    </p:spTree>
    <p:extLst>
      <p:ext uri="{BB962C8B-B14F-4D97-AF65-F5344CB8AC3E}">
        <p14:creationId xmlns:p14="http://schemas.microsoft.com/office/powerpoint/2010/main" val="241764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571" y="908765"/>
            <a:ext cx="10005413" cy="1895395"/>
          </a:xfrm>
        </p:spPr>
        <p:txBody>
          <a:bodyPr/>
          <a:lstStyle/>
          <a:p>
            <a:pPr algn="just"/>
            <a:r>
              <a:rPr lang="en-US" sz="3200" b="1" dirty="0"/>
              <a:t>The University of Mauritius (UoM) </a:t>
            </a:r>
            <a:r>
              <a:rPr lang="en-US" sz="3200" b="1" dirty="0" smtClean="0"/>
              <a:t>has incorporated Data privacy within different </a:t>
            </a:r>
            <a:r>
              <a:rPr lang="en-US" sz="3200" b="1" dirty="0"/>
              <a:t>modules </a:t>
            </a:r>
            <a:r>
              <a:rPr lang="en-US" sz="3200" b="1" dirty="0" smtClean="0"/>
              <a:t>which are taught</a:t>
            </a:r>
            <a:r>
              <a:rPr lang="en-US" sz="3200" b="1" dirty="0"/>
              <a:t> </a:t>
            </a:r>
            <a:r>
              <a:rPr lang="en-US" sz="3200" b="1" dirty="0" smtClean="0"/>
              <a:t>at the University.</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6594" y="3064476"/>
            <a:ext cx="6075406" cy="3793524"/>
          </a:xfrm>
        </p:spPr>
      </p:pic>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064476"/>
            <a:ext cx="6116594" cy="3793524"/>
          </a:xfrm>
          <a:prstGeom prst="rect">
            <a:avLst/>
          </a:prstGeom>
        </p:spPr>
      </p:pic>
    </p:spTree>
    <p:extLst>
      <p:ext uri="{BB962C8B-B14F-4D97-AF65-F5344CB8AC3E}">
        <p14:creationId xmlns:p14="http://schemas.microsoft.com/office/powerpoint/2010/main" val="1104830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Aims and objectives of implementing Data Privacy as part of the curriculum</a:t>
            </a:r>
            <a:br>
              <a:rPr lang="en-US" sz="3200" b="1" u="sng" dirty="0" smtClean="0"/>
            </a:br>
            <a:r>
              <a:rPr lang="en-US" sz="3200" b="1" u="sng" dirty="0"/>
              <a:t/>
            </a:r>
            <a:br>
              <a:rPr lang="en-US" sz="3200" b="1" u="sng" dirty="0"/>
            </a:br>
            <a:endParaRPr lang="en-US" sz="3200" b="1" u="sng" dirty="0"/>
          </a:p>
        </p:txBody>
      </p:sp>
      <p:sp>
        <p:nvSpPr>
          <p:cNvPr id="3" name="Content Placeholder 2"/>
          <p:cNvSpPr>
            <a:spLocks noGrp="1"/>
          </p:cNvSpPr>
          <p:nvPr>
            <p:ph idx="1"/>
          </p:nvPr>
        </p:nvSpPr>
        <p:spPr>
          <a:xfrm>
            <a:off x="757422" y="1853249"/>
            <a:ext cx="9994900" cy="4254943"/>
          </a:xfrm>
        </p:spPr>
        <p:txBody>
          <a:bodyPr>
            <a:normAutofit/>
          </a:bodyPr>
          <a:lstStyle/>
          <a:p>
            <a:pPr algn="just">
              <a:buFont typeface="Arial" panose="020B0604020202020204" pitchFamily="34" charset="0"/>
              <a:buChar char="•"/>
            </a:pPr>
            <a:r>
              <a:rPr lang="en-US" b="1" dirty="0" smtClean="0"/>
              <a:t>Understand the principles behind the tools and techniques used to secure data</a:t>
            </a:r>
          </a:p>
          <a:p>
            <a:pPr algn="just">
              <a:buFont typeface="Arial" panose="020B0604020202020204" pitchFamily="34" charset="0"/>
              <a:buChar char="•"/>
            </a:pPr>
            <a:r>
              <a:rPr lang="en-US" b="1" dirty="0" smtClean="0"/>
              <a:t>Create technical solutions to real-world security problems</a:t>
            </a:r>
          </a:p>
          <a:p>
            <a:pPr algn="just">
              <a:buFont typeface="Arial" panose="020B0604020202020204" pitchFamily="34" charset="0"/>
              <a:buChar char="•"/>
            </a:pPr>
            <a:r>
              <a:rPr lang="en-US" b="1" dirty="0" smtClean="0"/>
              <a:t>Build the learner’s knowledge of network and application in cyber security</a:t>
            </a:r>
          </a:p>
          <a:p>
            <a:pPr algn="just">
              <a:buFont typeface="Arial" panose="020B0604020202020204" pitchFamily="34" charset="0"/>
              <a:buChar char="•"/>
            </a:pPr>
            <a:r>
              <a:rPr lang="en-US" b="1" dirty="0" smtClean="0"/>
              <a:t>Understand digital crimes and cyber incident at a law enforcement level</a:t>
            </a:r>
          </a:p>
          <a:p>
            <a:pPr algn="just">
              <a:buFont typeface="Arial" panose="020B0604020202020204" pitchFamily="34" charset="0"/>
              <a:buChar char="•"/>
            </a:pPr>
            <a:r>
              <a:rPr lang="en-US" b="1" dirty="0" smtClean="0"/>
              <a:t>To ensure compliance with data protection standards and regulations</a:t>
            </a:r>
          </a:p>
          <a:p>
            <a:pPr algn="just">
              <a:buFont typeface="Arial" panose="020B0604020202020204" pitchFamily="34" charset="0"/>
              <a:buChar char="•"/>
            </a:pPr>
            <a:r>
              <a:rPr lang="en-US" b="1" dirty="0" smtClean="0"/>
              <a:t>To safeguard and secure every piece of data that the University handles and processes</a:t>
            </a:r>
          </a:p>
          <a:p>
            <a:pPr algn="just">
              <a:buFont typeface="Arial" panose="020B0604020202020204" pitchFamily="34" charset="0"/>
              <a:buChar char="•"/>
            </a:pPr>
            <a:r>
              <a:rPr lang="en-US" b="1" dirty="0" smtClean="0"/>
              <a:t>To build the learner’s knowledge of network and application in cyber security</a:t>
            </a:r>
          </a:p>
          <a:p>
            <a:pPr marL="0" indent="0">
              <a:buNone/>
            </a:pPr>
            <a:endParaRPr lang="en-US" sz="2400" b="1" dirty="0" smtClean="0"/>
          </a:p>
        </p:txBody>
      </p:sp>
    </p:spTree>
    <p:extLst>
      <p:ext uri="{BB962C8B-B14F-4D97-AF65-F5344CB8AC3E}">
        <p14:creationId xmlns:p14="http://schemas.microsoft.com/office/powerpoint/2010/main" val="287438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err="1" smtClean="0"/>
              <a:t>UoM</a:t>
            </a:r>
            <a:r>
              <a:rPr lang="en-US" b="1" u="sng" dirty="0" smtClean="0"/>
              <a:t> operates under different faculties </a:t>
            </a:r>
            <a:endParaRPr lang="en-US" b="1" u="sng" dirty="0"/>
          </a:p>
        </p:txBody>
      </p:sp>
      <p:sp>
        <p:nvSpPr>
          <p:cNvPr id="3" name="Content Placeholder 2"/>
          <p:cNvSpPr>
            <a:spLocks noGrp="1"/>
          </p:cNvSpPr>
          <p:nvPr>
            <p:ph idx="1"/>
          </p:nvPr>
        </p:nvSpPr>
        <p:spPr/>
        <p:txBody>
          <a:bodyPr>
            <a:noAutofit/>
          </a:bodyPr>
          <a:lstStyle/>
          <a:p>
            <a:r>
              <a:rPr lang="en-US" sz="2800" b="1" dirty="0" smtClean="0"/>
              <a:t>Faculty of Agriculture</a:t>
            </a:r>
          </a:p>
          <a:p>
            <a:r>
              <a:rPr lang="en-US" sz="2800" b="1" dirty="0" smtClean="0"/>
              <a:t>Faculty of Engineering</a:t>
            </a:r>
          </a:p>
          <a:p>
            <a:r>
              <a:rPr lang="en-US" sz="2800" b="1" dirty="0" smtClean="0"/>
              <a:t>Faculty of Information ,Communication and Digital </a:t>
            </a:r>
            <a:r>
              <a:rPr lang="en-US" sz="2800" b="1" dirty="0" err="1" smtClean="0"/>
              <a:t>Techonologies</a:t>
            </a:r>
            <a:endParaRPr lang="en-US" sz="2800" b="1" dirty="0" smtClean="0"/>
          </a:p>
          <a:p>
            <a:r>
              <a:rPr lang="en-US" sz="2800" b="1" dirty="0" smtClean="0"/>
              <a:t>Faculty of Law and Management </a:t>
            </a:r>
          </a:p>
          <a:p>
            <a:r>
              <a:rPr lang="en-US" sz="2800" b="1" dirty="0" smtClean="0"/>
              <a:t>Faculty of Medicine and Health Sciences</a:t>
            </a:r>
          </a:p>
          <a:p>
            <a:r>
              <a:rPr lang="en-US" sz="2800" b="1" dirty="0" smtClean="0"/>
              <a:t>Faculty of Science</a:t>
            </a:r>
          </a:p>
          <a:p>
            <a:r>
              <a:rPr lang="en-US" sz="2800" b="1" dirty="0" smtClean="0"/>
              <a:t>Faculty of Social Sciences and Humanities</a:t>
            </a:r>
            <a:endParaRPr lang="en-US" sz="2800" b="1" dirty="0"/>
          </a:p>
        </p:txBody>
      </p:sp>
    </p:spTree>
    <p:extLst>
      <p:ext uri="{BB962C8B-B14F-4D97-AF65-F5344CB8AC3E}">
        <p14:creationId xmlns:p14="http://schemas.microsoft.com/office/powerpoint/2010/main" val="263444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15154"/>
            <a:ext cx="9404723" cy="796065"/>
          </a:xfrm>
        </p:spPr>
        <p:txBody>
          <a:bodyPr/>
          <a:lstStyle/>
          <a:p>
            <a:pPr algn="ctr"/>
            <a:r>
              <a:rPr lang="en-US" sz="2000" b="1" u="sng" dirty="0" smtClean="0"/>
              <a:t>A summary of Data Protection on some of the University of Mauritius (UoM) </a:t>
            </a:r>
            <a:r>
              <a:rPr lang="en-US" sz="2000" b="1" u="sng" dirty="0" err="1" smtClean="0"/>
              <a:t>programmes</a:t>
            </a:r>
            <a:r>
              <a:rPr lang="en-US" sz="2000" b="1" u="sng" dirty="0" smtClean="0"/>
              <a:t> </a:t>
            </a:r>
            <a:endParaRPr lang="en-US" sz="20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4810996"/>
              </p:ext>
            </p:extLst>
          </p:nvPr>
        </p:nvGraphicFramePr>
        <p:xfrm>
          <a:off x="407551" y="1223319"/>
          <a:ext cx="10787671" cy="5451800"/>
        </p:xfrm>
        <a:graphic>
          <a:graphicData uri="http://schemas.openxmlformats.org/drawingml/2006/table">
            <a:tbl>
              <a:tblPr firstRow="1" bandRow="1">
                <a:tableStyleId>{073A0DAA-6AF3-43AB-8588-CEC1D06C72B9}</a:tableStyleId>
              </a:tblPr>
              <a:tblGrid>
                <a:gridCol w="3787707">
                  <a:extLst>
                    <a:ext uri="{9D8B030D-6E8A-4147-A177-3AD203B41FA5}">
                      <a16:colId xmlns:a16="http://schemas.microsoft.com/office/drawing/2014/main" val="2157845915"/>
                    </a:ext>
                  </a:extLst>
                </a:gridCol>
                <a:gridCol w="3787707">
                  <a:extLst>
                    <a:ext uri="{9D8B030D-6E8A-4147-A177-3AD203B41FA5}">
                      <a16:colId xmlns:a16="http://schemas.microsoft.com/office/drawing/2014/main" val="3795650740"/>
                    </a:ext>
                  </a:extLst>
                </a:gridCol>
                <a:gridCol w="3212257">
                  <a:extLst>
                    <a:ext uri="{9D8B030D-6E8A-4147-A177-3AD203B41FA5}">
                      <a16:colId xmlns:a16="http://schemas.microsoft.com/office/drawing/2014/main" val="2098321312"/>
                    </a:ext>
                  </a:extLst>
                </a:gridCol>
              </a:tblGrid>
              <a:tr h="788360">
                <a:tc>
                  <a:txBody>
                    <a:bodyPr/>
                    <a:lstStyle/>
                    <a:p>
                      <a:pPr algn="ctr"/>
                      <a:endParaRPr lang="en-US" dirty="0" smtClean="0"/>
                    </a:p>
                    <a:p>
                      <a:pPr algn="ctr"/>
                      <a:r>
                        <a:rPr lang="en-US" dirty="0" err="1" smtClean="0"/>
                        <a:t>Programme</a:t>
                      </a:r>
                      <a:r>
                        <a:rPr lang="en-US" dirty="0" smtClean="0"/>
                        <a:t> </a:t>
                      </a:r>
                      <a:endParaRPr lang="en-US" dirty="0"/>
                    </a:p>
                  </a:txBody>
                  <a:tcPr/>
                </a:tc>
                <a:tc>
                  <a:txBody>
                    <a:bodyPr/>
                    <a:lstStyle/>
                    <a:p>
                      <a:pPr algn="ctr"/>
                      <a:endParaRPr lang="en-US" dirty="0" smtClean="0"/>
                    </a:p>
                    <a:p>
                      <a:pPr algn="ctr"/>
                      <a:r>
                        <a:rPr lang="en-US" dirty="0" smtClean="0"/>
                        <a:t>Module </a:t>
                      </a:r>
                      <a:endParaRPr lang="en-US" dirty="0"/>
                    </a:p>
                  </a:txBody>
                  <a:tcPr/>
                </a:tc>
                <a:tc>
                  <a:txBody>
                    <a:bodyPr/>
                    <a:lstStyle/>
                    <a:p>
                      <a:pPr algn="ctr"/>
                      <a:endParaRPr lang="en-US" dirty="0" smtClean="0"/>
                    </a:p>
                    <a:p>
                      <a:pPr algn="ctr"/>
                      <a:r>
                        <a:rPr lang="en-US" dirty="0" smtClean="0"/>
                        <a:t>Topics</a:t>
                      </a:r>
                      <a:endParaRPr lang="en-US" dirty="0"/>
                    </a:p>
                  </a:txBody>
                  <a:tcPr/>
                </a:tc>
                <a:extLst>
                  <a:ext uri="{0D108BD9-81ED-4DB2-BD59-A6C34878D82A}">
                    <a16:rowId xmlns:a16="http://schemas.microsoft.com/office/drawing/2014/main" val="1452513398"/>
                  </a:ext>
                </a:extLst>
              </a:tr>
              <a:tr h="842167">
                <a:tc>
                  <a:txBody>
                    <a:bodyPr/>
                    <a:lstStyle/>
                    <a:p>
                      <a:r>
                        <a:rPr lang="en-US" b="1" dirty="0" smtClean="0"/>
                        <a:t>LLB</a:t>
                      </a:r>
                      <a:r>
                        <a:rPr lang="en-US" b="1" baseline="0" dirty="0" smtClean="0"/>
                        <a:t> (Hons) </a:t>
                      </a:r>
                      <a:endParaRPr lang="en-US" b="1" dirty="0"/>
                    </a:p>
                  </a:txBody>
                  <a:tcPr/>
                </a:tc>
                <a:tc>
                  <a:txBody>
                    <a:bodyPr/>
                    <a:lstStyle/>
                    <a:p>
                      <a:r>
                        <a:rPr lang="en-US" dirty="0" smtClean="0"/>
                        <a:t>Intellectual Property</a:t>
                      </a:r>
                      <a:r>
                        <a:rPr lang="en-US" baseline="0" dirty="0" smtClean="0"/>
                        <a:t> Law</a:t>
                      </a:r>
                      <a:endParaRPr lang="en-US" dirty="0"/>
                    </a:p>
                  </a:txBody>
                  <a:tcPr/>
                </a:tc>
                <a:tc>
                  <a:txBody>
                    <a:bodyPr/>
                    <a:lstStyle/>
                    <a:p>
                      <a:r>
                        <a:rPr lang="en-US" b="1" dirty="0" smtClean="0"/>
                        <a:t>Confidentiality of</a:t>
                      </a:r>
                    </a:p>
                    <a:p>
                      <a:r>
                        <a:rPr lang="en-US" b="1" dirty="0" smtClean="0"/>
                        <a:t>Information and Obligation</a:t>
                      </a:r>
                    </a:p>
                    <a:p>
                      <a:r>
                        <a:rPr lang="en-US" b="1" dirty="0" smtClean="0"/>
                        <a:t>of Confidence</a:t>
                      </a:r>
                      <a:endParaRPr lang="en-US" b="1" dirty="0"/>
                    </a:p>
                  </a:txBody>
                  <a:tcPr/>
                </a:tc>
                <a:extLst>
                  <a:ext uri="{0D108BD9-81ED-4DB2-BD59-A6C34878D82A}">
                    <a16:rowId xmlns:a16="http://schemas.microsoft.com/office/drawing/2014/main" val="784061957"/>
                  </a:ext>
                </a:extLst>
              </a:tr>
              <a:tr h="842167">
                <a:tc>
                  <a:txBody>
                    <a:bodyPr/>
                    <a:lstStyle/>
                    <a:p>
                      <a:r>
                        <a:rPr lang="en-US" b="1" dirty="0" smtClean="0"/>
                        <a:t>BA</a:t>
                      </a:r>
                      <a:r>
                        <a:rPr lang="en-US" b="1" baseline="0" dirty="0" smtClean="0"/>
                        <a:t> (Hons) Law and Management</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Intellectual Property</a:t>
                      </a:r>
                      <a:r>
                        <a:rPr lang="en-US" baseline="0" dirty="0" smtClean="0"/>
                        <a:t> Law</a:t>
                      </a:r>
                      <a:endParaRPr lang="en-US" dirty="0" smtClean="0"/>
                    </a:p>
                    <a:p>
                      <a:endParaRPr lang="en-US" dirty="0"/>
                    </a:p>
                  </a:txBody>
                  <a:tcPr/>
                </a:tc>
                <a:tc>
                  <a:txBody>
                    <a:bodyPr/>
                    <a:lstStyle/>
                    <a:p>
                      <a:r>
                        <a:rPr lang="en-US" b="1" dirty="0" smtClean="0"/>
                        <a:t>Confidentiality of</a:t>
                      </a:r>
                    </a:p>
                    <a:p>
                      <a:r>
                        <a:rPr lang="en-US" b="1" dirty="0" smtClean="0"/>
                        <a:t>Information and Obligation</a:t>
                      </a:r>
                    </a:p>
                    <a:p>
                      <a:r>
                        <a:rPr lang="en-US" b="1" dirty="0" smtClean="0"/>
                        <a:t>of Confidence</a:t>
                      </a:r>
                      <a:endParaRPr lang="en-US" b="1" dirty="0"/>
                    </a:p>
                  </a:txBody>
                  <a:tcPr/>
                </a:tc>
                <a:extLst>
                  <a:ext uri="{0D108BD9-81ED-4DB2-BD59-A6C34878D82A}">
                    <a16:rowId xmlns:a16="http://schemas.microsoft.com/office/drawing/2014/main" val="3373682723"/>
                  </a:ext>
                </a:extLst>
              </a:tr>
              <a:tr h="2610719">
                <a:tc>
                  <a:txBody>
                    <a:bodyPr/>
                    <a:lstStyle/>
                    <a:p>
                      <a:r>
                        <a:rPr lang="en-US" b="1" dirty="0" smtClean="0"/>
                        <a:t>Diploma/</a:t>
                      </a:r>
                      <a:r>
                        <a:rPr lang="en-US" b="1" dirty="0" err="1" smtClean="0"/>
                        <a:t>Bsc</a:t>
                      </a:r>
                      <a:r>
                        <a:rPr lang="en-US" b="1" dirty="0" smtClean="0"/>
                        <a:t> Communication</a:t>
                      </a:r>
                      <a:r>
                        <a:rPr lang="en-US" b="1" baseline="0" dirty="0" smtClean="0"/>
                        <a:t> Studies</a:t>
                      </a:r>
                      <a:endParaRPr lang="en-US" b="1" dirty="0"/>
                    </a:p>
                  </a:txBody>
                  <a:tcPr/>
                </a:tc>
                <a:tc>
                  <a:txBody>
                    <a:bodyPr/>
                    <a:lstStyle/>
                    <a:p>
                      <a:r>
                        <a:rPr lang="en-US" dirty="0" smtClean="0"/>
                        <a:t>Legal Aspects of Business Communication (Communication </a:t>
                      </a:r>
                      <a:r>
                        <a:rPr lang="en-US" dirty="0" err="1" smtClean="0"/>
                        <a:t>specialisation</a:t>
                      </a:r>
                      <a:r>
                        <a:rPr lang="en-US" dirty="0" smtClean="0"/>
                        <a:t>)</a:t>
                      </a:r>
                      <a:endParaRPr lang="en-US" dirty="0"/>
                    </a:p>
                  </a:txBody>
                  <a:tcPr/>
                </a:tc>
                <a:tc>
                  <a:txBody>
                    <a:bodyPr/>
                    <a:lstStyle/>
                    <a:p>
                      <a:r>
                        <a:rPr lang="en-US" b="1" dirty="0" smtClean="0"/>
                        <a:t>The Data Protection Act 2017: the</a:t>
                      </a:r>
                    </a:p>
                    <a:p>
                      <a:r>
                        <a:rPr lang="en-US" b="1" dirty="0" smtClean="0"/>
                        <a:t>mapping of the regulations based</a:t>
                      </a:r>
                    </a:p>
                    <a:p>
                      <a:r>
                        <a:rPr lang="en-US" b="1" dirty="0" smtClean="0"/>
                        <a:t>on the EU GDPR, Obligations on</a:t>
                      </a:r>
                    </a:p>
                    <a:p>
                      <a:r>
                        <a:rPr lang="en-US" b="1" dirty="0" smtClean="0"/>
                        <a:t>controllers and processors,</a:t>
                      </a:r>
                    </a:p>
                    <a:p>
                      <a:r>
                        <a:rPr lang="en-US" b="1" dirty="0" smtClean="0"/>
                        <a:t>principles relating to the</a:t>
                      </a:r>
                    </a:p>
                    <a:p>
                      <a:r>
                        <a:rPr lang="en-US" b="1" dirty="0" smtClean="0"/>
                        <a:t>processing of personal data</a:t>
                      </a:r>
                      <a:endParaRPr lang="en-US" b="1" dirty="0"/>
                    </a:p>
                  </a:txBody>
                  <a:tcPr/>
                </a:tc>
                <a:extLst>
                  <a:ext uri="{0D108BD9-81ED-4DB2-BD59-A6C34878D82A}">
                    <a16:rowId xmlns:a16="http://schemas.microsoft.com/office/drawing/2014/main" val="2330305085"/>
                  </a:ext>
                </a:extLst>
              </a:tr>
            </a:tbl>
          </a:graphicData>
        </a:graphic>
      </p:graphicFrame>
    </p:spTree>
    <p:extLst>
      <p:ext uri="{BB962C8B-B14F-4D97-AF65-F5344CB8AC3E}">
        <p14:creationId xmlns:p14="http://schemas.microsoft.com/office/powerpoint/2010/main" val="515470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54538737"/>
              </p:ext>
            </p:extLst>
          </p:nvPr>
        </p:nvGraphicFramePr>
        <p:xfrm>
          <a:off x="648314" y="621792"/>
          <a:ext cx="9982200" cy="6107481"/>
        </p:xfrm>
        <a:graphic>
          <a:graphicData uri="http://schemas.openxmlformats.org/drawingml/2006/table">
            <a:tbl>
              <a:tblPr firstRow="1" bandRow="1">
                <a:tableStyleId>{073A0DAA-6AF3-43AB-8588-CEC1D06C72B9}</a:tableStyleId>
              </a:tblPr>
              <a:tblGrid>
                <a:gridCol w="3327400">
                  <a:extLst>
                    <a:ext uri="{9D8B030D-6E8A-4147-A177-3AD203B41FA5}">
                      <a16:colId xmlns:a16="http://schemas.microsoft.com/office/drawing/2014/main" val="1476462272"/>
                    </a:ext>
                  </a:extLst>
                </a:gridCol>
                <a:gridCol w="3327400">
                  <a:extLst>
                    <a:ext uri="{9D8B030D-6E8A-4147-A177-3AD203B41FA5}">
                      <a16:colId xmlns:a16="http://schemas.microsoft.com/office/drawing/2014/main" val="243469159"/>
                    </a:ext>
                  </a:extLst>
                </a:gridCol>
                <a:gridCol w="3327400">
                  <a:extLst>
                    <a:ext uri="{9D8B030D-6E8A-4147-A177-3AD203B41FA5}">
                      <a16:colId xmlns:a16="http://schemas.microsoft.com/office/drawing/2014/main" val="1469727511"/>
                    </a:ext>
                  </a:extLst>
                </a:gridCol>
              </a:tblGrid>
              <a:tr h="26536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Diploma/</a:t>
                      </a:r>
                      <a:r>
                        <a:rPr lang="en-US" b="1" dirty="0" err="1" smtClean="0"/>
                        <a:t>Bsc</a:t>
                      </a:r>
                      <a:r>
                        <a:rPr lang="en-US" b="1" baseline="0" dirty="0" smtClean="0"/>
                        <a:t> Communication Studies</a:t>
                      </a:r>
                      <a:endParaRPr lang="en-US" b="1" dirty="0" smtClean="0"/>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Law relating to the</a:t>
                      </a:r>
                      <a:r>
                        <a:rPr lang="en-US" baseline="0" dirty="0" smtClean="0"/>
                        <a:t> Media (Journalism Specialisation)</a:t>
                      </a:r>
                      <a:endParaRPr lang="en-US" dirty="0" smtClean="0"/>
                    </a:p>
                    <a:p>
                      <a:endParaRPr lang="en-US" dirty="0"/>
                    </a:p>
                  </a:txBody>
                  <a:tcPr/>
                </a:tc>
                <a:tc>
                  <a:txBody>
                    <a:bodyPr/>
                    <a:lstStyle/>
                    <a:p>
                      <a:r>
                        <a:rPr lang="en-US" dirty="0" smtClean="0"/>
                        <a:t>The Data Protection Act 2017: the</a:t>
                      </a:r>
                    </a:p>
                    <a:p>
                      <a:r>
                        <a:rPr lang="en-US" dirty="0" smtClean="0"/>
                        <a:t>mapping of the regulations based</a:t>
                      </a:r>
                    </a:p>
                    <a:p>
                      <a:r>
                        <a:rPr lang="en-US" dirty="0" smtClean="0"/>
                        <a:t>on the EU GDPR, Obligations on</a:t>
                      </a:r>
                    </a:p>
                    <a:p>
                      <a:r>
                        <a:rPr lang="en-US" dirty="0" smtClean="0"/>
                        <a:t>controllers and processors,</a:t>
                      </a:r>
                    </a:p>
                    <a:p>
                      <a:r>
                        <a:rPr lang="en-US" dirty="0" smtClean="0"/>
                        <a:t>principles relating to the</a:t>
                      </a:r>
                    </a:p>
                    <a:p>
                      <a:r>
                        <a:rPr lang="en-US" dirty="0" smtClean="0"/>
                        <a:t>processing of personal data</a:t>
                      </a:r>
                    </a:p>
                    <a:p>
                      <a:endParaRPr lang="en-US" dirty="0"/>
                    </a:p>
                  </a:txBody>
                  <a:tcPr/>
                </a:tc>
                <a:extLst>
                  <a:ext uri="{0D108BD9-81ED-4DB2-BD59-A6C34878D82A}">
                    <a16:rowId xmlns:a16="http://schemas.microsoft.com/office/drawing/2014/main" val="2886757438"/>
                  </a:ext>
                </a:extLst>
              </a:tr>
              <a:tr h="1383792">
                <a:tc>
                  <a:txBody>
                    <a:bodyPr/>
                    <a:lstStyle/>
                    <a:p>
                      <a:endParaRPr lang="en-US" b="1" dirty="0" smtClean="0"/>
                    </a:p>
                    <a:p>
                      <a:endParaRPr lang="en-US" b="1" dirty="0" smtClean="0"/>
                    </a:p>
                    <a:p>
                      <a:r>
                        <a:rPr lang="en-US" b="1" dirty="0" smtClean="0"/>
                        <a:t>LLM (Corporate</a:t>
                      </a:r>
                      <a:r>
                        <a:rPr lang="en-US" b="1" baseline="0" dirty="0" smtClean="0"/>
                        <a:t> Law)</a:t>
                      </a:r>
                      <a:endParaRPr lang="en-US"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Legal Framework</a:t>
                      </a:r>
                      <a:r>
                        <a:rPr lang="en-US" baseline="0" dirty="0" smtClean="0"/>
                        <a:t> of Government </a:t>
                      </a:r>
                      <a:endParaRPr lang="en-US" dirty="0" smtClean="0"/>
                    </a:p>
                    <a:p>
                      <a:endParaRPr lang="en-US" dirty="0"/>
                    </a:p>
                  </a:txBody>
                  <a:tcPr/>
                </a:tc>
                <a:tc>
                  <a:txBody>
                    <a:bodyPr/>
                    <a:lstStyle/>
                    <a:p>
                      <a:endParaRPr lang="en-US" b="1" dirty="0" smtClean="0"/>
                    </a:p>
                    <a:p>
                      <a:endParaRPr lang="en-US" b="1" dirty="0" smtClean="0"/>
                    </a:p>
                    <a:p>
                      <a:r>
                        <a:rPr lang="en-US" b="1" dirty="0" smtClean="0"/>
                        <a:t>Data Protection in</a:t>
                      </a:r>
                    </a:p>
                    <a:p>
                      <a:r>
                        <a:rPr lang="en-US" b="1" dirty="0" smtClean="0"/>
                        <a:t>Mauritius, Data Protection</a:t>
                      </a:r>
                    </a:p>
                    <a:p>
                      <a:r>
                        <a:rPr lang="en-US" b="1" dirty="0" smtClean="0"/>
                        <a:t>Act 2017, GDPR</a:t>
                      </a:r>
                    </a:p>
                    <a:p>
                      <a:endParaRPr lang="en-US" b="1" dirty="0"/>
                    </a:p>
                  </a:txBody>
                  <a:tcPr/>
                </a:tc>
                <a:extLst>
                  <a:ext uri="{0D108BD9-81ED-4DB2-BD59-A6C34878D82A}">
                    <a16:rowId xmlns:a16="http://schemas.microsoft.com/office/drawing/2014/main" val="3041727621"/>
                  </a:ext>
                </a:extLst>
              </a:tr>
              <a:tr h="15354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BA</a:t>
                      </a:r>
                      <a:r>
                        <a:rPr lang="en-US" b="1" baseline="0" dirty="0" smtClean="0"/>
                        <a:t> (Hons) Law and Criminal Justice</a:t>
                      </a: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Cyber Crimes</a:t>
                      </a:r>
                    </a:p>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Data Protection</a:t>
                      </a:r>
                    </a:p>
                    <a:p>
                      <a:endParaRPr lang="en-US" b="1" dirty="0"/>
                    </a:p>
                  </a:txBody>
                  <a:tcPr/>
                </a:tc>
                <a:extLst>
                  <a:ext uri="{0D108BD9-81ED-4DB2-BD59-A6C34878D82A}">
                    <a16:rowId xmlns:a16="http://schemas.microsoft.com/office/drawing/2014/main" val="4088128262"/>
                  </a:ext>
                </a:extLst>
              </a:tr>
            </a:tbl>
          </a:graphicData>
        </a:graphic>
      </p:graphicFrame>
    </p:spTree>
    <p:extLst>
      <p:ext uri="{BB962C8B-B14F-4D97-AF65-F5344CB8AC3E}">
        <p14:creationId xmlns:p14="http://schemas.microsoft.com/office/powerpoint/2010/main" val="1132725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4444681"/>
              </p:ext>
            </p:extLst>
          </p:nvPr>
        </p:nvGraphicFramePr>
        <p:xfrm>
          <a:off x="737615" y="377952"/>
          <a:ext cx="9897762" cy="6309360"/>
        </p:xfrm>
        <a:graphic>
          <a:graphicData uri="http://schemas.openxmlformats.org/drawingml/2006/table">
            <a:tbl>
              <a:tblPr firstRow="1" bandRow="1">
                <a:tableStyleId>{073A0DAA-6AF3-43AB-8588-CEC1D06C72B9}</a:tableStyleId>
              </a:tblPr>
              <a:tblGrid>
                <a:gridCol w="3299254">
                  <a:extLst>
                    <a:ext uri="{9D8B030D-6E8A-4147-A177-3AD203B41FA5}">
                      <a16:colId xmlns:a16="http://schemas.microsoft.com/office/drawing/2014/main" val="3383097923"/>
                    </a:ext>
                  </a:extLst>
                </a:gridCol>
                <a:gridCol w="3299254">
                  <a:extLst>
                    <a:ext uri="{9D8B030D-6E8A-4147-A177-3AD203B41FA5}">
                      <a16:colId xmlns:a16="http://schemas.microsoft.com/office/drawing/2014/main" val="3874333481"/>
                    </a:ext>
                  </a:extLst>
                </a:gridCol>
                <a:gridCol w="3299254">
                  <a:extLst>
                    <a:ext uri="{9D8B030D-6E8A-4147-A177-3AD203B41FA5}">
                      <a16:colId xmlns:a16="http://schemas.microsoft.com/office/drawing/2014/main" val="3555517348"/>
                    </a:ext>
                  </a:extLst>
                </a:gridCol>
              </a:tblGrid>
              <a:tr h="1430913">
                <a:tc>
                  <a:txBody>
                    <a:bodyPr/>
                    <a:lstStyle/>
                    <a:p>
                      <a:endParaRPr lang="en-US" b="1" dirty="0" smtClean="0"/>
                    </a:p>
                    <a:p>
                      <a:endParaRPr lang="en-US" b="1" dirty="0" smtClean="0"/>
                    </a:p>
                    <a:p>
                      <a:r>
                        <a:rPr lang="en-US" b="1" dirty="0" err="1" smtClean="0"/>
                        <a:t>Msc</a:t>
                      </a:r>
                      <a:r>
                        <a:rPr lang="en-US" b="1" dirty="0" smtClean="0"/>
                        <a:t> Network Security</a:t>
                      </a:r>
                      <a:r>
                        <a:rPr lang="en-US" b="1" baseline="0" dirty="0" smtClean="0"/>
                        <a:t> and Management </a:t>
                      </a:r>
                      <a:endParaRPr lang="en-US" b="1" dirty="0"/>
                    </a:p>
                  </a:txBody>
                  <a:tcPr/>
                </a:tc>
                <a:tc>
                  <a:txBody>
                    <a:bodyPr/>
                    <a:lstStyle/>
                    <a:p>
                      <a:pPr marL="285750" indent="-285750">
                        <a:buFont typeface="Arial" panose="020B0604020202020204" pitchFamily="34" charset="0"/>
                        <a:buChar char="•"/>
                      </a:pPr>
                      <a:r>
                        <a:rPr lang="en-US" dirty="0" smtClean="0"/>
                        <a:t>Internet of Things</a:t>
                      </a:r>
                    </a:p>
                    <a:p>
                      <a:pPr marL="285750" indent="-285750">
                        <a:buFont typeface="Arial" panose="020B0604020202020204" pitchFamily="34" charset="0"/>
                        <a:buChar char="•"/>
                      </a:pPr>
                      <a:r>
                        <a:rPr lang="en-US" dirty="0" smtClean="0"/>
                        <a:t>Enterprise</a:t>
                      </a:r>
                      <a:r>
                        <a:rPr lang="en-US" baseline="0" dirty="0" smtClean="0"/>
                        <a:t> Networking</a:t>
                      </a:r>
                    </a:p>
                    <a:p>
                      <a:pPr marL="285750" indent="-285750">
                        <a:buFont typeface="Arial" panose="020B0604020202020204" pitchFamily="34" charset="0"/>
                        <a:buChar char="•"/>
                      </a:pPr>
                      <a:r>
                        <a:rPr lang="en-US" baseline="0" dirty="0" smtClean="0"/>
                        <a:t>Research Methodology</a:t>
                      </a:r>
                    </a:p>
                    <a:p>
                      <a:pPr marL="285750" indent="-285750">
                        <a:buFont typeface="Arial" panose="020B0604020202020204" pitchFamily="34" charset="0"/>
                        <a:buChar char="•"/>
                      </a:pPr>
                      <a:r>
                        <a:rPr lang="en-US" baseline="0" dirty="0" smtClean="0"/>
                        <a:t>Cryptography</a:t>
                      </a:r>
                    </a:p>
                  </a:txBody>
                  <a:tcPr/>
                </a:tc>
                <a:tc>
                  <a:txBody>
                    <a:bodyPr/>
                    <a:lstStyle/>
                    <a:p>
                      <a:pPr marL="285750" indent="-285750">
                        <a:buFont typeface="Arial" panose="020B0604020202020204" pitchFamily="34" charset="0"/>
                        <a:buChar char="•"/>
                      </a:pPr>
                      <a:r>
                        <a:rPr lang="en-US" baseline="0" dirty="0" smtClean="0"/>
                        <a:t>Information Security Management </a:t>
                      </a:r>
                    </a:p>
                    <a:p>
                      <a:pPr marL="285750" indent="-285750">
                        <a:buFont typeface="Arial" panose="020B0604020202020204" pitchFamily="34" charset="0"/>
                        <a:buChar char="•"/>
                      </a:pPr>
                      <a:r>
                        <a:rPr lang="en-US" baseline="0" dirty="0" smtClean="0"/>
                        <a:t>Computer Forensics</a:t>
                      </a:r>
                    </a:p>
                    <a:p>
                      <a:pPr marL="285750" indent="-285750">
                        <a:buFont typeface="Arial" panose="020B0604020202020204" pitchFamily="34" charset="0"/>
                        <a:buChar char="•"/>
                      </a:pPr>
                      <a:r>
                        <a:rPr lang="en-US" baseline="0" dirty="0" smtClean="0"/>
                        <a:t>Cyber Laws</a:t>
                      </a:r>
                    </a:p>
                    <a:p>
                      <a:endParaRPr lang="en-US" dirty="0"/>
                    </a:p>
                  </a:txBody>
                  <a:tcPr/>
                </a:tc>
                <a:extLst>
                  <a:ext uri="{0D108BD9-81ED-4DB2-BD59-A6C34878D82A}">
                    <a16:rowId xmlns:a16="http://schemas.microsoft.com/office/drawing/2014/main" val="611118779"/>
                  </a:ext>
                </a:extLst>
              </a:tr>
              <a:tr h="2885733">
                <a:tc>
                  <a:txBody>
                    <a:bodyPr/>
                    <a:lstStyle/>
                    <a:p>
                      <a:endParaRPr lang="en-US" b="1" dirty="0" smtClean="0"/>
                    </a:p>
                    <a:p>
                      <a:endParaRPr lang="en-US" b="1" dirty="0" smtClean="0"/>
                    </a:p>
                    <a:p>
                      <a:r>
                        <a:rPr lang="en-US" b="1" dirty="0" smtClean="0"/>
                        <a:t>BSc (Hons)</a:t>
                      </a:r>
                      <a:r>
                        <a:rPr lang="en-US" b="1" baseline="0" dirty="0" smtClean="0"/>
                        <a:t> Cyber Security </a:t>
                      </a:r>
                      <a:endParaRPr lang="en-US" b="1" dirty="0"/>
                    </a:p>
                  </a:txBody>
                  <a:tcPr/>
                </a:tc>
                <a:tc>
                  <a:txBody>
                    <a:bodyPr/>
                    <a:lstStyle/>
                    <a:p>
                      <a:pPr marL="285750" indent="-285750">
                        <a:buFont typeface="Arial" panose="020B0604020202020204" pitchFamily="34" charset="0"/>
                        <a:buChar char="•"/>
                      </a:pPr>
                      <a:r>
                        <a:rPr lang="en-US" dirty="0" smtClean="0"/>
                        <a:t>Database</a:t>
                      </a:r>
                      <a:r>
                        <a:rPr lang="en-US" baseline="0" dirty="0" smtClean="0"/>
                        <a:t> systems and Security</a:t>
                      </a:r>
                    </a:p>
                    <a:p>
                      <a:pPr marL="285750" indent="-285750">
                        <a:buFont typeface="Arial" panose="020B0604020202020204" pitchFamily="34" charset="0"/>
                        <a:buChar char="•"/>
                      </a:pPr>
                      <a:r>
                        <a:rPr lang="en-US" baseline="0" dirty="0" smtClean="0"/>
                        <a:t>Introduction to computer networks</a:t>
                      </a:r>
                    </a:p>
                    <a:p>
                      <a:pPr marL="285750" indent="-285750">
                        <a:buFont typeface="Arial" panose="020B0604020202020204" pitchFamily="34" charset="0"/>
                        <a:buChar char="•"/>
                      </a:pPr>
                      <a:r>
                        <a:rPr lang="en-US" baseline="0" dirty="0" smtClean="0"/>
                        <a:t>Cyber Security </a:t>
                      </a:r>
                      <a:r>
                        <a:rPr lang="en-US" baseline="0" dirty="0" err="1" smtClean="0"/>
                        <a:t>Maths</a:t>
                      </a:r>
                      <a:r>
                        <a:rPr lang="en-US" baseline="0" dirty="0" smtClean="0"/>
                        <a:t> and Stats</a:t>
                      </a:r>
                    </a:p>
                    <a:p>
                      <a:pPr marL="285750" indent="-285750">
                        <a:buFont typeface="Arial" panose="020B0604020202020204" pitchFamily="34" charset="0"/>
                        <a:buChar char="•"/>
                      </a:pPr>
                      <a:r>
                        <a:rPr lang="en-US" baseline="0" dirty="0" smtClean="0"/>
                        <a:t>Security Fundamentals</a:t>
                      </a:r>
                    </a:p>
                  </a:txBody>
                  <a:tcPr/>
                </a:tc>
                <a:tc>
                  <a:txBody>
                    <a:bodyPr/>
                    <a:lstStyle/>
                    <a:p>
                      <a:pPr marL="285750" indent="-285750">
                        <a:buFont typeface="Arial" panose="020B0604020202020204" pitchFamily="34" charset="0"/>
                        <a:buChar char="•"/>
                      </a:pPr>
                      <a:r>
                        <a:rPr lang="en-US" baseline="0" dirty="0" smtClean="0"/>
                        <a:t>Web Technologies and Security </a:t>
                      </a:r>
                    </a:p>
                    <a:p>
                      <a:pPr marL="285750" indent="-285750">
                        <a:buFont typeface="Arial" panose="020B0604020202020204" pitchFamily="34" charset="0"/>
                        <a:buChar char="•"/>
                      </a:pPr>
                      <a:r>
                        <a:rPr lang="en-US" baseline="0" dirty="0" smtClean="0"/>
                        <a:t>Cyber Laws and Regulations</a:t>
                      </a:r>
                    </a:p>
                    <a:p>
                      <a:pPr marL="285750" indent="-285750">
                        <a:buFont typeface="Arial" panose="020B0604020202020204" pitchFamily="34" charset="0"/>
                        <a:buChar char="•"/>
                      </a:pPr>
                      <a:r>
                        <a:rPr lang="en-US" baseline="0" dirty="0" smtClean="0"/>
                        <a:t>Human Factors in Cybersecurity</a:t>
                      </a:r>
                    </a:p>
                    <a:p>
                      <a:pPr marL="285750" indent="-285750">
                        <a:buFont typeface="Arial" panose="020B0604020202020204" pitchFamily="34" charset="0"/>
                        <a:buChar char="•"/>
                      </a:pPr>
                      <a:r>
                        <a:rPr lang="en-US" baseline="0" dirty="0" smtClean="0"/>
                        <a:t>Network Security</a:t>
                      </a:r>
                    </a:p>
                    <a:p>
                      <a:pPr marL="285750" indent="-285750">
                        <a:buFont typeface="Arial" panose="020B0604020202020204" pitchFamily="34" charset="0"/>
                        <a:buChar char="•"/>
                      </a:pPr>
                      <a:r>
                        <a:rPr lang="en-US" baseline="0" dirty="0" smtClean="0"/>
                        <a:t>Software Security</a:t>
                      </a:r>
                    </a:p>
                    <a:p>
                      <a:pPr marL="285750" indent="-285750">
                        <a:buFont typeface="Arial" panose="020B0604020202020204" pitchFamily="34" charset="0"/>
                        <a:buChar char="•"/>
                      </a:pPr>
                      <a:r>
                        <a:rPr lang="en-US" baseline="0" dirty="0" smtClean="0"/>
                        <a:t>Research Trends and Emerging Technologies</a:t>
                      </a:r>
                      <a:endParaRPr lang="en-US" dirty="0" smtClean="0"/>
                    </a:p>
                    <a:p>
                      <a:endParaRPr lang="en-US" dirty="0"/>
                    </a:p>
                  </a:txBody>
                  <a:tcPr/>
                </a:tc>
                <a:extLst>
                  <a:ext uri="{0D108BD9-81ED-4DB2-BD59-A6C34878D82A}">
                    <a16:rowId xmlns:a16="http://schemas.microsoft.com/office/drawing/2014/main" val="609388244"/>
                  </a:ext>
                </a:extLst>
              </a:tr>
              <a:tr h="1724589">
                <a:tc>
                  <a:txBody>
                    <a:bodyPr/>
                    <a:lstStyle/>
                    <a:p>
                      <a:endParaRPr lang="en-US" b="1" dirty="0" smtClean="0"/>
                    </a:p>
                    <a:p>
                      <a:r>
                        <a:rPr lang="en-US" b="1" dirty="0" smtClean="0"/>
                        <a:t>BSc(Hons)</a:t>
                      </a:r>
                      <a:r>
                        <a:rPr lang="en-US" b="1" baseline="0" dirty="0" smtClean="0"/>
                        <a:t> Cyber Security Top-Up </a:t>
                      </a:r>
                      <a:endParaRPr lang="en-US" b="1" dirty="0"/>
                    </a:p>
                  </a:txBody>
                  <a:tcPr/>
                </a:tc>
                <a:tc>
                  <a:txBody>
                    <a:bodyPr/>
                    <a:lstStyle/>
                    <a:p>
                      <a:pPr marL="285750" indent="-285750">
                        <a:buFont typeface="Arial" panose="020B0604020202020204" pitchFamily="34" charset="0"/>
                        <a:buChar char="•"/>
                      </a:pPr>
                      <a:r>
                        <a:rPr lang="en-US" dirty="0" smtClean="0"/>
                        <a:t>Data</a:t>
                      </a:r>
                      <a:r>
                        <a:rPr lang="en-US" baseline="0" dirty="0" smtClean="0"/>
                        <a:t> Security</a:t>
                      </a:r>
                    </a:p>
                    <a:p>
                      <a:pPr marL="285750" indent="-285750">
                        <a:buFont typeface="Arial" panose="020B0604020202020204" pitchFamily="34" charset="0"/>
                        <a:buChar char="•"/>
                      </a:pPr>
                      <a:r>
                        <a:rPr lang="en-US" baseline="0" dirty="0" smtClean="0"/>
                        <a:t>Network Security</a:t>
                      </a:r>
                    </a:p>
                    <a:p>
                      <a:pPr marL="285750" indent="-285750">
                        <a:buFont typeface="Arial" panose="020B0604020202020204" pitchFamily="34" charset="0"/>
                        <a:buChar char="•"/>
                      </a:pPr>
                      <a:r>
                        <a:rPr lang="en-US" baseline="0" dirty="0" smtClean="0"/>
                        <a:t>Software Security</a:t>
                      </a:r>
                    </a:p>
                    <a:p>
                      <a:pPr marL="285750" indent="-285750">
                        <a:buFont typeface="Arial" panose="020B0604020202020204" pitchFamily="34" charset="0"/>
                        <a:buChar char="•"/>
                      </a:pPr>
                      <a:r>
                        <a:rPr lang="en-US" baseline="0" dirty="0" smtClean="0"/>
                        <a:t>System Security</a:t>
                      </a:r>
                    </a:p>
                  </a:txBody>
                  <a:tcPr/>
                </a:tc>
                <a:tc>
                  <a:txBody>
                    <a:bodyPr/>
                    <a:lstStyle/>
                    <a:p>
                      <a:pPr marL="285750" indent="-285750">
                        <a:buFont typeface="Arial" panose="020B0604020202020204" pitchFamily="34" charset="0"/>
                        <a:buChar char="•"/>
                      </a:pPr>
                      <a:r>
                        <a:rPr lang="en-US" dirty="0" smtClean="0"/>
                        <a:t>Societal</a:t>
                      </a:r>
                      <a:r>
                        <a:rPr lang="en-US" baseline="0" dirty="0" smtClean="0"/>
                        <a:t> Security Concerns</a:t>
                      </a:r>
                    </a:p>
                    <a:p>
                      <a:pPr marL="285750" indent="-285750">
                        <a:buFont typeface="Arial" panose="020B0604020202020204" pitchFamily="34" charset="0"/>
                        <a:buChar char="•"/>
                      </a:pPr>
                      <a:r>
                        <a:rPr lang="en-US" baseline="0" dirty="0" smtClean="0"/>
                        <a:t>Forensics and Incident Reporting</a:t>
                      </a:r>
                    </a:p>
                    <a:p>
                      <a:pPr marL="285750" indent="-285750">
                        <a:buFont typeface="Arial" panose="020B0604020202020204" pitchFamily="34" charset="0"/>
                        <a:buChar char="•"/>
                      </a:pPr>
                      <a:r>
                        <a:rPr lang="en-US" baseline="0" dirty="0" smtClean="0"/>
                        <a:t>Cyber laws and Standards</a:t>
                      </a:r>
                      <a:endParaRPr lang="en-US" dirty="0"/>
                    </a:p>
                  </a:txBody>
                  <a:tcPr/>
                </a:tc>
                <a:extLst>
                  <a:ext uri="{0D108BD9-81ED-4DB2-BD59-A6C34878D82A}">
                    <a16:rowId xmlns:a16="http://schemas.microsoft.com/office/drawing/2014/main" val="2212072590"/>
                  </a:ext>
                </a:extLst>
              </a:tr>
            </a:tbl>
          </a:graphicData>
        </a:graphic>
      </p:graphicFrame>
    </p:spTree>
    <p:extLst>
      <p:ext uri="{BB962C8B-B14F-4D97-AF65-F5344CB8AC3E}">
        <p14:creationId xmlns:p14="http://schemas.microsoft.com/office/powerpoint/2010/main" val="37665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576197"/>
            <a:ext cx="9404723" cy="926925"/>
          </a:xfrm>
        </p:spPr>
        <p:txBody>
          <a:bodyPr/>
          <a:lstStyle/>
          <a:p>
            <a:pPr algn="ctr"/>
            <a:r>
              <a:rPr lang="en-US" sz="2800" b="1" u="sng" dirty="0" smtClean="0"/>
              <a:t>Benefits of Data Privacy Education </a:t>
            </a:r>
            <a:endParaRPr lang="en-US" sz="2800" b="1" u="sng" dirty="0"/>
          </a:p>
        </p:txBody>
      </p:sp>
      <p:sp>
        <p:nvSpPr>
          <p:cNvPr id="3" name="Content Placeholder 2"/>
          <p:cNvSpPr>
            <a:spLocks noGrp="1"/>
          </p:cNvSpPr>
          <p:nvPr>
            <p:ph idx="1"/>
          </p:nvPr>
        </p:nvSpPr>
        <p:spPr>
          <a:xfrm>
            <a:off x="377952" y="1290181"/>
            <a:ext cx="10448544" cy="5330075"/>
          </a:xfrm>
        </p:spPr>
        <p:txBody>
          <a:bodyPr>
            <a:normAutofit fontScale="92500"/>
          </a:bodyPr>
          <a:lstStyle/>
          <a:p>
            <a:pPr marL="0" indent="0">
              <a:buNone/>
            </a:pPr>
            <a:endParaRPr lang="en-US" b="1" dirty="0" smtClean="0"/>
          </a:p>
          <a:p>
            <a:pPr algn="just"/>
            <a:r>
              <a:rPr lang="en-US" sz="2400" b="1" dirty="0" smtClean="0"/>
              <a:t>Data Privacy is integrated into the Education system at </a:t>
            </a:r>
            <a:r>
              <a:rPr lang="en-US" sz="2400" b="1" dirty="0" err="1" smtClean="0"/>
              <a:t>UoM</a:t>
            </a:r>
            <a:r>
              <a:rPr lang="en-US" sz="2400" b="1" dirty="0" smtClean="0"/>
              <a:t> to raise awareness of the right to privacy of the Data systems and its applications.</a:t>
            </a:r>
          </a:p>
          <a:p>
            <a:pPr algn="just"/>
            <a:endParaRPr lang="en-US" sz="2400" b="1" dirty="0" smtClean="0"/>
          </a:p>
          <a:p>
            <a:pPr algn="just"/>
            <a:r>
              <a:rPr lang="en-US" sz="2400" b="1" dirty="0" smtClean="0"/>
              <a:t>The Challenges and opportunities of Data privacy are being fostered through various modules at </a:t>
            </a:r>
            <a:r>
              <a:rPr lang="en-US" sz="2400" b="1" dirty="0" err="1" smtClean="0"/>
              <a:t>UoM</a:t>
            </a:r>
            <a:r>
              <a:rPr lang="en-US" sz="2400" b="1" dirty="0"/>
              <a:t> </a:t>
            </a:r>
            <a:r>
              <a:rPr lang="en-US" sz="2400" b="1" dirty="0" smtClean="0"/>
              <a:t>for the students.</a:t>
            </a:r>
          </a:p>
          <a:p>
            <a:pPr marL="0" indent="0" algn="just">
              <a:buNone/>
            </a:pPr>
            <a:endParaRPr lang="en-US" sz="2400" b="1" dirty="0" smtClean="0"/>
          </a:p>
          <a:p>
            <a:pPr algn="just"/>
            <a:r>
              <a:rPr lang="en-US" sz="2400" b="1" dirty="0" smtClean="0"/>
              <a:t> </a:t>
            </a:r>
            <a:r>
              <a:rPr lang="en-US" sz="2400" b="1" u="sng" dirty="0" smtClean="0"/>
              <a:t>Some </a:t>
            </a:r>
            <a:r>
              <a:rPr lang="en-US" sz="2400" b="1" u="sng" dirty="0"/>
              <a:t>e</a:t>
            </a:r>
            <a:r>
              <a:rPr lang="en-US" sz="2400" b="1" u="sng" dirty="0" smtClean="0"/>
              <a:t>xamples of the Topics being covered at </a:t>
            </a:r>
            <a:r>
              <a:rPr lang="en-US" sz="2400" b="1" u="sng" dirty="0" err="1" smtClean="0"/>
              <a:t>UoM</a:t>
            </a:r>
            <a:r>
              <a:rPr lang="en-US" sz="2400" b="1" u="sng" dirty="0" smtClean="0"/>
              <a:t> are:</a:t>
            </a:r>
          </a:p>
          <a:p>
            <a:pPr lvl="1" algn="just">
              <a:buFont typeface="Wingdings" panose="05000000000000000000" pitchFamily="2" charset="2"/>
              <a:buChar char="q"/>
            </a:pPr>
            <a:r>
              <a:rPr lang="en-US" sz="2200" b="1" dirty="0" smtClean="0"/>
              <a:t>Authentication: strength, Password attack, Password Storage</a:t>
            </a:r>
          </a:p>
          <a:p>
            <a:pPr lvl="1" algn="just">
              <a:buFont typeface="Wingdings" panose="05000000000000000000" pitchFamily="2" charset="2"/>
              <a:buChar char="q"/>
            </a:pPr>
            <a:r>
              <a:rPr lang="en-US" sz="2200" b="1" dirty="0" smtClean="0"/>
              <a:t>Malicious code and activity, Fingerprint, Face Recognition</a:t>
            </a:r>
          </a:p>
          <a:p>
            <a:pPr lvl="1" algn="just">
              <a:buFont typeface="Wingdings" panose="05000000000000000000" pitchFamily="2" charset="2"/>
              <a:buChar char="q"/>
            </a:pPr>
            <a:r>
              <a:rPr lang="en-US" sz="2200" b="1" dirty="0" smtClean="0"/>
              <a:t>Data Backup and Recovery, Issues of Copyrights</a:t>
            </a:r>
          </a:p>
          <a:p>
            <a:pPr lvl="1" algn="just">
              <a:buFont typeface="Wingdings" panose="05000000000000000000" pitchFamily="2" charset="2"/>
              <a:buChar char="q"/>
            </a:pPr>
            <a:r>
              <a:rPr lang="en-US" sz="2200" b="1" dirty="0" smtClean="0"/>
              <a:t>Cyber Crimes and Cyber Security, Computer Misuse, Fraud</a:t>
            </a:r>
            <a:endParaRPr lang="en-US" sz="2200" b="1" dirty="0"/>
          </a:p>
        </p:txBody>
      </p:sp>
    </p:spTree>
    <p:extLst>
      <p:ext uri="{BB962C8B-B14F-4D97-AF65-F5344CB8AC3E}">
        <p14:creationId xmlns:p14="http://schemas.microsoft.com/office/powerpoint/2010/main" val="1217909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04582"/>
          </a:xfrm>
        </p:spPr>
        <p:txBody>
          <a:bodyPr/>
          <a:lstStyle/>
          <a:p>
            <a:pPr algn="ctr"/>
            <a:r>
              <a:rPr lang="en-US" sz="2000" b="1" u="sng" dirty="0" smtClean="0"/>
              <a:t>The </a:t>
            </a:r>
            <a:r>
              <a:rPr lang="en-US" sz="2000" b="1" u="sng" dirty="0" err="1" smtClean="0"/>
              <a:t>UoM</a:t>
            </a:r>
            <a:r>
              <a:rPr lang="en-US" sz="2000" b="1" u="sng" dirty="0" smtClean="0"/>
              <a:t> do emphasis Data Privacy is a concern for the youth</a:t>
            </a:r>
            <a:r>
              <a:rPr lang="en-US" sz="2000" b="1" u="sng" dirty="0"/>
              <a:t/>
            </a:r>
            <a:br>
              <a:rPr lang="en-US" sz="2000" b="1" u="sng" dirty="0"/>
            </a:br>
            <a:r>
              <a:rPr lang="en-US" sz="2800" b="1" u="sng" dirty="0" smtClean="0"/>
              <a:t/>
            </a:r>
            <a:br>
              <a:rPr lang="en-US" sz="2800" b="1" u="sng" dirty="0" smtClean="0"/>
            </a:br>
            <a:endParaRPr lang="en-US" sz="2800" b="1" u="sng" dirty="0"/>
          </a:p>
        </p:txBody>
      </p:sp>
      <p:sp>
        <p:nvSpPr>
          <p:cNvPr id="3" name="Content Placeholder 2"/>
          <p:cNvSpPr>
            <a:spLocks noGrp="1"/>
          </p:cNvSpPr>
          <p:nvPr>
            <p:ph idx="1"/>
          </p:nvPr>
        </p:nvSpPr>
        <p:spPr>
          <a:xfrm>
            <a:off x="774700" y="1257300"/>
            <a:ext cx="9525000" cy="4597400"/>
          </a:xfrm>
        </p:spPr>
        <p:txBody>
          <a:bodyPr>
            <a:normAutofit/>
          </a:bodyPr>
          <a:lstStyle/>
          <a:p>
            <a:pPr marL="0" indent="0">
              <a:buNone/>
            </a:pPr>
            <a:r>
              <a:rPr lang="en-US" sz="2400" b="1" dirty="0" smtClean="0"/>
              <a:t>Data may be misused for examples:</a:t>
            </a:r>
            <a:endParaRPr lang="en-US" sz="2400" b="1" dirty="0"/>
          </a:p>
          <a:p>
            <a:r>
              <a:rPr lang="en-US" sz="2400" b="1" dirty="0" smtClean="0"/>
              <a:t>(1) Illegal online activities such as identity theft,</a:t>
            </a:r>
          </a:p>
          <a:p>
            <a:r>
              <a:rPr lang="en-US" sz="2400" b="1" dirty="0" smtClean="0"/>
              <a:t>(2) Tracking a person which may lead to crimes such as kidnapping</a:t>
            </a:r>
          </a:p>
          <a:p>
            <a:pPr algn="just"/>
            <a:r>
              <a:rPr lang="en-US" sz="2400" b="1" dirty="0" smtClean="0"/>
              <a:t>(3) Financial gain to steal people’s money by hacking.</a:t>
            </a:r>
          </a:p>
          <a:p>
            <a:r>
              <a:rPr lang="en-US" sz="2400" b="1" dirty="0" smtClean="0"/>
              <a:t>(4) Circulating of fake news</a:t>
            </a: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5100" y="4191000"/>
            <a:ext cx="4406900" cy="2667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6622" y="4191000"/>
            <a:ext cx="3678477" cy="2667000"/>
          </a:xfrm>
          <a:prstGeom prst="rect">
            <a:avLst/>
          </a:prstGeom>
        </p:spPr>
      </p:pic>
    </p:spTree>
    <p:extLst>
      <p:ext uri="{BB962C8B-B14F-4D97-AF65-F5344CB8AC3E}">
        <p14:creationId xmlns:p14="http://schemas.microsoft.com/office/powerpoint/2010/main" val="3972158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u="sng" dirty="0" smtClean="0">
                <a:effectLst>
                  <a:outerShdw blurRad="38100" dist="38100" dir="2700000" algn="tl">
                    <a:srgbClr val="000000">
                      <a:alpha val="43137"/>
                    </a:srgbClr>
                  </a:outerShdw>
                </a:effectLst>
              </a:rPr>
              <a:t>Some of Data Privacy general training to staff and students which are in the process of being implemented are as follows:</a:t>
            </a:r>
            <a:br>
              <a:rPr lang="en-US" sz="2800" b="1" u="sng" dirty="0" smtClean="0">
                <a:effectLst>
                  <a:outerShdw blurRad="38100" dist="38100" dir="2700000" algn="tl">
                    <a:srgbClr val="000000">
                      <a:alpha val="43137"/>
                    </a:srgbClr>
                  </a:outerShdw>
                </a:effectLst>
              </a:rPr>
            </a:br>
            <a:r>
              <a:rPr lang="en-US" sz="2800" b="1" u="sng" dirty="0">
                <a:effectLst>
                  <a:outerShdw blurRad="38100" dist="38100" dir="2700000" algn="tl">
                    <a:srgbClr val="000000">
                      <a:alpha val="43137"/>
                    </a:srgbClr>
                  </a:outerShdw>
                </a:effectLst>
              </a:rPr>
              <a:t/>
            </a:r>
            <a:br>
              <a:rPr lang="en-US" sz="2800" b="1" u="sng" dirty="0">
                <a:effectLst>
                  <a:outerShdw blurRad="38100" dist="38100" dir="2700000" algn="tl">
                    <a:srgbClr val="000000">
                      <a:alpha val="43137"/>
                    </a:srgbClr>
                  </a:outerShdw>
                </a:effectLst>
              </a:rPr>
            </a:br>
            <a:r>
              <a:rPr lang="en-US" sz="2800" b="1" u="sng" dirty="0" smtClean="0">
                <a:effectLst>
                  <a:outerShdw blurRad="38100" dist="38100" dir="2700000" algn="tl">
                    <a:srgbClr val="000000">
                      <a:alpha val="43137"/>
                    </a:srgbClr>
                  </a:outerShdw>
                </a:effectLst>
              </a:rPr>
              <a:t/>
            </a:r>
            <a:br>
              <a:rPr lang="en-US" sz="2800" b="1" u="sng" dirty="0" smtClean="0">
                <a:effectLst>
                  <a:outerShdw blurRad="38100" dist="38100" dir="2700000" algn="tl">
                    <a:srgbClr val="000000">
                      <a:alpha val="43137"/>
                    </a:srgbClr>
                  </a:outerShdw>
                </a:effectLst>
              </a:rPr>
            </a:br>
            <a:r>
              <a:rPr lang="en-US" sz="2800" b="1" u="sng" dirty="0">
                <a:effectLst>
                  <a:outerShdw blurRad="38100" dist="38100" dir="2700000" algn="tl">
                    <a:srgbClr val="000000">
                      <a:alpha val="43137"/>
                    </a:srgbClr>
                  </a:outerShdw>
                </a:effectLst>
              </a:rPr>
              <a:t/>
            </a:r>
            <a:br>
              <a:rPr lang="en-US" sz="2800" b="1" u="sng" dirty="0">
                <a:effectLst>
                  <a:outerShdw blurRad="38100" dist="38100" dir="2700000" algn="tl">
                    <a:srgbClr val="000000">
                      <a:alpha val="43137"/>
                    </a:srgbClr>
                  </a:outerShdw>
                </a:effectLst>
              </a:rPr>
            </a:br>
            <a:r>
              <a:rPr lang="en-US" sz="2000" b="1" u="sng" dirty="0" smtClean="0">
                <a:effectLst>
                  <a:outerShdw blurRad="38100" dist="38100" dir="2700000" algn="tl">
                    <a:srgbClr val="000000">
                      <a:alpha val="43137"/>
                    </a:srgbClr>
                  </a:outerShdw>
                </a:effectLst>
              </a:rPr>
              <a:t/>
            </a:r>
            <a:br>
              <a:rPr lang="en-US" sz="2000" b="1" u="sng" dirty="0" smtClean="0">
                <a:effectLst>
                  <a:outerShdw blurRad="38100" dist="38100" dir="2700000" algn="tl">
                    <a:srgbClr val="000000">
                      <a:alpha val="43137"/>
                    </a:srgbClr>
                  </a:outerShdw>
                </a:effectLst>
              </a:rPr>
            </a:br>
            <a:r>
              <a:rPr lang="en-US" sz="2000" b="1" u="sng" dirty="0" smtClean="0">
                <a:effectLst>
                  <a:outerShdw blurRad="38100" dist="38100" dir="2700000" algn="tl">
                    <a:srgbClr val="000000">
                      <a:alpha val="43137"/>
                    </a:srgbClr>
                  </a:outerShdw>
                </a:effectLst>
              </a:rPr>
              <a:t/>
            </a:r>
            <a:br>
              <a:rPr lang="en-US" sz="2000" b="1" u="sng" dirty="0" smtClean="0">
                <a:effectLst>
                  <a:outerShdw blurRad="38100" dist="38100" dir="2700000" algn="tl">
                    <a:srgbClr val="000000">
                      <a:alpha val="43137"/>
                    </a:srgbClr>
                  </a:outerShdw>
                </a:effectLst>
              </a:rPr>
            </a:br>
            <a:endParaRPr lang="en-US" sz="24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19783" y="2231137"/>
            <a:ext cx="10057378" cy="5760720"/>
          </a:xfrm>
        </p:spPr>
        <p:txBody>
          <a:bodyPr>
            <a:normAutofit/>
          </a:bodyPr>
          <a:lstStyle/>
          <a:p>
            <a:r>
              <a:rPr lang="en-US" sz="2400" b="1" dirty="0" smtClean="0"/>
              <a:t> </a:t>
            </a:r>
            <a:r>
              <a:rPr lang="en-US" sz="2400" b="1" dirty="0"/>
              <a:t>S</a:t>
            </a:r>
            <a:r>
              <a:rPr lang="en-US" sz="2400" b="1" dirty="0" smtClean="0"/>
              <a:t>erious implications for not protecting your personal data online,</a:t>
            </a:r>
            <a:endParaRPr lang="en-US" sz="2400" b="1" dirty="0"/>
          </a:p>
          <a:p>
            <a:r>
              <a:rPr lang="en-US" sz="2400" b="1" dirty="0"/>
              <a:t>S</a:t>
            </a:r>
            <a:r>
              <a:rPr lang="en-US" sz="2400" b="1" dirty="0" smtClean="0"/>
              <a:t>ome steps which will help protect your personal data and privacy online.</a:t>
            </a:r>
          </a:p>
          <a:p>
            <a:r>
              <a:rPr lang="en-US" sz="2400" b="1" dirty="0" smtClean="0"/>
              <a:t>The consequences of not handling data appropriately </a:t>
            </a:r>
          </a:p>
          <a:p>
            <a:pPr marL="0" indent="0">
              <a:buNone/>
            </a:pPr>
            <a:r>
              <a:rPr lang="en-US" sz="2400" b="1" dirty="0"/>
              <a:t> </a:t>
            </a:r>
            <a:r>
              <a:rPr lang="en-US" sz="2400" b="1" dirty="0" smtClean="0"/>
              <a:t>   and any misuse of same. </a:t>
            </a:r>
            <a:endParaRPr lang="en-US" sz="24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6866" y="4559474"/>
            <a:ext cx="4075134" cy="2298526"/>
          </a:xfrm>
          <a:prstGeom prst="rect">
            <a:avLst/>
          </a:prstGeom>
        </p:spPr>
      </p:pic>
    </p:spTree>
    <p:extLst>
      <p:ext uri="{BB962C8B-B14F-4D97-AF65-F5344CB8AC3E}">
        <p14:creationId xmlns:p14="http://schemas.microsoft.com/office/powerpoint/2010/main" val="2470332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5736" y="484990"/>
            <a:ext cx="9404723" cy="2311997"/>
          </a:xfrm>
        </p:spPr>
        <p:txBody>
          <a:bodyPr/>
          <a:lstStyle/>
          <a:p>
            <a:pPr algn="ctr"/>
            <a:r>
              <a:rPr lang="en-US" sz="4000" b="1" dirty="0" smtClean="0"/>
              <a:t>Data Privacy as part of the Curricula? How is this being implemented at Tertiary Level?</a:t>
            </a:r>
            <a:endParaRPr lang="en-US" sz="40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5161" y="2538806"/>
            <a:ext cx="8765297" cy="4195482"/>
          </a:xfrm>
        </p:spPr>
      </p:pic>
    </p:spTree>
    <p:extLst>
      <p:ext uri="{BB962C8B-B14F-4D97-AF65-F5344CB8AC3E}">
        <p14:creationId xmlns:p14="http://schemas.microsoft.com/office/powerpoint/2010/main" val="2038825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679" y="174390"/>
            <a:ext cx="9404723" cy="787359"/>
          </a:xfrm>
        </p:spPr>
        <p:txBody>
          <a:bodyPr/>
          <a:lstStyle/>
          <a:p>
            <a:pPr algn="ctr"/>
            <a:r>
              <a:rPr lang="en-US" sz="3600" b="1" dirty="0" smtClean="0">
                <a:effectLst>
                  <a:outerShdw blurRad="38100" dist="38100" dir="2700000" algn="tl">
                    <a:srgbClr val="000000">
                      <a:alpha val="43137"/>
                    </a:srgbClr>
                  </a:outerShdw>
                </a:effectLst>
              </a:rPr>
              <a:t>CASE STUDY (1)</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4441" y="1273146"/>
            <a:ext cx="9700105" cy="5273457"/>
          </a:xfrm>
        </p:spPr>
        <p:txBody>
          <a:bodyPr>
            <a:normAutofit/>
          </a:bodyPr>
          <a:lstStyle/>
          <a:p>
            <a:pPr marL="0" indent="0" algn="ctr">
              <a:buNone/>
            </a:pPr>
            <a:r>
              <a:rPr lang="en-US" sz="2800" b="1" u="sng" dirty="0" smtClean="0">
                <a:effectLst>
                  <a:outerShdw blurRad="38100" dist="38100" dir="2700000" algn="tl">
                    <a:srgbClr val="000000">
                      <a:alpha val="43137"/>
                    </a:srgbClr>
                  </a:outerShdw>
                </a:effectLst>
              </a:rPr>
              <a:t>USE GOOD PASSWORDS</a:t>
            </a:r>
          </a:p>
          <a:p>
            <a:pPr marL="0" indent="0" algn="just">
              <a:buNone/>
            </a:pPr>
            <a:r>
              <a:rPr lang="en-US" sz="2400" b="1" dirty="0" smtClean="0"/>
              <a:t>Creating long and strong passwords for your online accounts is one of the most effective ways you can protect your personal information, and keep yourself safe from attackers. Always</a:t>
            </a:r>
            <a:r>
              <a:rPr lang="en-US" sz="2400" b="1" dirty="0" smtClean="0">
                <a:effectLst>
                  <a:outerShdw blurRad="38100" dist="38100" dir="2700000" algn="tl">
                    <a:srgbClr val="000000">
                      <a:alpha val="43137"/>
                    </a:srgbClr>
                  </a:outerShdw>
                </a:effectLst>
              </a:rPr>
              <a:t> make sure your passwords are at least of eight (8) characters in length.</a:t>
            </a:r>
          </a:p>
          <a:p>
            <a:pPr marL="0" indent="0" algn="just">
              <a:buNone/>
            </a:pPr>
            <a:endParaRPr lang="en-US" sz="2400" b="1" dirty="0">
              <a:effectLst>
                <a:outerShdw blurRad="38100" dist="38100" dir="2700000" algn="tl">
                  <a:srgbClr val="000000">
                    <a:alpha val="43137"/>
                  </a:srgbClr>
                </a:outerShdw>
              </a:effectLst>
            </a:endParaRPr>
          </a:p>
          <a:p>
            <a:pPr marL="0" indent="0" algn="just">
              <a:buNone/>
            </a:pPr>
            <a:r>
              <a:rPr lang="en-US" sz="2400" b="1" dirty="0" smtClean="0"/>
              <a:t>It's easy to think "I don't have anything worth stealing", or "no one's going to go to the effort to hack me". But most online security attacks are random. </a:t>
            </a:r>
            <a:endParaRPr lang="en-US" sz="2400" b="1" dirty="0" smtClean="0">
              <a:effectLst>
                <a:outerShdw blurRad="38100" dist="38100" dir="2700000" algn="tl">
                  <a:srgbClr val="000000">
                    <a:alpha val="43137"/>
                  </a:srgbClr>
                </a:outerShdw>
              </a:effectLst>
            </a:endParaRPr>
          </a:p>
          <a:p>
            <a:pPr marL="0" indent="0" algn="just">
              <a:buNone/>
            </a:pPr>
            <a:endParaRPr lang="en-US" sz="2400" b="1" dirty="0" smtClean="0">
              <a:effectLst>
                <a:outerShdw blurRad="38100" dist="38100" dir="2700000" algn="tl">
                  <a:srgbClr val="000000">
                    <a:alpha val="43137"/>
                  </a:srgbClr>
                </a:outerShdw>
              </a:effectLst>
            </a:endParaRPr>
          </a:p>
          <a:p>
            <a:pPr marL="0" indent="0" algn="just">
              <a:buNone/>
            </a:pPr>
            <a:endParaRPr lang="en-US" sz="2400" b="1" dirty="0">
              <a:effectLst>
                <a:outerShdw blurRad="38100" dist="38100" dir="2700000" algn="tl">
                  <a:srgbClr val="000000">
                    <a:alpha val="43137"/>
                  </a:srgbClr>
                </a:outerShdw>
              </a:effectLst>
            </a:endParaRPr>
          </a:p>
          <a:p>
            <a:pPr marL="0" indent="0">
              <a:buNone/>
            </a:pPr>
            <a:endParaRPr lang="en-US" sz="2800"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403" y="5114925"/>
            <a:ext cx="4538597" cy="1743075"/>
          </a:xfrm>
          <a:prstGeom prst="rect">
            <a:avLst/>
          </a:prstGeom>
        </p:spPr>
      </p:pic>
    </p:spTree>
    <p:extLst>
      <p:ext uri="{BB962C8B-B14F-4D97-AF65-F5344CB8AC3E}">
        <p14:creationId xmlns:p14="http://schemas.microsoft.com/office/powerpoint/2010/main" val="3396496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smtClean="0">
                <a:effectLst>
                  <a:outerShdw blurRad="38100" dist="38100" dir="2700000" algn="tl">
                    <a:srgbClr val="000000">
                      <a:alpha val="43137"/>
                    </a:srgbClr>
                  </a:outerShdw>
                </a:effectLst>
              </a:rPr>
              <a:t>CASE STUDY (2)</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46111" y="1152983"/>
            <a:ext cx="10434181" cy="5549031"/>
          </a:xfrm>
        </p:spPr>
        <p:txBody>
          <a:bodyPr>
            <a:normAutofit/>
          </a:bodyPr>
          <a:lstStyle/>
          <a:p>
            <a:pPr marL="0" indent="0" algn="ctr">
              <a:buNone/>
            </a:pPr>
            <a:r>
              <a:rPr lang="en-US" sz="3200" b="1" u="sng" dirty="0" smtClean="0">
                <a:effectLst>
                  <a:outerShdw blurRad="38100" dist="38100" dir="2700000" algn="tl">
                    <a:srgbClr val="000000">
                      <a:alpha val="43137"/>
                    </a:srgbClr>
                  </a:outerShdw>
                </a:effectLst>
              </a:rPr>
              <a:t>Display of Information online</a:t>
            </a:r>
          </a:p>
          <a:p>
            <a:pPr marL="0" indent="0" algn="just">
              <a:buNone/>
            </a:pPr>
            <a:r>
              <a:rPr lang="en-US" sz="2400" b="1" dirty="0" smtClean="0">
                <a:effectLst>
                  <a:outerShdw blurRad="38100" dist="38100" dir="2700000" algn="tl">
                    <a:srgbClr val="000000">
                      <a:alpha val="43137"/>
                    </a:srgbClr>
                  </a:outerShdw>
                </a:effectLst>
              </a:rPr>
              <a:t>There are many social websites for example: Facebook, Instagram…that allow individuals to create public profiles and add personal information like contact number, date of birth…</a:t>
            </a:r>
          </a:p>
          <a:p>
            <a:pPr marL="0" indent="0" algn="just">
              <a:buNone/>
            </a:pPr>
            <a:r>
              <a:rPr lang="en-US" sz="2400" b="1" u="sng" dirty="0" smtClean="0">
                <a:solidFill>
                  <a:srgbClr val="FFFF00"/>
                </a:solidFill>
                <a:effectLst>
                  <a:outerShdw blurRad="38100" dist="38100" dir="2700000" algn="tl">
                    <a:srgbClr val="000000">
                      <a:alpha val="43137"/>
                    </a:srgbClr>
                  </a:outerShdw>
                </a:effectLst>
              </a:rPr>
              <a:t>BEWARE!</a:t>
            </a:r>
            <a:endParaRPr lang="en-US" sz="2400" u="sng" dirty="0" smtClean="0">
              <a:solidFill>
                <a:srgbClr val="FFFF00"/>
              </a:solidFill>
              <a:effectLst>
                <a:outerShdw blurRad="38100" dist="38100" dir="2700000" algn="tl">
                  <a:srgbClr val="000000">
                    <a:alpha val="43137"/>
                  </a:srgbClr>
                </a:outerShdw>
              </a:effectLst>
            </a:endParaRPr>
          </a:p>
          <a:p>
            <a:pPr marL="0" indent="0" algn="just">
              <a:buNone/>
            </a:pPr>
            <a:r>
              <a:rPr lang="en-US" sz="2400" b="1" dirty="0" smtClean="0">
                <a:effectLst>
                  <a:outerShdw blurRad="38100" dist="38100" dir="2700000" algn="tl">
                    <a:srgbClr val="000000">
                      <a:alpha val="43137"/>
                    </a:srgbClr>
                  </a:outerShdw>
                </a:effectLst>
              </a:rPr>
              <a:t>There exists Identity thieves online that can steal your personal information displayed to impersonate oneself. Example: For blackmail purposes. </a:t>
            </a:r>
            <a:endParaRPr lang="en-US" sz="2400" b="1" dirty="0" smtClean="0"/>
          </a:p>
          <a:p>
            <a:pPr marL="0" indent="0">
              <a:buNone/>
            </a:pPr>
            <a:endParaRPr lang="en-US" sz="2800" dirty="0" smtClean="0">
              <a:effectLst>
                <a:outerShdw blurRad="38100" dist="38100" dir="2700000" algn="tl">
                  <a:srgbClr val="000000">
                    <a:alpha val="43137"/>
                  </a:srgbClr>
                </a:outerShdw>
              </a:effectLst>
            </a:endParaRPr>
          </a:p>
          <a:p>
            <a:pPr marL="0" indent="0">
              <a:buNone/>
            </a:pPr>
            <a:endParaRPr lang="en-US" sz="2800" dirty="0" smtClean="0">
              <a:effectLst>
                <a:outerShdw blurRad="38100" dist="38100" dir="2700000" algn="tl">
                  <a:srgbClr val="000000">
                    <a:alpha val="43137"/>
                  </a:srgbClr>
                </a:outerShdw>
              </a:effectLst>
            </a:endParaRPr>
          </a:p>
          <a:p>
            <a:pPr marL="0" indent="0">
              <a:buNone/>
            </a:pPr>
            <a:endParaRPr lang="en-US" sz="2800" dirty="0" smtClean="0"/>
          </a:p>
          <a:p>
            <a:pPr marL="0" indent="0">
              <a:buNone/>
            </a:pPr>
            <a:endParaRPr lang="en-US" sz="2800" b="1" u="sng"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6448" y="4547617"/>
            <a:ext cx="4035552" cy="2310383"/>
          </a:xfrm>
          <a:prstGeom prst="rect">
            <a:avLst/>
          </a:prstGeom>
        </p:spPr>
      </p:pic>
    </p:spTree>
    <p:extLst>
      <p:ext uri="{BB962C8B-B14F-4D97-AF65-F5344CB8AC3E}">
        <p14:creationId xmlns:p14="http://schemas.microsoft.com/office/powerpoint/2010/main" val="1558636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207" y="167291"/>
            <a:ext cx="9404723" cy="837463"/>
          </a:xfrm>
        </p:spPr>
        <p:txBody>
          <a:bodyPr/>
          <a:lstStyle/>
          <a:p>
            <a:pPr algn="ctr"/>
            <a:r>
              <a:rPr lang="en-US" sz="3600" b="1" dirty="0" smtClean="0">
                <a:effectLst>
                  <a:outerShdw blurRad="38100" dist="38100" dir="2700000" algn="tl">
                    <a:srgbClr val="000000">
                      <a:alpha val="43137"/>
                    </a:srgbClr>
                  </a:outerShdw>
                </a:effectLst>
              </a:rPr>
              <a:t>CASE STUDY (3)</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638" y="1004754"/>
            <a:ext cx="10521863" cy="5599135"/>
          </a:xfrm>
        </p:spPr>
        <p:txBody>
          <a:bodyPr>
            <a:normAutofit/>
          </a:bodyPr>
          <a:lstStyle/>
          <a:p>
            <a:pPr marL="0" indent="0" algn="ctr">
              <a:buNone/>
            </a:pPr>
            <a:r>
              <a:rPr lang="en-US" sz="3600" b="1" u="sng" dirty="0" smtClean="0">
                <a:effectLst>
                  <a:outerShdw blurRad="38100" dist="38100" dir="2700000" algn="tl">
                    <a:srgbClr val="000000">
                      <a:alpha val="43137"/>
                    </a:srgbClr>
                  </a:outerShdw>
                </a:effectLst>
              </a:rPr>
              <a:t>Be weary of odd Emails</a:t>
            </a:r>
          </a:p>
          <a:p>
            <a:pPr marL="0" indent="0" algn="just">
              <a:buNone/>
            </a:pPr>
            <a:endParaRPr lang="en-US" sz="2400" b="1" dirty="0" smtClean="0">
              <a:effectLst>
                <a:outerShdw blurRad="38100" dist="38100" dir="2700000" algn="tl">
                  <a:srgbClr val="000000">
                    <a:alpha val="43137"/>
                  </a:srgbClr>
                </a:outerShdw>
              </a:effectLst>
            </a:endParaRPr>
          </a:p>
          <a:p>
            <a:pPr marL="0" indent="0" algn="just">
              <a:buNone/>
            </a:pPr>
            <a:r>
              <a:rPr lang="en-US" sz="2400" b="1" dirty="0" smtClean="0">
                <a:effectLst>
                  <a:outerShdw blurRad="38100" dist="38100" dir="2700000" algn="tl">
                    <a:srgbClr val="000000">
                      <a:alpha val="43137"/>
                    </a:srgbClr>
                  </a:outerShdw>
                </a:effectLst>
              </a:rPr>
              <a:t>Individuals </a:t>
            </a:r>
            <a:r>
              <a:rPr lang="en-US" sz="2400" b="1" dirty="0" smtClean="0">
                <a:effectLst>
                  <a:outerShdw blurRad="38100" dist="38100" dir="2700000" algn="tl">
                    <a:srgbClr val="000000">
                      <a:alpha val="43137"/>
                    </a:srgbClr>
                  </a:outerShdw>
                </a:effectLst>
              </a:rPr>
              <a:t>often receive random emails stating that: “ there is a package arrival for you” or “ you need to check your bank account” and a link will usually be sent alongside. </a:t>
            </a:r>
          </a:p>
          <a:p>
            <a:pPr marL="0" indent="0" algn="just">
              <a:buNone/>
            </a:pPr>
            <a:endParaRPr lang="en-US" sz="2400" b="1" dirty="0">
              <a:effectLst>
                <a:outerShdw blurRad="38100" dist="38100" dir="2700000" algn="tl">
                  <a:srgbClr val="000000">
                    <a:alpha val="43137"/>
                  </a:srgbClr>
                </a:outerShdw>
              </a:effectLst>
            </a:endParaRPr>
          </a:p>
          <a:p>
            <a:pPr marL="0" indent="0">
              <a:buNone/>
            </a:pPr>
            <a:r>
              <a:rPr lang="en-US" sz="2400" b="1" u="sng" dirty="0" smtClean="0">
                <a:solidFill>
                  <a:srgbClr val="FFFF00"/>
                </a:solidFill>
                <a:effectLst>
                  <a:outerShdw blurRad="38100" dist="38100" dir="2700000" algn="tl">
                    <a:srgbClr val="000000">
                      <a:alpha val="43137"/>
                    </a:srgbClr>
                  </a:outerShdw>
                </a:effectLst>
              </a:rPr>
              <a:t>NEVER CLICK ON ANY LINK!</a:t>
            </a:r>
          </a:p>
          <a:p>
            <a:pPr marL="0" indent="0" algn="just">
              <a:buNone/>
            </a:pPr>
            <a:r>
              <a:rPr lang="en-US" sz="2400" b="1" dirty="0" smtClean="0">
                <a:effectLst>
                  <a:outerShdw blurRad="38100" dist="38100" dir="2700000" algn="tl">
                    <a:srgbClr val="000000">
                      <a:alpha val="43137"/>
                    </a:srgbClr>
                  </a:outerShdw>
                </a:effectLst>
              </a:rPr>
              <a:t>It is always best to go directly to the required website for your Bank and log in to the secured web address or rather call directly or visit your Bank as you may end up being a victim of Bank Fraud. </a:t>
            </a:r>
          </a:p>
          <a:p>
            <a:pPr marL="0" indent="0">
              <a:buNone/>
            </a:pPr>
            <a:endParaRPr lang="en-US" sz="2800" b="1" dirty="0" smtClean="0">
              <a:effectLst>
                <a:outerShdw blurRad="38100" dist="38100" dir="2700000" algn="tl">
                  <a:srgbClr val="000000">
                    <a:alpha val="43137"/>
                  </a:srgbClr>
                </a:outerShdw>
              </a:effectLst>
            </a:endParaRPr>
          </a:p>
          <a:p>
            <a:pPr marL="0" indent="0">
              <a:buNone/>
            </a:pP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7840" y="5096256"/>
            <a:ext cx="2806356" cy="1761744"/>
          </a:xfrm>
          <a:prstGeom prst="rect">
            <a:avLst/>
          </a:prstGeom>
        </p:spPr>
      </p:pic>
    </p:spTree>
    <p:extLst>
      <p:ext uri="{BB962C8B-B14F-4D97-AF65-F5344CB8AC3E}">
        <p14:creationId xmlns:p14="http://schemas.microsoft.com/office/powerpoint/2010/main" val="3882306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070657" cy="815250"/>
          </a:xfrm>
        </p:spPr>
        <p:txBody>
          <a:bodyPr/>
          <a:lstStyle/>
          <a:p>
            <a:pPr algn="ctr"/>
            <a:r>
              <a:rPr lang="en-US" sz="3600" b="1" dirty="0" smtClean="0">
                <a:effectLst>
                  <a:outerShdw blurRad="38100" dist="38100" dir="2700000" algn="tl">
                    <a:srgbClr val="000000">
                      <a:alpha val="43137"/>
                    </a:srgbClr>
                  </a:outerShdw>
                </a:effectLst>
              </a:rPr>
              <a:t>CASE STUDY (4)</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6033" y="1146048"/>
            <a:ext cx="9230867" cy="5059680"/>
          </a:xfrm>
        </p:spPr>
        <p:txBody>
          <a:bodyPr>
            <a:normAutofit lnSpcReduction="10000"/>
          </a:bodyPr>
          <a:lstStyle/>
          <a:p>
            <a:pPr marL="0" indent="0">
              <a:buNone/>
            </a:pPr>
            <a:r>
              <a:rPr lang="en-US" sz="3200" b="1" u="sng" dirty="0" smtClean="0">
                <a:effectLst>
                  <a:outerShdw blurRad="38100" dist="38100" dir="2700000" algn="tl">
                    <a:srgbClr val="000000">
                      <a:alpha val="43137"/>
                    </a:srgbClr>
                  </a:outerShdw>
                </a:effectLst>
              </a:rPr>
              <a:t>ONLINE SHOPPING</a:t>
            </a:r>
          </a:p>
          <a:p>
            <a:pPr marL="0" indent="0" algn="just">
              <a:buNone/>
            </a:pPr>
            <a:r>
              <a:rPr lang="en-US" sz="2400" b="1" dirty="0"/>
              <a:t>Online shopping scams are a type of online scam in which cybercriminals try to portray themselves as legitimate online sellers to steal your personal information or money. Many cybercriminals will create a fake website that either looks like a genuine seller or impersonates established retailers like Amazon</a:t>
            </a:r>
            <a:r>
              <a:rPr lang="en-US" sz="2400" b="1" dirty="0" smtClean="0"/>
              <a:t>.</a:t>
            </a:r>
          </a:p>
          <a:p>
            <a:pPr marL="0" indent="0" algn="just">
              <a:buNone/>
            </a:pPr>
            <a:endParaRPr lang="en-US" sz="2400" b="1" dirty="0"/>
          </a:p>
          <a:p>
            <a:pPr marL="0" indent="0">
              <a:buNone/>
            </a:pPr>
            <a:r>
              <a:rPr lang="en-US" sz="2400" b="1" dirty="0" smtClean="0"/>
              <a:t>Always make sure you are on a secure website.</a:t>
            </a:r>
          </a:p>
          <a:p>
            <a:pPr marL="0" indent="0">
              <a:buNone/>
            </a:pPr>
            <a:r>
              <a:rPr lang="en-US" sz="2400" b="1" dirty="0" smtClean="0"/>
              <a:t>Example: The </a:t>
            </a:r>
            <a:r>
              <a:rPr lang="en-US" sz="2400" b="1" dirty="0" smtClean="0">
                <a:hlinkClick r:id="rId2" invalidUrl="http:///"/>
              </a:rPr>
              <a:t>http://</a:t>
            </a:r>
            <a:r>
              <a:rPr lang="en-US" sz="2400" b="1" dirty="0" smtClean="0"/>
              <a:t> should be read as </a:t>
            </a:r>
            <a:r>
              <a:rPr lang="en-US" sz="2400" b="1" u="sng" dirty="0" smtClean="0">
                <a:solidFill>
                  <a:schemeClr val="accent1">
                    <a:lumMod val="60000"/>
                    <a:lumOff val="40000"/>
                  </a:schemeClr>
                </a:solidFill>
              </a:rPr>
              <a:t>“http:s//”.</a:t>
            </a:r>
            <a:r>
              <a:rPr lang="en-US" sz="2400" b="1" dirty="0" smtClean="0">
                <a:solidFill>
                  <a:schemeClr val="accent1">
                    <a:lumMod val="60000"/>
                    <a:lumOff val="40000"/>
                  </a:schemeClr>
                </a:solidFill>
              </a:rPr>
              <a:t> </a:t>
            </a:r>
            <a:r>
              <a:rPr lang="en-US" sz="2400" b="1" dirty="0" smtClean="0"/>
              <a:t>The extra “s” stands for secure. In addition, a lock or key symbol should be represented on the lower corner of the web page. </a:t>
            </a:r>
          </a:p>
          <a:p>
            <a:pPr marL="0" indent="0">
              <a:buNone/>
            </a:pPr>
            <a:endParaRPr lang="en-US" sz="2400" b="1" dirty="0" smtClean="0"/>
          </a:p>
          <a:p>
            <a:pPr marL="0" indent="0">
              <a:buNone/>
            </a:pPr>
            <a:endParaRPr lang="en-US" sz="2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900" y="4328160"/>
            <a:ext cx="2705100" cy="25298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8875" y="2185035"/>
            <a:ext cx="2143125" cy="2143125"/>
          </a:xfrm>
          <a:prstGeom prst="rect">
            <a:avLst/>
          </a:prstGeom>
        </p:spPr>
      </p:pic>
    </p:spTree>
    <p:extLst>
      <p:ext uri="{BB962C8B-B14F-4D97-AF65-F5344CB8AC3E}">
        <p14:creationId xmlns:p14="http://schemas.microsoft.com/office/powerpoint/2010/main" val="4026388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2624" y="865631"/>
            <a:ext cx="9388083" cy="3194305"/>
          </a:xfrm>
        </p:spPr>
        <p:txBody>
          <a:bodyPr>
            <a:normAutofit/>
          </a:bodyPr>
          <a:lstStyle/>
          <a:p>
            <a:pPr marL="0" indent="0" algn="just">
              <a:buNone/>
            </a:pPr>
            <a:r>
              <a:rPr lang="en-US" b="1" dirty="0" err="1" smtClean="0"/>
              <a:t>UoM</a:t>
            </a:r>
            <a:r>
              <a:rPr lang="en-US" b="1" dirty="0" smtClean="0"/>
              <a:t> is conscious of the </a:t>
            </a:r>
            <a:r>
              <a:rPr lang="en-US" b="1" dirty="0"/>
              <a:t>landscape of cyber risks </a:t>
            </a:r>
            <a:r>
              <a:rPr lang="en-US" b="1" dirty="0" smtClean="0"/>
              <a:t>which is driven by </a:t>
            </a:r>
            <a:r>
              <a:rPr lang="en-US" b="1" dirty="0"/>
              <a:t>advancements in </a:t>
            </a:r>
            <a:r>
              <a:rPr lang="en-US" b="1" dirty="0" smtClean="0"/>
              <a:t>technology. </a:t>
            </a:r>
          </a:p>
          <a:p>
            <a:pPr marL="0" indent="0" algn="just">
              <a:buNone/>
            </a:pPr>
            <a:r>
              <a:rPr lang="en-US" b="1" dirty="0" smtClean="0"/>
              <a:t>Education </a:t>
            </a:r>
            <a:r>
              <a:rPr lang="en-US" b="1" dirty="0"/>
              <a:t>and training can </a:t>
            </a:r>
            <a:r>
              <a:rPr lang="en-US" b="1" dirty="0" smtClean="0"/>
              <a:t>help </a:t>
            </a:r>
            <a:r>
              <a:rPr lang="en-US" b="1" dirty="0"/>
              <a:t>s</a:t>
            </a:r>
            <a:r>
              <a:rPr lang="en-US" b="1" dirty="0" smtClean="0"/>
              <a:t>tudents understand </a:t>
            </a:r>
            <a:r>
              <a:rPr lang="en-US" b="1" dirty="0"/>
              <a:t>and recognize </a:t>
            </a:r>
            <a:r>
              <a:rPr lang="en-US" b="1" dirty="0" smtClean="0"/>
              <a:t>cyber threats. </a:t>
            </a:r>
            <a:r>
              <a:rPr lang="en-US" b="1" dirty="0"/>
              <a:t>This includes </a:t>
            </a:r>
            <a:r>
              <a:rPr lang="en-US" b="1" dirty="0" smtClean="0"/>
              <a:t>educating students </a:t>
            </a:r>
            <a:r>
              <a:rPr lang="en-US" b="1" dirty="0"/>
              <a:t>on how to identify suspicious </a:t>
            </a:r>
            <a:r>
              <a:rPr lang="en-US" b="1" dirty="0" smtClean="0"/>
              <a:t>emails, links, how </a:t>
            </a:r>
            <a:r>
              <a:rPr lang="en-US" b="1" dirty="0"/>
              <a:t>to avoid falling victim to social engineering </a:t>
            </a:r>
            <a:r>
              <a:rPr lang="en-US" b="1" dirty="0" smtClean="0"/>
              <a:t>attacks and </a:t>
            </a:r>
            <a:r>
              <a:rPr lang="en-US" b="1" dirty="0"/>
              <a:t>how to handle sensitive information </a:t>
            </a:r>
            <a:r>
              <a:rPr lang="en-US" b="1" dirty="0" smtClean="0"/>
              <a:t>securely.</a:t>
            </a:r>
          </a:p>
          <a:p>
            <a:pPr marL="0" indent="0" algn="just">
              <a:buNone/>
            </a:pPr>
            <a:r>
              <a:rPr lang="en-US" b="1" dirty="0" smtClean="0"/>
              <a:t>The Academic staff has conducted seminar and workshop regarding the above for all members of the University.</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9676" y="4229100"/>
            <a:ext cx="4137660" cy="2628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4200" y="4229100"/>
            <a:ext cx="3827799" cy="26289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9100"/>
            <a:ext cx="4269675" cy="2628900"/>
          </a:xfrm>
          <a:prstGeom prst="rect">
            <a:avLst/>
          </a:prstGeom>
        </p:spPr>
      </p:pic>
    </p:spTree>
    <p:extLst>
      <p:ext uri="{BB962C8B-B14F-4D97-AF65-F5344CB8AC3E}">
        <p14:creationId xmlns:p14="http://schemas.microsoft.com/office/powerpoint/2010/main" val="1721194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711" y="770218"/>
            <a:ext cx="9767889" cy="1122082"/>
          </a:xfrm>
        </p:spPr>
        <p:txBody>
          <a:bodyPr/>
          <a:lstStyle/>
          <a:p>
            <a:pPr algn="ctr"/>
            <a:r>
              <a:rPr lang="en-US" sz="6000" b="1" dirty="0" smtClean="0"/>
              <a:t>THANK YOU!</a:t>
            </a:r>
            <a:endParaRPr lang="en-US" sz="60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6600" y="2184400"/>
            <a:ext cx="7620000" cy="4368800"/>
          </a:xfrm>
        </p:spPr>
      </p:pic>
    </p:spTree>
    <p:extLst>
      <p:ext uri="{BB962C8B-B14F-4D97-AF65-F5344CB8AC3E}">
        <p14:creationId xmlns:p14="http://schemas.microsoft.com/office/powerpoint/2010/main" val="371552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4936146"/>
          </a:xfrm>
        </p:spPr>
        <p:txBody>
          <a:bodyPr/>
          <a:lstStyle/>
          <a:p>
            <a:pPr algn="just"/>
            <a:r>
              <a:rPr lang="en-US" sz="3600" b="1" dirty="0" smtClean="0"/>
              <a:t/>
            </a:r>
            <a:br>
              <a:rPr lang="en-US" sz="3600" b="1" dirty="0" smtClean="0"/>
            </a:br>
            <a:r>
              <a:rPr lang="en-US" sz="3600" b="1" dirty="0"/>
              <a:t/>
            </a:r>
            <a:br>
              <a:rPr lang="en-US" sz="3600" b="1" dirty="0"/>
            </a:br>
            <a:r>
              <a:rPr lang="en-US" sz="3600" b="1" dirty="0" err="1" smtClean="0"/>
              <a:t>UoM</a:t>
            </a:r>
            <a:r>
              <a:rPr lang="en-US" sz="3600" b="1" dirty="0" smtClean="0"/>
              <a:t> has its own policy in place and training for members of staff.</a:t>
            </a:r>
            <a:br>
              <a:rPr lang="en-US" sz="3600" b="1" dirty="0" smtClean="0"/>
            </a:br>
            <a:r>
              <a:rPr lang="en-US" sz="3600" b="1" dirty="0" smtClean="0"/>
              <a:t/>
            </a:r>
            <a:br>
              <a:rPr lang="en-US" sz="3600" b="1" dirty="0" smtClean="0"/>
            </a:br>
            <a:r>
              <a:rPr lang="en-US" sz="3600" b="1" dirty="0" err="1" smtClean="0"/>
              <a:t>UoM</a:t>
            </a:r>
            <a:r>
              <a:rPr lang="en-US" sz="3600" b="1" dirty="0" smtClean="0"/>
              <a:t> </a:t>
            </a:r>
            <a:r>
              <a:rPr lang="en-US" sz="3600" b="1" dirty="0" smtClean="0"/>
              <a:t>has </a:t>
            </a:r>
            <a:r>
              <a:rPr lang="en-US" sz="3600" b="1" dirty="0" smtClean="0"/>
              <a:t>a Data Protection Policy and </a:t>
            </a:r>
            <a:r>
              <a:rPr lang="en-US" sz="3600" b="1" dirty="0" smtClean="0"/>
              <a:t>an IT </a:t>
            </a:r>
            <a:r>
              <a:rPr lang="en-US" sz="3600" b="1" dirty="0" smtClean="0"/>
              <a:t>policy which </a:t>
            </a:r>
            <a:r>
              <a:rPr lang="en-US" sz="3600" b="1" dirty="0" smtClean="0"/>
              <a:t>are</a:t>
            </a:r>
            <a:r>
              <a:rPr lang="en-US" sz="3600" b="1" dirty="0" smtClean="0"/>
              <a:t> </a:t>
            </a:r>
            <a:r>
              <a:rPr lang="en-US" sz="3600" b="1" dirty="0" smtClean="0"/>
              <a:t>available and applicable to all members of university.  </a:t>
            </a:r>
            <a:endParaRPr lang="en-US" sz="3600" b="1" dirty="0"/>
          </a:p>
        </p:txBody>
      </p:sp>
    </p:spTree>
    <p:extLst>
      <p:ext uri="{BB962C8B-B14F-4D97-AF65-F5344CB8AC3E}">
        <p14:creationId xmlns:p14="http://schemas.microsoft.com/office/powerpoint/2010/main" val="4045566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454" y="367374"/>
            <a:ext cx="9404723" cy="1400530"/>
          </a:xfrm>
        </p:spPr>
        <p:txBody>
          <a:bodyPr/>
          <a:lstStyle/>
          <a:p>
            <a:pPr algn="ctr"/>
            <a:r>
              <a:rPr lang="en-US" sz="3600" b="1" u="sng" dirty="0" smtClean="0"/>
              <a:t>WHAT IS DATA PRIVACY?</a:t>
            </a:r>
            <a:endParaRPr lang="en-US" sz="3600" b="1" u="sng" dirty="0"/>
          </a:p>
        </p:txBody>
      </p:sp>
      <p:sp>
        <p:nvSpPr>
          <p:cNvPr id="3" name="Content Placeholder 2"/>
          <p:cNvSpPr>
            <a:spLocks noGrp="1"/>
          </p:cNvSpPr>
          <p:nvPr>
            <p:ph idx="1"/>
          </p:nvPr>
        </p:nvSpPr>
        <p:spPr>
          <a:xfrm>
            <a:off x="512064" y="1597152"/>
            <a:ext cx="10509504" cy="4651247"/>
          </a:xfrm>
        </p:spPr>
        <p:txBody>
          <a:bodyPr>
            <a:normAutofit/>
          </a:bodyPr>
          <a:lstStyle/>
          <a:p>
            <a:pPr algn="just"/>
            <a:r>
              <a:rPr lang="en-US" sz="3200" b="1" dirty="0" smtClean="0"/>
              <a:t>Maintain control over personal information/data</a:t>
            </a:r>
          </a:p>
          <a:p>
            <a:pPr algn="just"/>
            <a:endParaRPr lang="en-US" sz="3200" b="1" dirty="0" smtClean="0"/>
          </a:p>
          <a:p>
            <a:pPr algn="just"/>
            <a:r>
              <a:rPr lang="en-US" sz="3200" b="1" dirty="0" smtClean="0"/>
              <a:t>Decide how personal information/data is collected, used and shared</a:t>
            </a:r>
          </a:p>
          <a:p>
            <a:pPr algn="just"/>
            <a:endParaRPr lang="en-US" sz="3200" b="1" dirty="0" smtClean="0"/>
          </a:p>
          <a:p>
            <a:pPr algn="just"/>
            <a:r>
              <a:rPr lang="en-US" sz="3200" b="1" dirty="0" smtClean="0"/>
              <a:t>Ensure personal information/data is not exploited and misused  </a:t>
            </a:r>
            <a:endParaRPr lang="en-US" sz="3200" b="1" dirty="0"/>
          </a:p>
        </p:txBody>
      </p:sp>
    </p:spTree>
    <p:extLst>
      <p:ext uri="{BB962C8B-B14F-4D97-AF65-F5344CB8AC3E}">
        <p14:creationId xmlns:p14="http://schemas.microsoft.com/office/powerpoint/2010/main" val="281386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304800"/>
            <a:ext cx="8946541" cy="5943599"/>
          </a:xfrm>
        </p:spPr>
        <p:txBody>
          <a:bodyPr/>
          <a:lstStyle/>
          <a:p>
            <a:pPr marL="0" indent="0">
              <a:buNone/>
            </a:pPr>
            <a:endParaRPr lang="en-US" sz="2400" dirty="0" smtClean="0"/>
          </a:p>
          <a:p>
            <a:pPr algn="ctr"/>
            <a:r>
              <a:rPr lang="en-US" sz="3600" b="1" u="sng" dirty="0" smtClean="0"/>
              <a:t>WHAT </a:t>
            </a:r>
            <a:r>
              <a:rPr lang="en-US" sz="3600" b="1" u="sng" dirty="0" smtClean="0"/>
              <a:t>IS PERSONAL DATA</a:t>
            </a:r>
            <a:r>
              <a:rPr lang="en-US" sz="3600" dirty="0" smtClean="0"/>
              <a:t>?</a:t>
            </a:r>
          </a:p>
          <a:p>
            <a:endParaRPr lang="en-US" sz="2400" dirty="0" smtClean="0"/>
          </a:p>
          <a:p>
            <a:endParaRPr lang="en-US" sz="2400" dirty="0" smtClean="0"/>
          </a:p>
          <a:p>
            <a:pPr marL="0" indent="0" algn="just">
              <a:buNone/>
            </a:pPr>
            <a:r>
              <a:rPr lang="en-US" sz="3200" b="1" dirty="0" smtClean="0"/>
              <a:t>Personal </a:t>
            </a:r>
            <a:r>
              <a:rPr lang="en-US" sz="3200" b="1" dirty="0"/>
              <a:t>data” means any information relating to a </a:t>
            </a:r>
            <a:r>
              <a:rPr lang="en-US" sz="3200" b="1" dirty="0" smtClean="0"/>
              <a:t>data </a:t>
            </a:r>
            <a:r>
              <a:rPr lang="en-US" sz="3200" b="1" dirty="0"/>
              <a:t>subject; </a:t>
            </a:r>
            <a:r>
              <a:rPr lang="en-US" sz="3200" b="1" dirty="0" smtClean="0"/>
              <a:t>For example: Students name, Date of Birth, contact number, home address etc</a:t>
            </a:r>
            <a:r>
              <a:rPr lang="en-US" sz="2400" b="1" dirty="0" smtClean="0"/>
              <a:t>…</a:t>
            </a:r>
            <a:endParaRPr lang="en-US" sz="2400" b="1" dirty="0"/>
          </a:p>
        </p:txBody>
      </p:sp>
    </p:spTree>
    <p:extLst>
      <p:ext uri="{BB962C8B-B14F-4D97-AF65-F5344CB8AC3E}">
        <p14:creationId xmlns:p14="http://schemas.microsoft.com/office/powerpoint/2010/main" val="3717944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u="sng" dirty="0" smtClean="0"/>
              <a:t>WHAT IS DATA SUBJECT?</a:t>
            </a:r>
            <a:endParaRPr lang="en-US" sz="3600" b="1" u="sng" dirty="0"/>
          </a:p>
        </p:txBody>
      </p:sp>
      <p:sp>
        <p:nvSpPr>
          <p:cNvPr id="3" name="Content Placeholder 2"/>
          <p:cNvSpPr>
            <a:spLocks noGrp="1"/>
          </p:cNvSpPr>
          <p:nvPr>
            <p:ph idx="1"/>
          </p:nvPr>
        </p:nvSpPr>
        <p:spPr>
          <a:xfrm>
            <a:off x="1103312" y="1670304"/>
            <a:ext cx="8946541" cy="4578095"/>
          </a:xfrm>
        </p:spPr>
        <p:txBody>
          <a:bodyPr>
            <a:normAutofit/>
          </a:bodyPr>
          <a:lstStyle/>
          <a:p>
            <a:pPr marL="0" indent="0" algn="just">
              <a:buNone/>
            </a:pPr>
            <a:r>
              <a:rPr lang="en-US" sz="3200" b="1" dirty="0" smtClean="0"/>
              <a:t>It means an identified or identifiable individual, in particular by reference to an identifier such as a name, an identification number, location data, an online identifier or to one or more factors specific to the physical, physiological, genetic, mental, economic, cultural or social identity of that individual</a:t>
            </a:r>
            <a:r>
              <a:rPr lang="en-US" dirty="0" smtClean="0"/>
              <a:t>;</a:t>
            </a:r>
            <a:endParaRPr lang="en-US" dirty="0"/>
          </a:p>
        </p:txBody>
      </p:sp>
    </p:spTree>
    <p:extLst>
      <p:ext uri="{BB962C8B-B14F-4D97-AF65-F5344CB8AC3E}">
        <p14:creationId xmlns:p14="http://schemas.microsoft.com/office/powerpoint/2010/main" val="127339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1037934"/>
            <a:ext cx="9404723" cy="1400530"/>
          </a:xfrm>
        </p:spPr>
        <p:txBody>
          <a:bodyPr/>
          <a:lstStyle/>
          <a:p>
            <a:pPr algn="ctr"/>
            <a:r>
              <a:rPr lang="en-US" sz="3200" b="1" u="sng" dirty="0" smtClean="0"/>
              <a:t>WHO IS A DATA PROCESSOR?</a:t>
            </a:r>
            <a:endParaRPr lang="en-US" sz="3200" b="1" u="sng" dirty="0"/>
          </a:p>
        </p:txBody>
      </p:sp>
      <p:sp>
        <p:nvSpPr>
          <p:cNvPr id="3" name="Content Placeholder 2"/>
          <p:cNvSpPr>
            <a:spLocks noGrp="1"/>
          </p:cNvSpPr>
          <p:nvPr>
            <p:ph idx="1"/>
          </p:nvPr>
        </p:nvSpPr>
        <p:spPr>
          <a:xfrm>
            <a:off x="1103312" y="1987296"/>
            <a:ext cx="8946541" cy="2901696"/>
          </a:xfrm>
        </p:spPr>
        <p:txBody>
          <a:bodyPr>
            <a:normAutofit/>
          </a:bodyPr>
          <a:lstStyle/>
          <a:p>
            <a:pPr marL="0" indent="0" algn="just">
              <a:buNone/>
            </a:pPr>
            <a:r>
              <a:rPr lang="en-US" sz="3600" b="1" dirty="0" smtClean="0"/>
              <a:t>A person who, or public body which, processes personal data on behalf of a controller.</a:t>
            </a:r>
            <a:endParaRPr lang="en-US" sz="3600" b="1" dirty="0"/>
          </a:p>
        </p:txBody>
      </p:sp>
    </p:spTree>
    <p:extLst>
      <p:ext uri="{BB962C8B-B14F-4D97-AF65-F5344CB8AC3E}">
        <p14:creationId xmlns:p14="http://schemas.microsoft.com/office/powerpoint/2010/main" val="243154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u="sng" dirty="0" smtClean="0"/>
              <a:t>DATA CONTROLLER </a:t>
            </a:r>
            <a:endParaRPr lang="en-US" sz="3600" b="1" u="sng" dirty="0"/>
          </a:p>
        </p:txBody>
      </p:sp>
      <p:sp>
        <p:nvSpPr>
          <p:cNvPr id="3" name="Content Placeholder 2"/>
          <p:cNvSpPr>
            <a:spLocks noGrp="1"/>
          </p:cNvSpPr>
          <p:nvPr>
            <p:ph idx="1"/>
          </p:nvPr>
        </p:nvSpPr>
        <p:spPr>
          <a:xfrm>
            <a:off x="512065" y="1394550"/>
            <a:ext cx="9741408" cy="5055018"/>
          </a:xfrm>
        </p:spPr>
        <p:txBody>
          <a:bodyPr>
            <a:normAutofit/>
          </a:bodyPr>
          <a:lstStyle/>
          <a:p>
            <a:pPr algn="just"/>
            <a:r>
              <a:rPr lang="en-US" sz="3200" b="1" dirty="0" err="1" smtClean="0"/>
              <a:t>UoM</a:t>
            </a:r>
            <a:r>
              <a:rPr lang="en-US" sz="3200" b="1" dirty="0" smtClean="0"/>
              <a:t> is registered as a Data Controller with Data Protection Commissioner’s Office, as per the Act</a:t>
            </a:r>
            <a:r>
              <a:rPr lang="en-US" sz="3200" b="1" dirty="0" smtClean="0"/>
              <a:t>.</a:t>
            </a:r>
          </a:p>
          <a:p>
            <a:pPr marL="0" indent="0" algn="just">
              <a:buNone/>
            </a:pPr>
            <a:endParaRPr lang="en-US" sz="3200" b="1" dirty="0" smtClean="0"/>
          </a:p>
          <a:p>
            <a:pPr algn="just"/>
            <a:r>
              <a:rPr lang="en-US" sz="3200" b="1" dirty="0" smtClean="0"/>
              <a:t>This allows the </a:t>
            </a:r>
            <a:r>
              <a:rPr lang="en-US" sz="3200" b="1" dirty="0" err="1" smtClean="0"/>
              <a:t>UoM</a:t>
            </a:r>
            <a:r>
              <a:rPr lang="en-US" sz="3200" b="1" dirty="0" smtClean="0"/>
              <a:t> to control data associated with its academic and research activities, administrative functions and processes library services and any other business services.</a:t>
            </a:r>
            <a:endParaRPr lang="en-US" sz="3200" b="1" dirty="0"/>
          </a:p>
        </p:txBody>
      </p:sp>
    </p:spTree>
    <p:extLst>
      <p:ext uri="{BB962C8B-B14F-4D97-AF65-F5344CB8AC3E}">
        <p14:creationId xmlns:p14="http://schemas.microsoft.com/office/powerpoint/2010/main" val="248373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020" y="1182624"/>
            <a:ext cx="9894332" cy="1901952"/>
          </a:xfrm>
        </p:spPr>
        <p:txBody>
          <a:bodyPr/>
          <a:lstStyle/>
          <a:p>
            <a:pPr algn="just"/>
            <a:r>
              <a:rPr lang="en-US" sz="2800" b="1" dirty="0" err="1" smtClean="0"/>
              <a:t>UoM</a:t>
            </a:r>
            <a:r>
              <a:rPr lang="en-US" sz="2800" b="1" dirty="0" smtClean="0"/>
              <a:t> is a tertiary institution which provide education responsive to the social administrative scientific, agricultural and technological needs of Mauritius as per Section 4 of the </a:t>
            </a:r>
            <a:r>
              <a:rPr lang="en-US" sz="2800" b="1" dirty="0" err="1" smtClean="0"/>
              <a:t>UoM</a:t>
            </a:r>
            <a:r>
              <a:rPr lang="en-US" sz="2800" b="1" dirty="0" smtClean="0"/>
              <a:t> Act 1971 (as amended</a:t>
            </a:r>
            <a:r>
              <a:rPr lang="en-US" sz="2800" dirty="0" smtClean="0"/>
              <a:t>).</a:t>
            </a:r>
            <a:endParaRPr lang="en-US" sz="2800" dirty="0"/>
          </a:p>
        </p:txBody>
      </p:sp>
      <p:sp>
        <p:nvSpPr>
          <p:cNvPr id="3" name="Content Placeholder 2"/>
          <p:cNvSpPr>
            <a:spLocks noGrp="1"/>
          </p:cNvSpPr>
          <p:nvPr>
            <p:ph idx="1"/>
          </p:nvPr>
        </p:nvSpPr>
        <p:spPr>
          <a:xfrm>
            <a:off x="438913" y="3547872"/>
            <a:ext cx="10082783" cy="2700527"/>
          </a:xfrm>
        </p:spPr>
        <p:txBody>
          <a:bodyPr>
            <a:normAutofit/>
          </a:bodyPr>
          <a:lstStyle/>
          <a:p>
            <a:pPr marL="0" indent="0" algn="just">
              <a:buNone/>
            </a:pPr>
            <a:r>
              <a:rPr lang="en-US" sz="2800" b="1" dirty="0" smtClean="0"/>
              <a:t>This presentation will be focusing on how Data Privacy as part of the curriculum is being implemented at </a:t>
            </a:r>
            <a:r>
              <a:rPr lang="en-US" sz="2800" b="1" dirty="0" err="1" smtClean="0"/>
              <a:t>UoM</a:t>
            </a:r>
            <a:r>
              <a:rPr lang="en-US" sz="2800" b="1" dirty="0" smtClean="0"/>
              <a:t> as opposed to looking into how </a:t>
            </a:r>
            <a:r>
              <a:rPr lang="en-US" sz="2800" b="1" dirty="0" err="1" smtClean="0"/>
              <a:t>UoM</a:t>
            </a:r>
            <a:r>
              <a:rPr lang="en-US" sz="2800" b="1" dirty="0" smtClean="0"/>
              <a:t> itself deals with Data Privacy as a processor and controller. </a:t>
            </a:r>
            <a:endParaRPr lang="en-US" sz="2800" b="1" dirty="0"/>
          </a:p>
        </p:txBody>
      </p:sp>
    </p:spTree>
    <p:extLst>
      <p:ext uri="{BB962C8B-B14F-4D97-AF65-F5344CB8AC3E}">
        <p14:creationId xmlns:p14="http://schemas.microsoft.com/office/powerpoint/2010/main" val="3143724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3FC4C48176D4BA39FB2B3A58FDD54" ma:contentTypeVersion="1" ma:contentTypeDescription="Create a new document." ma:contentTypeScope="" ma:versionID="7350b534a8aa33a7f4abf92fcd5ca326">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298541-4512-49C0-BC03-2117E6BB7E34}"/>
</file>

<file path=customXml/itemProps2.xml><?xml version="1.0" encoding="utf-8"?>
<ds:datastoreItem xmlns:ds="http://schemas.openxmlformats.org/officeDocument/2006/customXml" ds:itemID="{74B3D7A9-61F5-4CFD-9361-71A4C3C930FF}"/>
</file>

<file path=docProps/app.xml><?xml version="1.0" encoding="utf-8"?>
<Properties xmlns="http://schemas.openxmlformats.org/officeDocument/2006/extended-properties" xmlns:vt="http://schemas.openxmlformats.org/officeDocument/2006/docPropsVTypes">
  <Template>Ion</Template>
  <TotalTime>1014</TotalTime>
  <Words>1340</Words>
  <Application>Microsoft Office PowerPoint</Application>
  <PresentationFormat>Widescreen</PresentationFormat>
  <Paragraphs>195</Paragraphs>
  <Slides>25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Century Gothic</vt:lpstr>
      <vt:lpstr>Wingdings</vt:lpstr>
      <vt:lpstr>Wingdings 3</vt:lpstr>
      <vt:lpstr>Ion</vt:lpstr>
      <vt:lpstr>“DATA PROTECTION FOR THE YOUTH”</vt:lpstr>
      <vt:lpstr>Data Privacy as part of the Curricula? How is this being implemented at Tertiary Level?</vt:lpstr>
      <vt:lpstr>  UoM has its own policy in place and training for members of staff.  UoM has a Data Protection Policy and an IT policy which are available and applicable to all members of university.  </vt:lpstr>
      <vt:lpstr>WHAT IS DATA PRIVACY?</vt:lpstr>
      <vt:lpstr>PowerPoint Presentation</vt:lpstr>
      <vt:lpstr>WHAT IS DATA SUBJECT?</vt:lpstr>
      <vt:lpstr>WHO IS A DATA PROCESSOR?</vt:lpstr>
      <vt:lpstr>DATA CONTROLLER </vt:lpstr>
      <vt:lpstr>UoM is a tertiary institution which provide education responsive to the social administrative scientific, agricultural and technological needs of Mauritius as per Section 4 of the UoM Act 1971 (as amended).</vt:lpstr>
      <vt:lpstr>Students at UoM are made aware of their rights and the Data Protection Act 2017 when they are enrolling at the University where the University highlight to them how their data are going to be handled and made them aware of the Data Protection Policy and IT Policy which deal with handling, using, processing personal and confidential data at the university.</vt:lpstr>
      <vt:lpstr>The University of Mauritius (UoM) has incorporated Data privacy within different modules which are taught at the University.</vt:lpstr>
      <vt:lpstr>Aims and objectives of implementing Data Privacy as part of the curriculum  </vt:lpstr>
      <vt:lpstr>UoM operates under different faculties </vt:lpstr>
      <vt:lpstr>A summary of Data Protection on some of the University of Mauritius (UoM) programmes </vt:lpstr>
      <vt:lpstr>PowerPoint Presentation</vt:lpstr>
      <vt:lpstr>PowerPoint Presentation</vt:lpstr>
      <vt:lpstr>Benefits of Data Privacy Education </vt:lpstr>
      <vt:lpstr>The UoM do emphasis Data Privacy is a concern for the youth  </vt:lpstr>
      <vt:lpstr>Some of Data Privacy general training to staff and students which are in the process of being implemented are as follows:      </vt:lpstr>
      <vt:lpstr>CASE STUDY (1)</vt:lpstr>
      <vt:lpstr>CASE STUDY (2)</vt:lpstr>
      <vt:lpstr>CASE STUDY (3)</vt:lpstr>
      <vt:lpstr>CASE STUDY (4)</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PROTECTION FOR THE YOUTH”</dc:title>
  <dc:creator>User</dc:creator>
  <cp:lastModifiedBy>User1</cp:lastModifiedBy>
  <cp:revision>162</cp:revision>
  <cp:lastPrinted>2024-07-17T09:04:35Z</cp:lastPrinted>
  <dcterms:created xsi:type="dcterms:W3CDTF">2024-06-24T07:20:04Z</dcterms:created>
  <dcterms:modified xsi:type="dcterms:W3CDTF">2024-07-24T11:02:53Z</dcterms:modified>
</cp:coreProperties>
</file>