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7.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8" r:id="rId3"/>
    <p:sldId id="285" r:id="rId4"/>
    <p:sldId id="257" r:id="rId5"/>
    <p:sldId id="289" r:id="rId6"/>
    <p:sldId id="258" r:id="rId7"/>
    <p:sldId id="279" r:id="rId8"/>
    <p:sldId id="259" r:id="rId9"/>
    <p:sldId id="260" r:id="rId10"/>
    <p:sldId id="262" r:id="rId11"/>
    <p:sldId id="280" r:id="rId12"/>
    <p:sldId id="263" r:id="rId13"/>
    <p:sldId id="269" r:id="rId14"/>
    <p:sldId id="281" r:id="rId15"/>
    <p:sldId id="282" r:id="rId16"/>
    <p:sldId id="283" r:id="rId17"/>
    <p:sldId id="284" r:id="rId18"/>
    <p:sldId id="286" r:id="rId19"/>
    <p:sldId id="290"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1B001CD-4A27-4902-8F24-C86522736840}" type="datetimeFigureOut">
              <a:rPr lang="en-GB" smtClean="0"/>
              <a:pPr/>
              <a:t>20/08/2014</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53A8FD08-1862-4061-B6B2-C46F9BC91040}"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B001CD-4A27-4902-8F24-C86522736840}" type="datetimeFigureOut">
              <a:rPr lang="en-GB" smtClean="0"/>
              <a:pPr/>
              <a:t>20/08/2014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A8FD08-1862-4061-B6B2-C46F9BC9104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B001CD-4A27-4902-8F24-C86522736840}" type="datetimeFigureOut">
              <a:rPr lang="en-GB" smtClean="0"/>
              <a:pPr/>
              <a:t>20/08/2014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A8FD08-1862-4061-B6B2-C46F9BC9104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B001CD-4A27-4902-8F24-C86522736840}" type="datetimeFigureOut">
              <a:rPr lang="en-GB" smtClean="0"/>
              <a:pPr/>
              <a:t>20/08/2014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A8FD08-1862-4061-B6B2-C46F9BC91040}"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1B001CD-4A27-4902-8F24-C86522736840}" type="datetimeFigureOut">
              <a:rPr lang="en-GB" smtClean="0"/>
              <a:pPr/>
              <a:t>20/08/2014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A8FD08-1862-4061-B6B2-C46F9BC91040}"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B001CD-4A27-4902-8F24-C86522736840}" type="datetimeFigureOut">
              <a:rPr lang="en-GB" smtClean="0"/>
              <a:pPr/>
              <a:t>20/08/2014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A8FD08-1862-4061-B6B2-C46F9BC91040}"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1B001CD-4A27-4902-8F24-C86522736840}" type="datetimeFigureOut">
              <a:rPr lang="en-GB" smtClean="0"/>
              <a:pPr/>
              <a:t>20/08/2014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3A8FD08-1862-4061-B6B2-C46F9BC9104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1B001CD-4A27-4902-8F24-C86522736840}" type="datetimeFigureOut">
              <a:rPr lang="en-GB" smtClean="0"/>
              <a:pPr/>
              <a:t>20/08/2014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3A8FD08-1862-4061-B6B2-C46F9BC91040}"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B001CD-4A27-4902-8F24-C86522736840}" type="datetimeFigureOut">
              <a:rPr lang="en-GB" smtClean="0"/>
              <a:pPr/>
              <a:t>20/08/2014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3A8FD08-1862-4061-B6B2-C46F9BC9104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B001CD-4A27-4902-8F24-C86522736840}" type="datetimeFigureOut">
              <a:rPr lang="en-GB" smtClean="0"/>
              <a:pPr/>
              <a:t>20/08/2014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A8FD08-1862-4061-B6B2-C46F9BC91040}"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1B001CD-4A27-4902-8F24-C86522736840}" type="datetimeFigureOut">
              <a:rPr lang="en-GB" smtClean="0"/>
              <a:pPr/>
              <a:t>20/08/2014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53A8FD08-1862-4061-B6B2-C46F9BC91040}"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1B001CD-4A27-4902-8F24-C86522736840}" type="datetimeFigureOut">
              <a:rPr lang="en-GB" smtClean="0"/>
              <a:pPr/>
              <a:t>20/08/2014</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3A8FD08-1862-4061-B6B2-C46F9BC91040}"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a:stretch>
            <a:fillRect/>
          </a:stretch>
        </p:blipFill>
        <p:spPr bwMode="auto">
          <a:xfrm>
            <a:off x="1" y="0"/>
            <a:ext cx="9143999" cy="6858000"/>
          </a:xfrm>
          <a:prstGeom prst="rect">
            <a:avLst/>
          </a:prstGeom>
          <a:noFill/>
          <a:ln w="9525">
            <a:noFill/>
            <a:miter lim="800000"/>
            <a:headEnd/>
            <a:tailEnd/>
          </a:ln>
          <a:effectLst/>
        </p:spPr>
      </p:pic>
      <p:sp>
        <p:nvSpPr>
          <p:cNvPr id="2" name="Title 1"/>
          <p:cNvSpPr>
            <a:spLocks noGrp="1"/>
          </p:cNvSpPr>
          <p:nvPr>
            <p:ph type="ctrTitle"/>
          </p:nvPr>
        </p:nvSpPr>
        <p:spPr>
          <a:xfrm>
            <a:off x="214282" y="571480"/>
            <a:ext cx="9144000" cy="1500198"/>
          </a:xfrm>
        </p:spPr>
        <p:txBody>
          <a:bodyPr>
            <a:normAutofit fontScale="90000"/>
          </a:bodyPr>
          <a:lstStyle/>
          <a:p>
            <a:pPr algn="l"/>
            <a:r>
              <a:rPr lang="en-GB" dirty="0" smtClean="0">
                <a:solidFill>
                  <a:srgbClr val="FFC000"/>
                </a:solidFill>
              </a:rPr>
              <a:t/>
            </a:r>
            <a:br>
              <a:rPr lang="en-GB" dirty="0" smtClean="0">
                <a:solidFill>
                  <a:srgbClr val="FFC000"/>
                </a:solidFill>
              </a:rPr>
            </a:br>
            <a:r>
              <a:rPr lang="en-GB" dirty="0" smtClean="0">
                <a:solidFill>
                  <a:srgbClr val="FFC000"/>
                </a:solidFill>
              </a:rPr>
              <a:t/>
            </a:r>
            <a:br>
              <a:rPr lang="en-GB" dirty="0" smtClean="0">
                <a:solidFill>
                  <a:srgbClr val="FFC000"/>
                </a:solidFill>
              </a:rPr>
            </a:br>
            <a:r>
              <a:rPr lang="en-GB" dirty="0" smtClean="0">
                <a:solidFill>
                  <a:srgbClr val="FFC000"/>
                </a:solidFill>
              </a:rPr>
              <a:t/>
            </a:r>
            <a:br>
              <a:rPr lang="en-GB" dirty="0" smtClean="0">
                <a:solidFill>
                  <a:srgbClr val="FFC000"/>
                </a:solidFill>
              </a:rPr>
            </a:br>
            <a:r>
              <a:rPr lang="en-GB" dirty="0" smtClean="0">
                <a:solidFill>
                  <a:srgbClr val="FFC000"/>
                </a:solidFill>
              </a:rPr>
              <a:t/>
            </a:r>
            <a:br>
              <a:rPr lang="en-GB" dirty="0" smtClean="0">
                <a:solidFill>
                  <a:srgbClr val="FFC000"/>
                </a:solidFill>
              </a:rPr>
            </a:br>
            <a:r>
              <a:rPr lang="en-GB" dirty="0" smtClean="0">
                <a:solidFill>
                  <a:srgbClr val="FFC000"/>
                </a:solidFill>
              </a:rPr>
              <a:t/>
            </a:r>
            <a:br>
              <a:rPr lang="en-GB" dirty="0" smtClean="0">
                <a:solidFill>
                  <a:srgbClr val="FFC000"/>
                </a:solidFill>
              </a:rPr>
            </a:br>
            <a:r>
              <a:rPr lang="en-GB" dirty="0" smtClean="0">
                <a:solidFill>
                  <a:srgbClr val="FFC000"/>
                </a:solidFill>
              </a:rPr>
              <a:t/>
            </a:r>
            <a:br>
              <a:rPr lang="en-GB" dirty="0" smtClean="0">
                <a:solidFill>
                  <a:srgbClr val="FFC000"/>
                </a:solidFill>
              </a:rPr>
            </a:br>
            <a:r>
              <a:rPr lang="en-GB" dirty="0" smtClean="0">
                <a:solidFill>
                  <a:srgbClr val="FFC000"/>
                </a:solidFill>
              </a:rPr>
              <a:t/>
            </a:r>
            <a:br>
              <a:rPr lang="en-GB" dirty="0" smtClean="0">
                <a:solidFill>
                  <a:srgbClr val="FFC000"/>
                </a:solidFill>
              </a:rPr>
            </a:br>
            <a:r>
              <a:rPr lang="en-GB" sz="6700" dirty="0" smtClean="0">
                <a:solidFill>
                  <a:srgbClr val="FF0000"/>
                </a:solidFill>
              </a:rPr>
              <a:t>Procedures for handling </a:t>
            </a:r>
            <a:br>
              <a:rPr lang="en-GB" sz="6700" dirty="0" smtClean="0">
                <a:solidFill>
                  <a:srgbClr val="FF0000"/>
                </a:solidFill>
              </a:rPr>
            </a:br>
            <a:r>
              <a:rPr lang="en-GB" sz="6700" dirty="0" smtClean="0">
                <a:solidFill>
                  <a:srgbClr val="FF0000"/>
                </a:solidFill>
              </a:rPr>
              <a:t>Electronic Evidence</a:t>
            </a:r>
            <a:r>
              <a:rPr lang="en-GB" sz="6700" dirty="0" smtClean="0">
                <a:solidFill>
                  <a:srgbClr val="FFC000"/>
                </a:solidFill>
              </a:rPr>
              <a:t> </a:t>
            </a:r>
            <a:endParaRPr lang="en-GB" sz="6700" dirty="0">
              <a:solidFill>
                <a:srgbClr val="FFC000"/>
              </a:solidFill>
            </a:endParaRPr>
          </a:p>
        </p:txBody>
      </p:sp>
      <p:sp>
        <p:nvSpPr>
          <p:cNvPr id="4" name="TextBox 3"/>
          <p:cNvSpPr txBox="1"/>
          <p:nvPr/>
        </p:nvSpPr>
        <p:spPr>
          <a:xfrm>
            <a:off x="0" y="2428868"/>
            <a:ext cx="5143536" cy="1200329"/>
          </a:xfrm>
          <a:prstGeom prst="rect">
            <a:avLst/>
          </a:prstGeom>
          <a:noFill/>
        </p:spPr>
        <p:txBody>
          <a:bodyPr wrap="square" rtlCol="0">
            <a:spAutoFit/>
          </a:bodyPr>
          <a:lstStyle/>
          <a:p>
            <a:r>
              <a:rPr lang="en-GB" sz="2400" dirty="0" smtClean="0">
                <a:solidFill>
                  <a:srgbClr val="002060"/>
                </a:solidFill>
                <a:latin typeface="Bookman Old Style" pitchFamily="18" charset="0"/>
              </a:rPr>
              <a:t>By Drudeisha Madhub</a:t>
            </a:r>
          </a:p>
          <a:p>
            <a:r>
              <a:rPr lang="en-GB" sz="2400" dirty="0" smtClean="0">
                <a:solidFill>
                  <a:srgbClr val="002060"/>
                </a:solidFill>
                <a:latin typeface="Bookman Old Style" pitchFamily="18" charset="0"/>
              </a:rPr>
              <a:t>Data Protection Commissioner</a:t>
            </a:r>
          </a:p>
          <a:p>
            <a:r>
              <a:rPr lang="en-GB" sz="2400" dirty="0" smtClean="0">
                <a:solidFill>
                  <a:srgbClr val="002060"/>
                </a:solidFill>
                <a:latin typeface="Bookman Old Style" pitchFamily="18" charset="0"/>
              </a:rPr>
              <a:t>Date: 12.08.14 </a:t>
            </a:r>
            <a:endParaRPr lang="en-GB" sz="2400" dirty="0">
              <a:solidFill>
                <a:srgbClr val="002060"/>
              </a:solidFill>
              <a:latin typeface="Bookman Old Style" pitchFamily="18" charset="0"/>
            </a:endParaRPr>
          </a:p>
        </p:txBody>
      </p:sp>
      <p:pic>
        <p:nvPicPr>
          <p:cNvPr id="1026" name="Picture 2" descr="C:\Users\user\Desktop\logo dpo gold.jpeg"/>
          <p:cNvPicPr>
            <a:picLocks noChangeAspect="1" noChangeArrowheads="1"/>
          </p:cNvPicPr>
          <p:nvPr/>
        </p:nvPicPr>
        <p:blipFill>
          <a:blip r:embed="rId3"/>
          <a:srcRect/>
          <a:stretch>
            <a:fillRect/>
          </a:stretch>
        </p:blipFill>
        <p:spPr bwMode="auto">
          <a:xfrm>
            <a:off x="5929322" y="5214950"/>
            <a:ext cx="3048000" cy="141922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1214422"/>
            <a:ext cx="8229600" cy="1143000"/>
          </a:xfrm>
        </p:spPr>
        <p:txBody>
          <a:bodyPr>
            <a:normAutofit fontScale="90000"/>
          </a:bodyPr>
          <a:lstStyle/>
          <a:p>
            <a:r>
              <a:rPr lang="en-GB" b="1" dirty="0" smtClean="0">
                <a:solidFill>
                  <a:srgbClr val="002060"/>
                </a:solidFill>
              </a:rPr>
              <a:t>Evidence handling and retention</a:t>
            </a:r>
            <a:r>
              <a:rPr lang="en-GB" b="1" dirty="0" smtClean="0"/>
              <a:t/>
            </a:r>
            <a:br>
              <a:rPr lang="en-GB" b="1" dirty="0" smtClean="0"/>
            </a:br>
            <a:endParaRPr lang="en-GB" dirty="0"/>
          </a:p>
        </p:txBody>
      </p:sp>
      <p:sp>
        <p:nvSpPr>
          <p:cNvPr id="3" name="Content Placeholder 2"/>
          <p:cNvSpPr>
            <a:spLocks noGrp="1"/>
          </p:cNvSpPr>
          <p:nvPr>
            <p:ph idx="1"/>
          </p:nvPr>
        </p:nvSpPr>
        <p:spPr/>
        <p:txBody>
          <a:bodyPr>
            <a:normAutofit fontScale="92500" lnSpcReduction="20000"/>
          </a:bodyPr>
          <a:lstStyle/>
          <a:p>
            <a:pPr algn="just"/>
            <a:r>
              <a:rPr lang="en-GB" dirty="0" smtClean="0"/>
              <a:t>Guidelines are being established </a:t>
            </a:r>
            <a:r>
              <a:rPr lang="en-GB" dirty="0"/>
              <a:t>for receiving, processing, documenting, and </a:t>
            </a:r>
            <a:r>
              <a:rPr lang="en-GB" dirty="0" smtClean="0"/>
              <a:t>handling evidence </a:t>
            </a:r>
            <a:r>
              <a:rPr lang="en-GB" dirty="0"/>
              <a:t>and work products associated with </a:t>
            </a:r>
            <a:r>
              <a:rPr lang="en-GB" dirty="0" smtClean="0"/>
              <a:t>the  </a:t>
            </a:r>
            <a:r>
              <a:rPr lang="en-GB" dirty="0"/>
              <a:t>examination</a:t>
            </a:r>
            <a:r>
              <a:rPr lang="en-GB" dirty="0" smtClean="0"/>
              <a:t>.</a:t>
            </a:r>
          </a:p>
          <a:p>
            <a:pPr lvl="1" algn="just">
              <a:buNone/>
            </a:pPr>
            <a:r>
              <a:rPr lang="en-GB" b="1" dirty="0" smtClean="0"/>
              <a:t>Note: </a:t>
            </a:r>
            <a:r>
              <a:rPr lang="en-GB" dirty="0" smtClean="0"/>
              <a:t>Evidence identified as contraband, such as child pornography, may require special consideration, such as obtaining specific contraband-related seizure and search warrants.</a:t>
            </a:r>
          </a:p>
          <a:p>
            <a:pPr algn="just"/>
            <a:r>
              <a:rPr lang="en-GB" dirty="0" smtClean="0"/>
              <a:t>It is important to remember that other forensic disciplines might be able to recover other evidence, such as  fingerprints on the hard drive, hair or </a:t>
            </a:r>
            <a:r>
              <a:rPr lang="en-GB" dirty="0" err="1" smtClean="0"/>
              <a:t>fibers</a:t>
            </a:r>
            <a:r>
              <a:rPr lang="en-GB" dirty="0" smtClean="0"/>
              <a:t> in the keyboard, and handwritten disk labels or printed material. In these instances, procedures should be developed to determine the order and manner in which examinations should be performed to reap full evidentiary value.</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85794"/>
            <a:ext cx="8229600" cy="1143000"/>
          </a:xfrm>
        </p:spPr>
        <p:txBody>
          <a:bodyPr>
            <a:normAutofit/>
          </a:bodyPr>
          <a:lstStyle/>
          <a:p>
            <a:r>
              <a:rPr lang="en-GB" b="1" dirty="0" smtClean="0">
                <a:solidFill>
                  <a:srgbClr val="002060"/>
                </a:solidFill>
              </a:rPr>
              <a:t>Case Processing</a:t>
            </a:r>
            <a:endParaRPr lang="en-GB" dirty="0"/>
          </a:p>
        </p:txBody>
      </p:sp>
      <p:sp>
        <p:nvSpPr>
          <p:cNvPr id="3" name="Content Placeholder 2"/>
          <p:cNvSpPr>
            <a:spLocks noGrp="1"/>
          </p:cNvSpPr>
          <p:nvPr>
            <p:ph idx="1"/>
          </p:nvPr>
        </p:nvSpPr>
        <p:spPr/>
        <p:txBody>
          <a:bodyPr>
            <a:normAutofit/>
          </a:bodyPr>
          <a:lstStyle/>
          <a:p>
            <a:r>
              <a:rPr lang="en-GB" dirty="0" smtClean="0"/>
              <a:t>Standard operating procedures (SOPs) are being developed for preserving and processing digital evidence. </a:t>
            </a:r>
          </a:p>
          <a:p>
            <a:pPr lvl="1"/>
            <a:r>
              <a:rPr lang="en-GB" dirty="0" smtClean="0"/>
              <a:t>SOPs should be general enough to address the basic steps in a routine forensic examination while providing flexibility to respond to unique circumstances arising from unforeseen situations.</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1214422"/>
            <a:ext cx="8229600" cy="1143000"/>
          </a:xfrm>
        </p:spPr>
        <p:txBody>
          <a:bodyPr>
            <a:normAutofit fontScale="90000"/>
          </a:bodyPr>
          <a:lstStyle/>
          <a:p>
            <a:r>
              <a:rPr lang="en-GB" b="1" dirty="0" smtClean="0">
                <a:solidFill>
                  <a:srgbClr val="002060"/>
                </a:solidFill>
              </a:rPr>
              <a:t>Developing technical procedures</a:t>
            </a:r>
            <a:r>
              <a:rPr lang="en-GB" dirty="0" smtClean="0"/>
              <a:t/>
            </a:r>
            <a:br>
              <a:rPr lang="en-GB" dirty="0" smtClean="0"/>
            </a:br>
            <a:endParaRPr lang="en-GB" dirty="0"/>
          </a:p>
        </p:txBody>
      </p:sp>
      <p:sp>
        <p:nvSpPr>
          <p:cNvPr id="3" name="Content Placeholder 2"/>
          <p:cNvSpPr>
            <a:spLocks noGrp="1"/>
          </p:cNvSpPr>
          <p:nvPr>
            <p:ph idx="1"/>
          </p:nvPr>
        </p:nvSpPr>
        <p:spPr>
          <a:xfrm>
            <a:off x="1043608" y="2349920"/>
            <a:ext cx="8229600" cy="4389120"/>
          </a:xfrm>
        </p:spPr>
        <p:txBody>
          <a:bodyPr/>
          <a:lstStyle/>
          <a:p>
            <a:pPr lvl="1"/>
            <a:r>
              <a:rPr lang="en-GB" dirty="0"/>
              <a:t>Identifying the task or problem.</a:t>
            </a:r>
          </a:p>
          <a:p>
            <a:pPr lvl="1"/>
            <a:r>
              <a:rPr lang="en-GB" dirty="0" smtClean="0"/>
              <a:t>Proposing </a:t>
            </a:r>
            <a:r>
              <a:rPr lang="en-GB" dirty="0"/>
              <a:t>possible solutions.</a:t>
            </a:r>
          </a:p>
          <a:p>
            <a:pPr lvl="1"/>
            <a:r>
              <a:rPr lang="en-GB" dirty="0" smtClean="0"/>
              <a:t>Testing </a:t>
            </a:r>
            <a:r>
              <a:rPr lang="en-GB" dirty="0"/>
              <a:t>each solution on a known control sample.</a:t>
            </a:r>
          </a:p>
          <a:p>
            <a:pPr lvl="1"/>
            <a:r>
              <a:rPr lang="en-GB" dirty="0" smtClean="0"/>
              <a:t>Evaluating </a:t>
            </a:r>
            <a:r>
              <a:rPr lang="en-GB" dirty="0"/>
              <a:t>the results of the test.</a:t>
            </a:r>
          </a:p>
          <a:p>
            <a:pPr lvl="1"/>
            <a:r>
              <a:rPr lang="en-GB" dirty="0" smtClean="0"/>
              <a:t>Finalising </a:t>
            </a:r>
            <a:r>
              <a:rPr lang="en-GB" dirty="0"/>
              <a:t>the procedure.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2060"/>
                </a:solidFill>
              </a:rPr>
              <a:t>Onsite considerations</a:t>
            </a:r>
            <a:endParaRPr lang="en-GB" dirty="0">
              <a:solidFill>
                <a:srgbClr val="002060"/>
              </a:solidFill>
            </a:endParaRPr>
          </a:p>
        </p:txBody>
      </p:sp>
      <p:sp>
        <p:nvSpPr>
          <p:cNvPr id="3" name="Content Placeholder 2"/>
          <p:cNvSpPr>
            <a:spLocks noGrp="1"/>
          </p:cNvSpPr>
          <p:nvPr>
            <p:ph idx="1"/>
          </p:nvPr>
        </p:nvSpPr>
        <p:spPr>
          <a:xfrm>
            <a:off x="457200" y="2468880"/>
            <a:ext cx="8229600" cy="3480400"/>
          </a:xfrm>
        </p:spPr>
        <p:txBody>
          <a:bodyPr>
            <a:normAutofit/>
          </a:bodyPr>
          <a:lstStyle/>
          <a:p>
            <a:r>
              <a:rPr lang="en-GB" dirty="0" smtClean="0"/>
              <a:t>Consider safety of personnel at the scene. </a:t>
            </a:r>
          </a:p>
          <a:p>
            <a:r>
              <a:rPr lang="en-GB" dirty="0" smtClean="0"/>
              <a:t>Always ensure the scene is properly secured before and during the search.</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2060"/>
                </a:solidFill>
              </a:rPr>
              <a:t>Onsite considerations</a:t>
            </a:r>
            <a:endParaRPr lang="en-GB" dirty="0">
              <a:solidFill>
                <a:srgbClr val="002060"/>
              </a:solidFill>
            </a:endParaRPr>
          </a:p>
        </p:txBody>
      </p:sp>
      <p:sp>
        <p:nvSpPr>
          <p:cNvPr id="3" name="Content Placeholder 2"/>
          <p:cNvSpPr>
            <a:spLocks noGrp="1"/>
          </p:cNvSpPr>
          <p:nvPr>
            <p:ph idx="1"/>
          </p:nvPr>
        </p:nvSpPr>
        <p:spPr/>
        <p:txBody>
          <a:bodyPr>
            <a:normAutofit/>
          </a:bodyPr>
          <a:lstStyle/>
          <a:p>
            <a:pPr>
              <a:buNone/>
            </a:pPr>
            <a:r>
              <a:rPr lang="en-GB" dirty="0" smtClean="0"/>
              <a:t>In some cases, the examiner may only have the opportunity to do the following while onsite:</a:t>
            </a:r>
          </a:p>
          <a:p>
            <a:r>
              <a:rPr lang="en-GB" dirty="0" smtClean="0"/>
              <a:t>Identify the number and type of computers.</a:t>
            </a:r>
          </a:p>
          <a:p>
            <a:r>
              <a:rPr lang="en-GB" dirty="0" smtClean="0"/>
              <a:t>Determine if a network is present.</a:t>
            </a:r>
          </a:p>
          <a:p>
            <a:r>
              <a:rPr lang="en-GB" dirty="0" smtClean="0"/>
              <a:t>Interview the system administrator and users.</a:t>
            </a:r>
          </a:p>
          <a:p>
            <a:r>
              <a:rPr lang="en-GB" dirty="0" smtClean="0"/>
              <a:t>Identify and document the types and volume of media, including </a:t>
            </a:r>
            <a:r>
              <a:rPr lang="en-GB" b="1" i="1" dirty="0" smtClean="0"/>
              <a:t>removable media. </a:t>
            </a:r>
          </a:p>
          <a:p>
            <a:r>
              <a:rPr lang="en-GB" dirty="0" smtClean="0"/>
              <a:t>Document the location from which the media was removed.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2060"/>
                </a:solidFill>
              </a:rPr>
              <a:t>Onsite considerations</a:t>
            </a:r>
            <a:endParaRPr lang="en-GB" dirty="0">
              <a:solidFill>
                <a:srgbClr val="002060"/>
              </a:solidFill>
            </a:endParaRPr>
          </a:p>
        </p:txBody>
      </p:sp>
      <p:sp>
        <p:nvSpPr>
          <p:cNvPr id="3" name="Content Placeholder 2"/>
          <p:cNvSpPr>
            <a:spLocks noGrp="1"/>
          </p:cNvSpPr>
          <p:nvPr>
            <p:ph idx="1"/>
          </p:nvPr>
        </p:nvSpPr>
        <p:spPr>
          <a:xfrm>
            <a:off x="457200" y="2132856"/>
            <a:ext cx="8229600" cy="3456384"/>
          </a:xfrm>
        </p:spPr>
        <p:txBody>
          <a:bodyPr>
            <a:normAutofit/>
          </a:bodyPr>
          <a:lstStyle/>
          <a:p>
            <a:r>
              <a:rPr lang="en-GB" dirty="0"/>
              <a:t>Identify offsite storage areas and/or remote computing locations.</a:t>
            </a:r>
          </a:p>
          <a:p>
            <a:r>
              <a:rPr lang="en-GB" dirty="0"/>
              <a:t>Identify </a:t>
            </a:r>
            <a:r>
              <a:rPr lang="en-GB" b="1" i="1" dirty="0"/>
              <a:t>proprietary software</a:t>
            </a:r>
            <a:r>
              <a:rPr lang="en-GB" b="1" i="1" dirty="0" smtClean="0"/>
              <a:t>.</a:t>
            </a:r>
            <a:endParaRPr lang="en-GB" dirty="0" smtClean="0"/>
          </a:p>
          <a:p>
            <a:r>
              <a:rPr lang="en-GB" dirty="0" smtClean="0"/>
              <a:t>Evaluate general conditions of the site.</a:t>
            </a:r>
          </a:p>
          <a:p>
            <a:r>
              <a:rPr lang="en-GB" dirty="0" smtClean="0"/>
              <a:t>Determine the operating system in question.</a:t>
            </a:r>
            <a:endParaRPr lang="en-GB" b="1" i="1"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2060"/>
                </a:solidFill>
              </a:rPr>
              <a:t>Onsite </a:t>
            </a:r>
            <a:r>
              <a:rPr lang="en-GB" b="1" dirty="0" smtClean="0">
                <a:solidFill>
                  <a:srgbClr val="002060"/>
                </a:solidFill>
              </a:rPr>
              <a:t>considerations</a:t>
            </a:r>
            <a:endParaRPr lang="en-GB" dirty="0">
              <a:solidFill>
                <a:srgbClr val="002060"/>
              </a:solidFill>
            </a:endParaRPr>
          </a:p>
        </p:txBody>
      </p:sp>
      <p:sp>
        <p:nvSpPr>
          <p:cNvPr id="3" name="Content Placeholder 2"/>
          <p:cNvSpPr>
            <a:spLocks noGrp="1"/>
          </p:cNvSpPr>
          <p:nvPr>
            <p:ph idx="1"/>
          </p:nvPr>
        </p:nvSpPr>
        <p:spPr>
          <a:xfrm>
            <a:off x="457200" y="1935480"/>
            <a:ext cx="8363272" cy="4589864"/>
          </a:xfrm>
        </p:spPr>
        <p:txBody>
          <a:bodyPr>
            <a:normAutofit lnSpcReduction="10000"/>
          </a:bodyPr>
          <a:lstStyle/>
          <a:p>
            <a:pPr>
              <a:buNone/>
            </a:pPr>
            <a:r>
              <a:rPr lang="en-GB" dirty="0" smtClean="0"/>
              <a:t>Whenever circumstances require an onsite examination to be conducted, attempt should be made to control the environment. </a:t>
            </a:r>
            <a:endParaRPr lang="en-GB" dirty="0"/>
          </a:p>
          <a:p>
            <a:pPr>
              <a:buNone/>
            </a:pPr>
            <a:r>
              <a:rPr lang="en-GB" dirty="0" smtClean="0"/>
              <a:t>Assessment considerations might include the following:</a:t>
            </a:r>
          </a:p>
          <a:p>
            <a:r>
              <a:rPr lang="en-GB" dirty="0" smtClean="0"/>
              <a:t> The time needed onsite to accomplish evidence recovery.</a:t>
            </a:r>
          </a:p>
          <a:p>
            <a:r>
              <a:rPr lang="en-GB" dirty="0" smtClean="0"/>
              <a:t> Logistic and personnel concerns associated with long-term deployment.</a:t>
            </a:r>
          </a:p>
          <a:p>
            <a:r>
              <a:rPr lang="en-GB" dirty="0" smtClean="0"/>
              <a:t> The impact on the business due to a lengthy search.</a:t>
            </a:r>
          </a:p>
          <a:p>
            <a:r>
              <a:rPr lang="en-GB" dirty="0" smtClean="0"/>
              <a:t> The suitability of equipment, resources, media, training, and experience for an onsite examination.</a:t>
            </a:r>
            <a:endParaRPr lang="en-GB" b="1" i="1"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2060"/>
                </a:solidFill>
              </a:rPr>
              <a:t>Onsite considerations</a:t>
            </a:r>
            <a:endParaRPr lang="en-GB" dirty="0">
              <a:solidFill>
                <a:srgbClr val="002060"/>
              </a:solidFill>
            </a:endParaRPr>
          </a:p>
        </p:txBody>
      </p:sp>
      <p:sp>
        <p:nvSpPr>
          <p:cNvPr id="3" name="Content Placeholder 2"/>
          <p:cNvSpPr>
            <a:spLocks noGrp="1"/>
          </p:cNvSpPr>
          <p:nvPr>
            <p:ph idx="1"/>
          </p:nvPr>
        </p:nvSpPr>
        <p:spPr/>
        <p:txBody>
          <a:bodyPr>
            <a:normAutofit/>
          </a:bodyPr>
          <a:lstStyle/>
          <a:p>
            <a:r>
              <a:rPr lang="en-GB" dirty="0" smtClean="0"/>
              <a:t>If evidence is located that was not authorised in the original search authority, determine what additional legal process may be necessary to continue the search (e.g., warrant, amended consent form). </a:t>
            </a:r>
          </a:p>
          <a:p>
            <a:endParaRPr lang="en-GB" dirty="0"/>
          </a:p>
          <a:p>
            <a:r>
              <a:rPr lang="en-GB" dirty="0" smtClean="0"/>
              <a:t>Contact legal advisors for assistance if needed.</a:t>
            </a:r>
            <a:endParaRPr lang="en-GB" b="1" i="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483853" y="1052736"/>
            <a:ext cx="7595227" cy="4202435"/>
          </a:xfrm>
          <a:prstGeom prst="rect">
            <a:avLst/>
          </a:prstGeom>
        </p:spPr>
      </p:pic>
    </p:spTree>
    <p:extLst>
      <p:ext uri="{BB962C8B-B14F-4D97-AF65-F5344CB8AC3E}">
        <p14:creationId xmlns:p14="http://schemas.microsoft.com/office/powerpoint/2010/main" val="38162495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216168" y="2204864"/>
            <a:ext cx="8687641" cy="2952328"/>
          </a:xfrm>
          <a:prstGeom prst="rect">
            <a:avLst/>
          </a:prstGeom>
        </p:spPr>
      </p:pic>
      <p:sp>
        <p:nvSpPr>
          <p:cNvPr id="6" name="Title 1"/>
          <p:cNvSpPr>
            <a:spLocks noGrp="1"/>
          </p:cNvSpPr>
          <p:nvPr>
            <p:ph type="title"/>
          </p:nvPr>
        </p:nvSpPr>
        <p:spPr>
          <a:xfrm>
            <a:off x="251520" y="548680"/>
            <a:ext cx="8892480" cy="1143000"/>
          </a:xfrm>
        </p:spPr>
        <p:txBody>
          <a:bodyPr>
            <a:noAutofit/>
          </a:bodyPr>
          <a:lstStyle/>
          <a:p>
            <a:r>
              <a:rPr lang="en-GB" sz="4200" b="1" dirty="0" smtClean="0">
                <a:solidFill>
                  <a:srgbClr val="002060"/>
                </a:solidFill>
              </a:rPr>
              <a:t>Computer Forensics Tool Testing (CFTT)</a:t>
            </a:r>
            <a:endParaRPr lang="en-GB" sz="4200" dirty="0">
              <a:solidFill>
                <a:srgbClr val="002060"/>
              </a:solidFill>
            </a:endParaRPr>
          </a:p>
        </p:txBody>
      </p:sp>
    </p:spTree>
    <p:extLst>
      <p:ext uri="{BB962C8B-B14F-4D97-AF65-F5344CB8AC3E}">
        <p14:creationId xmlns:p14="http://schemas.microsoft.com/office/powerpoint/2010/main" val="452945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2060"/>
                </a:solidFill>
              </a:rPr>
              <a:t>Electronic Evidence </a:t>
            </a:r>
            <a:endParaRPr lang="en-GB" b="1" dirty="0">
              <a:solidFill>
                <a:srgbClr val="002060"/>
              </a:solidFill>
            </a:endParaRPr>
          </a:p>
        </p:txBody>
      </p:sp>
      <p:sp>
        <p:nvSpPr>
          <p:cNvPr id="3" name="Content Placeholder 2"/>
          <p:cNvSpPr>
            <a:spLocks noGrp="1"/>
          </p:cNvSpPr>
          <p:nvPr>
            <p:ph idx="1"/>
          </p:nvPr>
        </p:nvSpPr>
        <p:spPr>
          <a:xfrm>
            <a:off x="611560" y="1847088"/>
            <a:ext cx="8229600" cy="4389120"/>
          </a:xfrm>
        </p:spPr>
        <p:txBody>
          <a:bodyPr>
            <a:normAutofit fontScale="92500" lnSpcReduction="20000"/>
          </a:bodyPr>
          <a:lstStyle/>
          <a:p>
            <a:pPr marL="0" indent="0" algn="just">
              <a:buNone/>
            </a:pPr>
            <a:endParaRPr lang="en-GB" sz="3600" b="1" dirty="0" smtClean="0">
              <a:solidFill>
                <a:srgbClr val="002060"/>
              </a:solidFill>
            </a:endParaRPr>
          </a:p>
          <a:p>
            <a:pPr marL="0" indent="0" algn="just">
              <a:buNone/>
            </a:pPr>
            <a:r>
              <a:rPr lang="en-GB" sz="3600" b="1" dirty="0" smtClean="0">
                <a:solidFill>
                  <a:srgbClr val="002060"/>
                </a:solidFill>
              </a:rPr>
              <a:t>Electronic </a:t>
            </a:r>
            <a:r>
              <a:rPr lang="en-GB" sz="3600" b="1" dirty="0">
                <a:solidFill>
                  <a:srgbClr val="002060"/>
                </a:solidFill>
              </a:rPr>
              <a:t>Evidence </a:t>
            </a:r>
            <a:r>
              <a:rPr lang="en-GB" sz="3600" b="1" dirty="0" smtClean="0">
                <a:solidFill>
                  <a:srgbClr val="002060"/>
                </a:solidFill>
              </a:rPr>
              <a:t> requires</a:t>
            </a:r>
            <a:endParaRPr lang="en-GB" sz="4000" dirty="0" smtClean="0"/>
          </a:p>
          <a:p>
            <a:r>
              <a:rPr lang="en-US" sz="4000" dirty="0" smtClean="0"/>
              <a:t>Using </a:t>
            </a:r>
            <a:r>
              <a:rPr lang="en-US" sz="4000" dirty="0"/>
              <a:t>high technology to investigate.</a:t>
            </a:r>
          </a:p>
          <a:p>
            <a:r>
              <a:rPr lang="en-US" sz="4000" dirty="0" smtClean="0"/>
              <a:t>Investigating </a:t>
            </a:r>
            <a:r>
              <a:rPr lang="en-US" sz="4000" dirty="0"/>
              <a:t>high technology crimes.</a:t>
            </a:r>
          </a:p>
          <a:p>
            <a:r>
              <a:rPr lang="en-US" sz="4000" dirty="0" smtClean="0"/>
              <a:t>Creating </a:t>
            </a:r>
            <a:r>
              <a:rPr lang="en-US" sz="4000" dirty="0"/>
              <a:t>a digital evidence forensic unit.</a:t>
            </a:r>
          </a:p>
          <a:p>
            <a:r>
              <a:rPr lang="en-US" sz="4000" dirty="0" smtClean="0"/>
              <a:t>Presenting </a:t>
            </a:r>
            <a:r>
              <a:rPr lang="en-US" sz="4000" dirty="0"/>
              <a:t>digital evidence in the courtroom.</a:t>
            </a:r>
            <a:endParaRPr lang="en-GB" sz="40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endParaRPr lang="en-GB" sz="5400" dirty="0" smtClean="0"/>
          </a:p>
          <a:p>
            <a:pPr>
              <a:buNone/>
            </a:pPr>
            <a:endParaRPr lang="en-GB" sz="5400" dirty="0" smtClean="0"/>
          </a:p>
          <a:p>
            <a:pPr>
              <a:buNone/>
            </a:pPr>
            <a:r>
              <a:rPr lang="en-GB" sz="5400" dirty="0" smtClean="0"/>
              <a:t>				Thank You</a:t>
            </a:r>
          </a:p>
          <a:p>
            <a:endParaRPr lang="en-GB" sz="5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0570" y="260648"/>
            <a:ext cx="8229600" cy="1143000"/>
          </a:xfrm>
        </p:spPr>
        <p:txBody>
          <a:bodyPr/>
          <a:lstStyle/>
          <a:p>
            <a:r>
              <a:rPr lang="en-US" b="1" dirty="0" smtClean="0">
                <a:solidFill>
                  <a:srgbClr val="002060"/>
                </a:solidFill>
              </a:rPr>
              <a:t>Examples</a:t>
            </a:r>
            <a:endParaRPr lang="en-US" b="1" dirty="0">
              <a:solidFill>
                <a:srgbClr val="002060"/>
              </a:solidFill>
            </a:endParaRPr>
          </a:p>
        </p:txBody>
      </p:sp>
      <p:pic>
        <p:nvPicPr>
          <p:cNvPr id="4" name="Content Placeholder 3"/>
          <p:cNvPicPr>
            <a:picLocks noGrp="1" noChangeAspect="1"/>
          </p:cNvPicPr>
          <p:nvPr>
            <p:ph idx="1"/>
          </p:nvPr>
        </p:nvPicPr>
        <p:blipFill>
          <a:blip r:embed="rId2"/>
          <a:stretch>
            <a:fillRect/>
          </a:stretch>
        </p:blipFill>
        <p:spPr>
          <a:xfrm>
            <a:off x="440962" y="1484784"/>
            <a:ext cx="8379509" cy="5225093"/>
          </a:xfrm>
          <a:prstGeom prst="rect">
            <a:avLst/>
          </a:prstGeom>
        </p:spPr>
      </p:pic>
    </p:spTree>
    <p:extLst>
      <p:ext uri="{BB962C8B-B14F-4D97-AF65-F5344CB8AC3E}">
        <p14:creationId xmlns:p14="http://schemas.microsoft.com/office/powerpoint/2010/main" val="846622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2060"/>
                </a:solidFill>
              </a:rPr>
              <a:t>Electronic Evidence</a:t>
            </a:r>
            <a:endParaRPr lang="en-GB" b="1" dirty="0">
              <a:solidFill>
                <a:srgbClr val="002060"/>
              </a:solidFill>
            </a:endParaRPr>
          </a:p>
        </p:txBody>
      </p:sp>
      <p:sp>
        <p:nvSpPr>
          <p:cNvPr id="3" name="Content Placeholder 2"/>
          <p:cNvSpPr>
            <a:spLocks noGrp="1"/>
          </p:cNvSpPr>
          <p:nvPr>
            <p:ph idx="1"/>
          </p:nvPr>
        </p:nvSpPr>
        <p:spPr/>
        <p:txBody>
          <a:bodyPr>
            <a:normAutofit fontScale="92500" lnSpcReduction="10000"/>
          </a:bodyPr>
          <a:lstStyle/>
          <a:p>
            <a:pPr algn="just">
              <a:buNone/>
            </a:pPr>
            <a:r>
              <a:rPr lang="en-GB" dirty="0"/>
              <a:t>When dealing with digital evidence, the following </a:t>
            </a:r>
            <a:r>
              <a:rPr lang="en-GB" dirty="0" smtClean="0"/>
              <a:t>general forensic </a:t>
            </a:r>
            <a:r>
              <a:rPr lang="en-GB" dirty="0"/>
              <a:t>and procedural </a:t>
            </a:r>
            <a:r>
              <a:rPr lang="en-GB" dirty="0" smtClean="0"/>
              <a:t>principles should be applied</a:t>
            </a:r>
            <a:r>
              <a:rPr lang="en-GB" dirty="0"/>
              <a:t>:</a:t>
            </a:r>
          </a:p>
          <a:p>
            <a:pPr algn="just"/>
            <a:r>
              <a:rPr lang="en-GB" dirty="0" smtClean="0"/>
              <a:t>Actions </a:t>
            </a:r>
            <a:r>
              <a:rPr lang="en-GB" dirty="0"/>
              <a:t>taken to secure and collect digital evidence should not affect the integrity </a:t>
            </a:r>
            <a:r>
              <a:rPr lang="en-GB" dirty="0" smtClean="0"/>
              <a:t>of that </a:t>
            </a:r>
            <a:r>
              <a:rPr lang="en-GB" dirty="0"/>
              <a:t>evidence.</a:t>
            </a:r>
          </a:p>
          <a:p>
            <a:pPr algn="just"/>
            <a:r>
              <a:rPr lang="en-GB" dirty="0" smtClean="0"/>
              <a:t>Persons </a:t>
            </a:r>
            <a:r>
              <a:rPr lang="en-GB" dirty="0"/>
              <a:t>conducting an examination of digital evidence should be trained for </a:t>
            </a:r>
            <a:r>
              <a:rPr lang="en-GB" dirty="0" smtClean="0"/>
              <a:t>that purpose</a:t>
            </a:r>
            <a:r>
              <a:rPr lang="en-GB" dirty="0"/>
              <a:t>.</a:t>
            </a:r>
          </a:p>
          <a:p>
            <a:pPr algn="just"/>
            <a:r>
              <a:rPr lang="en-GB" dirty="0" smtClean="0"/>
              <a:t>Activity </a:t>
            </a:r>
            <a:r>
              <a:rPr lang="en-GB" dirty="0"/>
              <a:t>relating to the seizure, examination, storage, or transfer of digital evidence </a:t>
            </a:r>
            <a:r>
              <a:rPr lang="en-GB" dirty="0" smtClean="0"/>
              <a:t>should be </a:t>
            </a:r>
            <a:r>
              <a:rPr lang="en-GB" dirty="0"/>
              <a:t>documented, preserved, and available for review.</a:t>
            </a:r>
          </a:p>
          <a:p>
            <a:pPr algn="just"/>
            <a:r>
              <a:rPr lang="en-GB" dirty="0"/>
              <a:t>Through all of this, the examiner should be </a:t>
            </a:r>
            <a:r>
              <a:rPr lang="en-GB" dirty="0" smtClean="0"/>
              <a:t>cognisant </a:t>
            </a:r>
            <a:r>
              <a:rPr lang="en-GB" dirty="0"/>
              <a:t>of the need to conduct an </a:t>
            </a:r>
            <a:r>
              <a:rPr lang="en-GB" dirty="0" smtClean="0"/>
              <a:t>accurate and </a:t>
            </a:r>
            <a:r>
              <a:rPr lang="en-GB" dirty="0"/>
              <a:t>impartial examination of the digital evidence.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323528" y="836712"/>
            <a:ext cx="8569547" cy="5400600"/>
          </a:xfrm>
          <a:prstGeom prst="rect">
            <a:avLst/>
          </a:prstGeom>
        </p:spPr>
      </p:pic>
    </p:spTree>
    <p:extLst>
      <p:ext uri="{BB962C8B-B14F-4D97-AF65-F5344CB8AC3E}">
        <p14:creationId xmlns:p14="http://schemas.microsoft.com/office/powerpoint/2010/main" val="1129077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928670"/>
            <a:ext cx="8229600" cy="1143000"/>
          </a:xfrm>
        </p:spPr>
        <p:txBody>
          <a:bodyPr>
            <a:normAutofit fontScale="90000"/>
          </a:bodyPr>
          <a:lstStyle/>
          <a:p>
            <a:r>
              <a:rPr lang="en-GB" b="1" dirty="0">
                <a:solidFill>
                  <a:srgbClr val="002060"/>
                </a:solidFill>
              </a:rPr>
              <a:t>How is digital evidence processed?</a:t>
            </a:r>
            <a:r>
              <a:rPr lang="en-GB" b="1" dirty="0"/>
              <a:t/>
            </a:r>
            <a:br>
              <a:rPr lang="en-GB" b="1" dirty="0"/>
            </a:br>
            <a:endParaRPr lang="en-GB" dirty="0"/>
          </a:p>
        </p:txBody>
      </p:sp>
      <p:sp>
        <p:nvSpPr>
          <p:cNvPr id="3" name="Content Placeholder 2"/>
          <p:cNvSpPr>
            <a:spLocks noGrp="1"/>
          </p:cNvSpPr>
          <p:nvPr>
            <p:ph idx="1"/>
          </p:nvPr>
        </p:nvSpPr>
        <p:spPr>
          <a:xfrm>
            <a:off x="447960" y="1916832"/>
            <a:ext cx="8229600" cy="3969115"/>
          </a:xfrm>
        </p:spPr>
        <p:txBody>
          <a:bodyPr>
            <a:normAutofit fontScale="92500"/>
          </a:bodyPr>
          <a:lstStyle/>
          <a:p>
            <a:pPr marL="514350" indent="-514350">
              <a:buFont typeface="+mj-lt"/>
              <a:buAutoNum type="arabicPeriod"/>
            </a:pPr>
            <a:r>
              <a:rPr lang="en-GB" b="1" dirty="0" smtClean="0"/>
              <a:t>Assessment</a:t>
            </a:r>
            <a:r>
              <a:rPr lang="en-GB" b="1" dirty="0"/>
              <a:t>.</a:t>
            </a:r>
            <a:r>
              <a:rPr lang="en-GB" dirty="0"/>
              <a:t> Computer forensic examiners should assess digital evidence </a:t>
            </a:r>
            <a:r>
              <a:rPr lang="en-GB" dirty="0" smtClean="0"/>
              <a:t>thoroughly with </a:t>
            </a:r>
            <a:r>
              <a:rPr lang="en-GB" dirty="0"/>
              <a:t>respect to the scope of the case to determine the course of action to take</a:t>
            </a:r>
            <a:r>
              <a:rPr lang="en-GB" dirty="0" smtClean="0"/>
              <a:t>.</a:t>
            </a:r>
          </a:p>
          <a:p>
            <a:pPr marL="514350" indent="-514350">
              <a:buFont typeface="+mj-lt"/>
              <a:buAutoNum type="arabicPeriod"/>
            </a:pPr>
            <a:endParaRPr lang="en-GB" dirty="0"/>
          </a:p>
          <a:p>
            <a:pPr marL="514350" indent="-514350">
              <a:buFont typeface="+mj-lt"/>
              <a:buAutoNum type="arabicPeriod"/>
            </a:pPr>
            <a:r>
              <a:rPr lang="en-GB" b="1" dirty="0"/>
              <a:t>Acquisition.</a:t>
            </a:r>
            <a:r>
              <a:rPr lang="en-GB" dirty="0"/>
              <a:t> </a:t>
            </a:r>
            <a:r>
              <a:rPr lang="en-GB" dirty="0" smtClean="0"/>
              <a:t>Digital evidence, by its very nature, is fragile and can be altered, damaged, or destroyed by improper handling or examination. Examination is best conducted on a </a:t>
            </a:r>
            <a:r>
              <a:rPr lang="en-GB" b="1" i="1" dirty="0" smtClean="0"/>
              <a:t>copy of the original evidence. The original evidence should be acquired in a manner that </a:t>
            </a:r>
            <a:r>
              <a:rPr lang="en-GB" dirty="0" smtClean="0"/>
              <a:t>protects and preserves the integrity of the evidence.</a:t>
            </a:r>
          </a:p>
          <a:p>
            <a:pPr marL="514350" indent="-514350">
              <a:buFont typeface="+mj-lt"/>
              <a:buAutoNum type="arabicPeriod"/>
            </a:pPr>
            <a:endParaRPr lang="en-GB"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928670"/>
            <a:ext cx="8229600" cy="1143000"/>
          </a:xfrm>
        </p:spPr>
        <p:txBody>
          <a:bodyPr>
            <a:normAutofit fontScale="90000"/>
          </a:bodyPr>
          <a:lstStyle/>
          <a:p>
            <a:r>
              <a:rPr lang="en-GB" b="1" dirty="0">
                <a:solidFill>
                  <a:srgbClr val="002060"/>
                </a:solidFill>
              </a:rPr>
              <a:t>How is digital evidence processed?</a:t>
            </a:r>
            <a:r>
              <a:rPr lang="en-GB" b="1" dirty="0"/>
              <a:t/>
            </a:r>
            <a:br>
              <a:rPr lang="en-GB" b="1" dirty="0"/>
            </a:br>
            <a:endParaRPr lang="en-GB" dirty="0"/>
          </a:p>
        </p:txBody>
      </p:sp>
      <p:sp>
        <p:nvSpPr>
          <p:cNvPr id="3" name="Content Placeholder 2"/>
          <p:cNvSpPr>
            <a:spLocks noGrp="1"/>
          </p:cNvSpPr>
          <p:nvPr>
            <p:ph idx="1"/>
          </p:nvPr>
        </p:nvSpPr>
        <p:spPr>
          <a:xfrm>
            <a:off x="457200" y="1700808"/>
            <a:ext cx="8229600" cy="4896544"/>
          </a:xfrm>
        </p:spPr>
        <p:txBody>
          <a:bodyPr>
            <a:normAutofit/>
          </a:bodyPr>
          <a:lstStyle/>
          <a:p>
            <a:pPr marL="457200" indent="-457200">
              <a:buFont typeface="+mj-lt"/>
              <a:buAutoNum type="arabicPeriod" startAt="3"/>
            </a:pPr>
            <a:r>
              <a:rPr lang="en-GB" sz="2400" b="1" dirty="0"/>
              <a:t>Examination</a:t>
            </a:r>
            <a:r>
              <a:rPr lang="en-GB" sz="2400" dirty="0"/>
              <a:t> The purpose of the examination process is to extract and </a:t>
            </a:r>
            <a:r>
              <a:rPr lang="en-GB" sz="2400" dirty="0" err="1"/>
              <a:t>analyze</a:t>
            </a:r>
            <a:r>
              <a:rPr lang="en-GB" sz="2400" dirty="0"/>
              <a:t> digital evidence. Extraction refers to the recovery of data from its media. </a:t>
            </a:r>
            <a:r>
              <a:rPr lang="en-GB" sz="2400" b="1" i="1" dirty="0"/>
              <a:t>Analysis refers to the interpretation </a:t>
            </a:r>
            <a:r>
              <a:rPr lang="en-GB" sz="2400" dirty="0"/>
              <a:t>of the recovered data and putting it in a logical and useful format</a:t>
            </a:r>
            <a:r>
              <a:rPr lang="en-GB" sz="2400" dirty="0" smtClean="0"/>
              <a:t>.</a:t>
            </a:r>
            <a:endParaRPr lang="en-GB" sz="2400" b="1" dirty="0" smtClean="0"/>
          </a:p>
          <a:p>
            <a:pPr marL="457200" indent="-457200">
              <a:buFont typeface="+mj-lt"/>
              <a:buAutoNum type="arabicPeriod" startAt="3"/>
            </a:pPr>
            <a:endParaRPr lang="en-GB" sz="2400" b="1" dirty="0"/>
          </a:p>
          <a:p>
            <a:pPr marL="457200" indent="-457200">
              <a:buFont typeface="+mj-lt"/>
              <a:buAutoNum type="arabicPeriod" startAt="4"/>
            </a:pPr>
            <a:r>
              <a:rPr lang="en-GB" sz="2400" b="1" dirty="0" smtClean="0"/>
              <a:t>Documentation and reporting.</a:t>
            </a:r>
            <a:r>
              <a:rPr lang="en-GB" sz="2400" dirty="0" smtClean="0"/>
              <a:t> Actions and observations should be documented throughout the forensic processing of evidence. This will conclude with the preparation of a written report of the findings.</a:t>
            </a:r>
            <a:endParaRPr lang="en-GB"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2060"/>
                </a:solidFill>
              </a:rPr>
              <a:t>Training of Personnel</a:t>
            </a:r>
            <a:endParaRPr lang="en-GB" b="1" dirty="0">
              <a:solidFill>
                <a:srgbClr val="002060"/>
              </a:solidFill>
            </a:endParaRPr>
          </a:p>
        </p:txBody>
      </p:sp>
      <p:sp>
        <p:nvSpPr>
          <p:cNvPr id="3" name="Content Placeholder 2"/>
          <p:cNvSpPr>
            <a:spLocks noGrp="1"/>
          </p:cNvSpPr>
          <p:nvPr>
            <p:ph idx="1"/>
          </p:nvPr>
        </p:nvSpPr>
        <p:spPr/>
        <p:txBody>
          <a:bodyPr>
            <a:normAutofit/>
          </a:bodyPr>
          <a:lstStyle/>
          <a:p>
            <a:pPr algn="just">
              <a:buNone/>
            </a:pPr>
            <a:r>
              <a:rPr lang="en-GB" sz="3200" dirty="0"/>
              <a:t>Computer forensics as a discipline </a:t>
            </a:r>
            <a:r>
              <a:rPr lang="en-GB" sz="3200" dirty="0" smtClean="0"/>
              <a:t>demands:</a:t>
            </a:r>
          </a:p>
          <a:p>
            <a:pPr lvl="1" algn="just"/>
            <a:r>
              <a:rPr lang="en-GB" sz="3000" dirty="0" smtClean="0"/>
              <a:t>Specially trained personnel,</a:t>
            </a:r>
          </a:p>
          <a:p>
            <a:pPr lvl="1" algn="just"/>
            <a:r>
              <a:rPr lang="en-GB" sz="3000" dirty="0" smtClean="0"/>
              <a:t>Support from management, </a:t>
            </a:r>
          </a:p>
          <a:p>
            <a:pPr lvl="1" algn="just"/>
            <a:r>
              <a:rPr lang="en-GB" sz="3000" dirty="0"/>
              <a:t>T</a:t>
            </a:r>
            <a:r>
              <a:rPr lang="en-GB" sz="3000" dirty="0" smtClean="0"/>
              <a:t>he </a:t>
            </a:r>
            <a:r>
              <a:rPr lang="en-GB" sz="3000" dirty="0"/>
              <a:t>necessary funding to keep a unit </a:t>
            </a:r>
            <a:r>
              <a:rPr lang="en-GB" sz="3000" dirty="0" smtClean="0"/>
              <a:t>operating and</a:t>
            </a:r>
          </a:p>
          <a:p>
            <a:pPr lvl="1" algn="just"/>
            <a:r>
              <a:rPr lang="en-GB" sz="3000" dirty="0" smtClean="0"/>
              <a:t>Ongoing </a:t>
            </a:r>
            <a:r>
              <a:rPr lang="en-GB" sz="3000" dirty="0"/>
              <a:t>training </a:t>
            </a:r>
            <a:r>
              <a:rPr lang="en-GB" sz="3000" dirty="0" smtClean="0"/>
              <a:t>plan due to the </a:t>
            </a:r>
            <a:r>
              <a:rPr lang="en-GB" sz="3000" dirty="0"/>
              <a:t>dynamic nature of the </a:t>
            </a:r>
            <a:r>
              <a:rPr lang="en-GB" sz="3000" dirty="0" smtClean="0"/>
              <a:t>IT field</a:t>
            </a:r>
            <a:endParaRPr lang="en-GB" sz="3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002060"/>
                </a:solidFill>
              </a:rPr>
              <a:t>Partnering with other institutions</a:t>
            </a:r>
            <a:endParaRPr lang="en-GB" b="1" dirty="0">
              <a:solidFill>
                <a:srgbClr val="002060"/>
              </a:solidFill>
            </a:endParaRPr>
          </a:p>
        </p:txBody>
      </p:sp>
      <p:sp>
        <p:nvSpPr>
          <p:cNvPr id="3" name="Content Placeholder 2"/>
          <p:cNvSpPr>
            <a:spLocks noGrp="1"/>
          </p:cNvSpPr>
          <p:nvPr>
            <p:ph idx="1"/>
          </p:nvPr>
        </p:nvSpPr>
        <p:spPr/>
        <p:txBody>
          <a:bodyPr/>
          <a:lstStyle/>
          <a:p>
            <a:r>
              <a:rPr lang="en-GB" dirty="0" smtClean="0"/>
              <a:t>The Data Protection Office is partnering with its Canadian Counterpart to assist the office in setting up a forensic lab.</a:t>
            </a:r>
          </a:p>
          <a:p>
            <a:endParaRPr lang="en-GB" dirty="0" smtClean="0"/>
          </a:p>
          <a:p>
            <a:r>
              <a:rPr lang="en-GB" dirty="0"/>
              <a:t>We rely on the council of Europe for guidance and training in Mauritius. The Action plan has already been scheduled to take all stakeholders on board </a:t>
            </a:r>
            <a:r>
              <a:rPr lang="en-GB" dirty="0" err="1"/>
              <a:t>i.e</a:t>
            </a:r>
            <a:r>
              <a:rPr lang="en-GB" dirty="0"/>
              <a:t> the Judiciary and Enforcement Departments.</a:t>
            </a:r>
          </a:p>
          <a:p>
            <a:pPr marL="0" indent="0">
              <a:buNone/>
            </a:pPr>
            <a:endParaRPr lang="en-GB" dirty="0" smtClean="0"/>
          </a:p>
          <a:p>
            <a:pPr marL="0" indent="0">
              <a:buNone/>
            </a:pPr>
            <a:endParaRPr lang="en-GB" dirty="0"/>
          </a:p>
          <a:p>
            <a:endParaRPr lang="en-GB" dirty="0" smtClean="0"/>
          </a:p>
          <a:p>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493FC4C48176D4BA39FB2B3A58FDD54" ma:contentTypeVersion="1" ma:contentTypeDescription="Create a new document." ma:contentTypeScope="" ma:versionID="7350b534a8aa33a7f4abf92fcd5ca326">
  <xsd:schema xmlns:xsd="http://www.w3.org/2001/XMLSchema" xmlns:xs="http://www.w3.org/2001/XMLSchema" xmlns:p="http://schemas.microsoft.com/office/2006/metadata/properties" xmlns:ns1="http://schemas.microsoft.com/sharepoint/v3" targetNamespace="http://schemas.microsoft.com/office/2006/metadata/properties" ma:root="true" ma:fieldsID="ff01fac345008aa34b3a53f2166bf3c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E899A70-664F-4E6C-ACA2-291BD80C0F2D}"/>
</file>

<file path=customXml/itemProps2.xml><?xml version="1.0" encoding="utf-8"?>
<ds:datastoreItem xmlns:ds="http://schemas.openxmlformats.org/officeDocument/2006/customXml" ds:itemID="{69AE4691-8C51-4E13-B433-1D3511CF5057}"/>
</file>

<file path=customXml/itemProps3.xml><?xml version="1.0" encoding="utf-8"?>
<ds:datastoreItem xmlns:ds="http://schemas.openxmlformats.org/officeDocument/2006/customXml" ds:itemID="{005F9BC5-D1CA-43CD-9CCD-E78CAC29C96C}"/>
</file>

<file path=docProps/app.xml><?xml version="1.0" encoding="utf-8"?>
<Properties xmlns="http://schemas.openxmlformats.org/officeDocument/2006/extended-properties" xmlns:vt="http://schemas.openxmlformats.org/officeDocument/2006/docPropsVTypes">
  <Template>Metro</Template>
  <TotalTime>292</TotalTime>
  <Words>859</Words>
  <Application>Microsoft Office PowerPoint</Application>
  <PresentationFormat>On-screen Show (4:3)</PresentationFormat>
  <Paragraphs>81</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Bookman Old Style</vt:lpstr>
      <vt:lpstr>Calibri</vt:lpstr>
      <vt:lpstr>Constantia</vt:lpstr>
      <vt:lpstr>Wingdings 2</vt:lpstr>
      <vt:lpstr>Flow</vt:lpstr>
      <vt:lpstr>       Procedures for handling  Electronic Evidence </vt:lpstr>
      <vt:lpstr>Electronic Evidence </vt:lpstr>
      <vt:lpstr>Examples</vt:lpstr>
      <vt:lpstr>Electronic Evidence</vt:lpstr>
      <vt:lpstr>PowerPoint Presentation</vt:lpstr>
      <vt:lpstr>How is digital evidence processed? </vt:lpstr>
      <vt:lpstr>How is digital evidence processed? </vt:lpstr>
      <vt:lpstr>Training of Personnel</vt:lpstr>
      <vt:lpstr>Partnering with other institutions</vt:lpstr>
      <vt:lpstr>Evidence handling and retention </vt:lpstr>
      <vt:lpstr>Case Processing</vt:lpstr>
      <vt:lpstr>Developing technical procedures </vt:lpstr>
      <vt:lpstr>Onsite considerations</vt:lpstr>
      <vt:lpstr>Onsite considerations</vt:lpstr>
      <vt:lpstr>Onsite considerations</vt:lpstr>
      <vt:lpstr>Onsite considerations</vt:lpstr>
      <vt:lpstr>Onsite considerations</vt:lpstr>
      <vt:lpstr>PowerPoint Presentation</vt:lpstr>
      <vt:lpstr>Computer Forensics Tool Testing (CFTT)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Mira Nundoo</cp:lastModifiedBy>
  <cp:revision>102</cp:revision>
  <dcterms:created xsi:type="dcterms:W3CDTF">2014-08-11T02:42:47Z</dcterms:created>
  <dcterms:modified xsi:type="dcterms:W3CDTF">2014-08-20T04:33:13Z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0x0101002493FC4C48176D4BA39FB2B3A58FDD54</vt:lpwstr>
  </property>
  <property fmtid="{D5CDD505-2E9C-101B-9397-08002B2CF9AE}" pid="3" name="Order">
    <vt:r8>800</vt:r8>
  </property>
  <property fmtid="{D5CDD505-2E9C-101B-9397-08002B2CF9AE}" pid="4" name="TemplateUrl">
    <vt:lpwstr/>
  </property>
  <property fmtid="{D5CDD505-2E9C-101B-9397-08002B2CF9AE}" pid="5" name="_SourceUrl">
    <vt:lpwstr/>
  </property>
  <property fmtid="{D5CDD505-2E9C-101B-9397-08002B2CF9AE}" pid="6" name="_SharedFileIndex">
    <vt:lpwstr/>
  </property>
  <property fmtid="{D5CDD505-2E9C-101B-9397-08002B2CF9AE}" pid="7" name="xd_Signature">
    <vt:bool>false</vt:bool>
  </property>
  <property fmtid="{D5CDD505-2E9C-101B-9397-08002B2CF9AE}" pid="8" name="xd_ProgID">
    <vt:lpwstr/>
  </property>
</Properties>
</file>