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7" r:id="rId3"/>
    <p:sldId id="279" r:id="rId4"/>
    <p:sldId id="269" r:id="rId5"/>
    <p:sldId id="271" r:id="rId6"/>
    <p:sldId id="262" r:id="rId7"/>
    <p:sldId id="274" r:id="rId8"/>
    <p:sldId id="275" r:id="rId9"/>
    <p:sldId id="276" r:id="rId10"/>
    <p:sldId id="277" r:id="rId11"/>
    <p:sldId id="278" r:id="rId12"/>
    <p:sldId id="280" r:id="rId13"/>
    <p:sldId id="281" r:id="rId14"/>
    <p:sldId id="282"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008000"/>
    <a:srgbClr val="009900"/>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p:cViewPr varScale="1">
        <p:scale>
          <a:sx n="74" d="100"/>
          <a:sy n="74" d="100"/>
        </p:scale>
        <p:origin x="116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C2E4C27-92D7-4580-A520-29A312820ED1}" type="datetimeFigureOut">
              <a:rPr lang="en-US" smtClean="0"/>
              <a:t>12-Feb-15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FF3872-DE34-4F26-9BCE-8CB5FC0794BA}" type="slidenum">
              <a:rPr lang="en-US" smtClean="0"/>
              <a:t>‹#›</a:t>
            </a:fld>
            <a:endParaRPr lang="en-US"/>
          </a:p>
        </p:txBody>
      </p:sp>
    </p:spTree>
    <p:extLst>
      <p:ext uri="{BB962C8B-B14F-4D97-AF65-F5344CB8AC3E}">
        <p14:creationId xmlns:p14="http://schemas.microsoft.com/office/powerpoint/2010/main" val="89972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13E01B5-8E24-424D-AEB5-CCA3248A0A4D}" type="datetimeFigureOut">
              <a:rPr lang="en-US" smtClean="0"/>
              <a:pPr/>
              <a:t>12-Feb-15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F5886B-24BB-4C43-8855-7FECAFC01E9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3E01B5-8E24-424D-AEB5-CCA3248A0A4D}" type="datetimeFigureOut">
              <a:rPr lang="en-US" smtClean="0"/>
              <a:pPr/>
              <a:t>12-Feb-15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F5886B-24BB-4C43-8855-7FECAFC01E9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3E01B5-8E24-424D-AEB5-CCA3248A0A4D}" type="datetimeFigureOut">
              <a:rPr lang="en-US" smtClean="0"/>
              <a:pPr/>
              <a:t>12-Feb-15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F5886B-24BB-4C43-8855-7FECAFC01E9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3E01B5-8E24-424D-AEB5-CCA3248A0A4D}" type="datetimeFigureOut">
              <a:rPr lang="en-US" smtClean="0"/>
              <a:pPr/>
              <a:t>12-Feb-15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F5886B-24BB-4C43-8855-7FECAFC01E9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3E01B5-8E24-424D-AEB5-CCA3248A0A4D}" type="datetimeFigureOut">
              <a:rPr lang="en-US" smtClean="0"/>
              <a:pPr/>
              <a:t>12-Feb-15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F5886B-24BB-4C43-8855-7FECAFC01E9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13E01B5-8E24-424D-AEB5-CCA3248A0A4D}" type="datetimeFigureOut">
              <a:rPr lang="en-US" smtClean="0"/>
              <a:pPr/>
              <a:t>12-Feb-15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F5886B-24BB-4C43-8855-7FECAFC01E9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13E01B5-8E24-424D-AEB5-CCA3248A0A4D}" type="datetimeFigureOut">
              <a:rPr lang="en-US" smtClean="0"/>
              <a:pPr/>
              <a:t>12-Feb-15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F5886B-24BB-4C43-8855-7FECAFC01E9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13E01B5-8E24-424D-AEB5-CCA3248A0A4D}" type="datetimeFigureOut">
              <a:rPr lang="en-US" smtClean="0"/>
              <a:pPr/>
              <a:t>12-Feb-15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F5886B-24BB-4C43-8855-7FECAFC01E9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E01B5-8E24-424D-AEB5-CCA3248A0A4D}" type="datetimeFigureOut">
              <a:rPr lang="en-US" smtClean="0"/>
              <a:pPr/>
              <a:t>12-Feb-15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F5886B-24BB-4C43-8855-7FECAFC01E9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3E01B5-8E24-424D-AEB5-CCA3248A0A4D}" type="datetimeFigureOut">
              <a:rPr lang="en-US" smtClean="0"/>
              <a:pPr/>
              <a:t>12-Feb-15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F5886B-24BB-4C43-8855-7FECAFC01E9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3E01B5-8E24-424D-AEB5-CCA3248A0A4D}" type="datetimeFigureOut">
              <a:rPr lang="en-US" smtClean="0"/>
              <a:pPr/>
              <a:t>12-Feb-15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F5886B-24BB-4C43-8855-7FECAFC01E9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E01B5-8E24-424D-AEB5-CCA3248A0A4D}" type="datetimeFigureOut">
              <a:rPr lang="en-US" smtClean="0"/>
              <a:pPr/>
              <a:t>12-Feb-15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5886B-24BB-4C43-8855-7FECAFC01E94}"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ataprotection.govmu.org/"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148974" y="0"/>
            <a:ext cx="9292974" cy="6858000"/>
          </a:xfrm>
          <a:prstGeom prst="rect">
            <a:avLst/>
          </a:prstGeom>
          <a:noFill/>
          <a:ln w="9525">
            <a:noFill/>
            <a:miter lim="800000"/>
            <a:headEnd/>
            <a:tailEnd/>
          </a:ln>
          <a:effectLst/>
        </p:spPr>
      </p:pic>
      <p:sp>
        <p:nvSpPr>
          <p:cNvPr id="2" name="Title 1"/>
          <p:cNvSpPr>
            <a:spLocks noGrp="1"/>
          </p:cNvSpPr>
          <p:nvPr>
            <p:ph type="ctrTitle"/>
          </p:nvPr>
        </p:nvSpPr>
        <p:spPr>
          <a:xfrm>
            <a:off x="-148974" y="285728"/>
            <a:ext cx="9650228" cy="1559096"/>
          </a:xfrm>
        </p:spPr>
        <p:txBody>
          <a:bodyPr>
            <a:noAutofit/>
          </a:bodyPr>
          <a:lstStyle/>
          <a:p>
            <a:r>
              <a:rPr lang="en-US" sz="4500" dirty="0" smtClean="0"/>
              <a:t>Training on Data </a:t>
            </a:r>
            <a:r>
              <a:rPr lang="en-US" sz="4500" dirty="0" smtClean="0"/>
              <a:t>Protection</a:t>
            </a:r>
            <a:br>
              <a:rPr lang="en-US" sz="4500" dirty="0" smtClean="0"/>
            </a:br>
            <a:r>
              <a:rPr lang="en-US" sz="4500" dirty="0" smtClean="0"/>
              <a:t>Functions of the Data Protection Office</a:t>
            </a:r>
            <a:endParaRPr lang="en-US" sz="4500" dirty="0"/>
          </a:p>
        </p:txBody>
      </p:sp>
      <p:sp>
        <p:nvSpPr>
          <p:cNvPr id="3" name="Subtitle 2"/>
          <p:cNvSpPr>
            <a:spLocks noGrp="1"/>
          </p:cNvSpPr>
          <p:nvPr>
            <p:ph type="subTitle" idx="1"/>
          </p:nvPr>
        </p:nvSpPr>
        <p:spPr>
          <a:xfrm>
            <a:off x="1062" y="4107672"/>
            <a:ext cx="7848872" cy="2750327"/>
          </a:xfrm>
        </p:spPr>
        <p:txBody>
          <a:bodyPr>
            <a:normAutofit lnSpcReduction="10000"/>
          </a:bodyPr>
          <a:lstStyle/>
          <a:p>
            <a:pPr algn="l"/>
            <a:r>
              <a:rPr lang="en-US" dirty="0"/>
              <a:t>Presented </a:t>
            </a:r>
            <a:r>
              <a:rPr lang="en-US" dirty="0" smtClean="0"/>
              <a:t>by</a:t>
            </a:r>
            <a:r>
              <a:rPr lang="en-GB" dirty="0">
                <a:ln w="18415" cmpd="sng">
                  <a:solidFill>
                    <a:srgbClr val="FFFFFF"/>
                  </a:solidFill>
                  <a:prstDash val="solid"/>
                </a:ln>
                <a:solidFill>
                  <a:srgbClr val="FF0066"/>
                </a:solidFill>
                <a:effectLst>
                  <a:outerShdw blurRad="63500" dir="3600000" algn="tl" rotWithShape="0">
                    <a:srgbClr val="000000">
                      <a:alpha val="70000"/>
                    </a:srgbClr>
                  </a:outerShdw>
                </a:effectLst>
                <a:latin typeface="Arial" pitchFamily="34" charset="0"/>
                <a:cs typeface="Arial" pitchFamily="34" charset="0"/>
              </a:rPr>
              <a:t> </a:t>
            </a:r>
            <a:r>
              <a:rPr lang="en-GB" dirty="0" smtClean="0">
                <a:ln w="18415" cmpd="sng">
                  <a:solidFill>
                    <a:srgbClr val="FFFFFF"/>
                  </a:solidFill>
                  <a:prstDash val="solid"/>
                </a:ln>
                <a:solidFill>
                  <a:srgbClr val="FF0066"/>
                </a:solidFill>
                <a:effectLst>
                  <a:outerShdw blurRad="63500" dir="3600000" algn="tl" rotWithShape="0">
                    <a:srgbClr val="000000">
                      <a:alpha val="70000"/>
                    </a:srgbClr>
                  </a:outerShdw>
                </a:effectLst>
                <a:latin typeface="Arial" pitchFamily="34" charset="0"/>
                <a:cs typeface="Arial" pitchFamily="34" charset="0"/>
              </a:rPr>
              <a:t> DOOKEE </a:t>
            </a:r>
            <a:r>
              <a:rPr lang="en-GB" dirty="0" err="1" smtClean="0">
                <a:ln w="18415" cmpd="sng">
                  <a:solidFill>
                    <a:srgbClr val="FFFFFF"/>
                  </a:solidFill>
                  <a:prstDash val="solid"/>
                </a:ln>
                <a:solidFill>
                  <a:srgbClr val="FF0066"/>
                </a:solidFill>
                <a:effectLst>
                  <a:outerShdw blurRad="63500" dir="3600000" algn="tl" rotWithShape="0">
                    <a:srgbClr val="000000">
                      <a:alpha val="70000"/>
                    </a:srgbClr>
                  </a:outerShdw>
                </a:effectLst>
                <a:latin typeface="Arial" pitchFamily="34" charset="0"/>
                <a:cs typeface="Arial" pitchFamily="34" charset="0"/>
              </a:rPr>
              <a:t>Padaruth</a:t>
            </a:r>
            <a:endParaRPr lang="en-GB" dirty="0" smtClean="0">
              <a:ln w="18415" cmpd="sng">
                <a:solidFill>
                  <a:srgbClr val="FFFFFF"/>
                </a:solidFill>
                <a:prstDash val="solid"/>
              </a:ln>
              <a:solidFill>
                <a:srgbClr val="FF0066"/>
              </a:solidFill>
              <a:effectLst>
                <a:outerShdw blurRad="63500" dir="3600000" algn="tl" rotWithShape="0">
                  <a:srgbClr val="000000">
                    <a:alpha val="70000"/>
                  </a:srgbClr>
                </a:outerShdw>
              </a:effectLst>
              <a:latin typeface="Arial" pitchFamily="34" charset="0"/>
              <a:cs typeface="Arial" pitchFamily="34" charset="0"/>
            </a:endParaRPr>
          </a:p>
          <a:p>
            <a:pPr algn="l"/>
            <a:r>
              <a:rPr lang="en-GB" sz="200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rPr>
              <a:t>Data Protection officer/Senior </a:t>
            </a:r>
            <a:r>
              <a:rPr lang="en-GB" sz="200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rPr>
              <a:t>Data Protection officer </a:t>
            </a:r>
            <a:r>
              <a:rPr lang="en-GB" sz="200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rPr>
              <a:t>(Mauritius) </a:t>
            </a:r>
          </a:p>
          <a:p>
            <a:pPr algn="l"/>
            <a:r>
              <a:rPr lang="en-GB" sz="200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rPr>
              <a:t>Email       : pdookee@govmu.org</a:t>
            </a:r>
          </a:p>
          <a:p>
            <a:pPr algn="l"/>
            <a:r>
              <a:rPr lang="en-GB" sz="200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rPr>
              <a:t>Tel           : +230 2122225</a:t>
            </a:r>
          </a:p>
          <a:p>
            <a:pPr algn="l"/>
            <a:r>
              <a:rPr lang="en-GB" sz="200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rPr>
              <a:t>Helpdesk : +230 203 9076</a:t>
            </a:r>
          </a:p>
          <a:p>
            <a:pPr algn="l"/>
            <a:r>
              <a:rPr lang="en-GB" sz="200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rPr>
              <a:t>Website   :  </a:t>
            </a:r>
            <a:r>
              <a:rPr lang="en-GB" sz="200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hlinkClick r:id="rId3"/>
              </a:rPr>
              <a:t>http://</a:t>
            </a:r>
            <a:r>
              <a:rPr lang="en-GB" sz="200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hlinkClick r:id="rId3"/>
              </a:rPr>
              <a:t>dataprotection.govmu.org</a:t>
            </a:r>
            <a:endParaRPr lang="en-GB" sz="200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endParaRPr>
          </a:p>
          <a:p>
            <a:pPr algn="l"/>
            <a:r>
              <a:rPr lang="en-GB" sz="200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rPr>
              <a:t>Date: </a:t>
            </a:r>
            <a:r>
              <a:rPr lang="en-US" sz="2000" dirty="0"/>
              <a:t>18</a:t>
            </a:r>
            <a:r>
              <a:rPr lang="en-US" sz="2000" baseline="30000" dirty="0"/>
              <a:t>th</a:t>
            </a:r>
            <a:r>
              <a:rPr lang="en-US" sz="2000" dirty="0"/>
              <a:t> December 2014</a:t>
            </a:r>
            <a:endParaRPr lang="en-GB" sz="200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endParaRPr>
          </a:p>
          <a:p>
            <a:pPr algn="l"/>
            <a:endParaRPr lang="en-GB" sz="200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endParaRPr>
          </a:p>
          <a:p>
            <a:pPr algn="l"/>
            <a:endParaRPr lang="en-GB" sz="200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endParaRPr>
          </a:p>
          <a:p>
            <a:pPr algn="l"/>
            <a:endParaRPr lang="en-GB" sz="200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endParaRPr>
          </a:p>
          <a:p>
            <a:pPr algn="l"/>
            <a:endParaRPr lang="en-GB" sz="200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endParaRPr>
          </a:p>
          <a:p>
            <a:pPr algn="l"/>
            <a:endParaRPr lang="en-GB"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endParaRPr>
          </a:p>
          <a:p>
            <a:pPr algn="l"/>
            <a:endParaRPr lang="en-GB"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endParaRPr lang="en-GB" dirty="0"/>
          </a:p>
        </p:txBody>
      </p:sp>
      <p:pic>
        <p:nvPicPr>
          <p:cNvPr id="1026" name="Picture 2" descr="C:\Users\user\Desktop\logo dpo gold.jpeg"/>
          <p:cNvPicPr>
            <a:picLocks noChangeAspect="1" noChangeArrowheads="1"/>
          </p:cNvPicPr>
          <p:nvPr/>
        </p:nvPicPr>
        <p:blipFill>
          <a:blip r:embed="rId4"/>
          <a:srcRect/>
          <a:stretch>
            <a:fillRect/>
          </a:stretch>
        </p:blipFill>
        <p:spPr bwMode="auto">
          <a:xfrm>
            <a:off x="6143636" y="5357826"/>
            <a:ext cx="2761631" cy="128588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4.jpg"/>
          <p:cNvPicPr>
            <a:picLocks noChangeAspect="1"/>
          </p:cNvPicPr>
          <p:nvPr/>
        </p:nvPicPr>
        <p:blipFill>
          <a:blip r:embed="rId2"/>
          <a:stretch>
            <a:fillRect/>
          </a:stretch>
        </p:blipFill>
        <p:spPr>
          <a:xfrm>
            <a:off x="0" y="1428736"/>
            <a:ext cx="9144000" cy="4786346"/>
          </a:xfrm>
          <a:prstGeom prst="rect">
            <a:avLst/>
          </a:prstGeom>
        </p:spPr>
      </p:pic>
      <p:sp>
        <p:nvSpPr>
          <p:cNvPr id="2" name="Title 1"/>
          <p:cNvSpPr>
            <a:spLocks noGrp="1"/>
          </p:cNvSpPr>
          <p:nvPr>
            <p:ph type="title"/>
          </p:nvPr>
        </p:nvSpPr>
        <p:spPr>
          <a:xfrm>
            <a:off x="0" y="0"/>
            <a:ext cx="9144000" cy="1417638"/>
          </a:xfrm>
          <a:solidFill>
            <a:srgbClr val="008000"/>
          </a:solidFill>
        </p:spPr>
        <p:txBody>
          <a:bodyPr>
            <a:normAutofit/>
          </a:bodyPr>
          <a:lstStyle/>
          <a:p>
            <a:r>
              <a:rPr lang="en-US" dirty="0" smtClean="0"/>
              <a:t>Guideline</a:t>
            </a:r>
            <a:endParaRPr lang="en-US" dirty="0"/>
          </a:p>
        </p:txBody>
      </p:sp>
      <p:sp>
        <p:nvSpPr>
          <p:cNvPr id="5" name="TextBox 4"/>
          <p:cNvSpPr txBox="1"/>
          <p:nvPr/>
        </p:nvSpPr>
        <p:spPr>
          <a:xfrm>
            <a:off x="0" y="6211669"/>
            <a:ext cx="9144000" cy="646331"/>
          </a:xfrm>
          <a:prstGeom prst="rect">
            <a:avLst/>
          </a:prstGeom>
          <a:solidFill>
            <a:schemeClr val="bg1">
              <a:lumMod val="50000"/>
              <a:lumOff val="50000"/>
            </a:schemeClr>
          </a:solidFill>
        </p:spPr>
        <p:txBody>
          <a:bodyPr wrap="square" rtlCol="0">
            <a:spAutoFit/>
          </a:bodyPr>
          <a:lstStyle/>
          <a:p>
            <a:endParaRPr lang="en-GB" dirty="0" smtClean="0"/>
          </a:p>
          <a:p>
            <a:endParaRPr lang="en-GB" dirty="0"/>
          </a:p>
        </p:txBody>
      </p:sp>
      <p:sp>
        <p:nvSpPr>
          <p:cNvPr id="8" name="Content Placeholder 7"/>
          <p:cNvSpPr>
            <a:spLocks noGrp="1"/>
          </p:cNvSpPr>
          <p:nvPr>
            <p:ph idx="1"/>
          </p:nvPr>
        </p:nvSpPr>
        <p:spPr>
          <a:xfrm>
            <a:off x="323528" y="1600200"/>
            <a:ext cx="8363272" cy="4525963"/>
          </a:xfrm>
        </p:spPr>
        <p:txBody>
          <a:bodyPr>
            <a:normAutofit/>
          </a:bodyPr>
          <a:lstStyle/>
          <a:p>
            <a:r>
              <a:rPr lang="en-US" dirty="0" smtClean="0">
                <a:solidFill>
                  <a:schemeClr val="bg1"/>
                </a:solidFill>
              </a:rPr>
              <a:t>A </a:t>
            </a:r>
            <a:r>
              <a:rPr lang="en-US" dirty="0">
                <a:solidFill>
                  <a:schemeClr val="bg1"/>
                </a:solidFill>
              </a:rPr>
              <a:t>guideline on ‘Practical Notes on Data Sharing Good Practices for </a:t>
            </a:r>
            <a:r>
              <a:rPr lang="en-US" dirty="0" smtClean="0">
                <a:solidFill>
                  <a:schemeClr val="bg1"/>
                </a:solidFill>
              </a:rPr>
              <a:t>the Public </a:t>
            </a:r>
            <a:r>
              <a:rPr lang="en-US" dirty="0">
                <a:solidFill>
                  <a:schemeClr val="bg1"/>
                </a:solidFill>
              </a:rPr>
              <a:t>and Private Sector’ has been produced by the Data </a:t>
            </a:r>
            <a:r>
              <a:rPr lang="en-US" dirty="0" smtClean="0">
                <a:solidFill>
                  <a:schemeClr val="bg1"/>
                </a:solidFill>
              </a:rPr>
              <a:t>Protection Commissioner </a:t>
            </a:r>
            <a:r>
              <a:rPr lang="en-US" dirty="0">
                <a:solidFill>
                  <a:schemeClr val="bg1"/>
                </a:solidFill>
              </a:rPr>
              <a:t>to </a:t>
            </a:r>
            <a:r>
              <a:rPr lang="en-US" dirty="0" smtClean="0">
                <a:solidFill>
                  <a:schemeClr val="bg1"/>
                </a:solidFill>
              </a:rPr>
              <a:t>assist </a:t>
            </a:r>
            <a:r>
              <a:rPr lang="en-US" dirty="0" err="1" smtClean="0">
                <a:solidFill>
                  <a:schemeClr val="bg1"/>
                </a:solidFill>
              </a:rPr>
              <a:t>organisations</a:t>
            </a:r>
            <a:r>
              <a:rPr lang="en-US" dirty="0" smtClean="0">
                <a:solidFill>
                  <a:schemeClr val="bg1"/>
                </a:solidFill>
              </a:rPr>
              <a:t> </a:t>
            </a:r>
            <a:r>
              <a:rPr lang="en-US" dirty="0">
                <a:solidFill>
                  <a:schemeClr val="bg1"/>
                </a:solidFill>
              </a:rPr>
              <a:t>in understanding </a:t>
            </a:r>
            <a:r>
              <a:rPr lang="en-US" dirty="0" smtClean="0">
                <a:solidFill>
                  <a:schemeClr val="bg1"/>
                </a:solidFill>
              </a:rPr>
              <a:t>the implications of </a:t>
            </a:r>
            <a:r>
              <a:rPr lang="en-US" dirty="0">
                <a:solidFill>
                  <a:schemeClr val="bg1"/>
                </a:solidFill>
              </a:rPr>
              <a:t>data sharing both within and between </a:t>
            </a:r>
            <a:r>
              <a:rPr lang="en-US" dirty="0" err="1">
                <a:solidFill>
                  <a:schemeClr val="bg1"/>
                </a:solidFill>
              </a:rPr>
              <a:t>organisations</a:t>
            </a:r>
            <a:r>
              <a:rPr lang="en-US" dirty="0">
                <a:solidFill>
                  <a:schemeClr val="bg1"/>
                </a:solidFill>
              </a:rPr>
              <a:t> to enhance </a:t>
            </a:r>
            <a:r>
              <a:rPr lang="en-US" dirty="0" smtClean="0">
                <a:solidFill>
                  <a:schemeClr val="bg1"/>
                </a:solidFill>
              </a:rPr>
              <a:t>the protection </a:t>
            </a:r>
            <a:r>
              <a:rPr lang="en-US" dirty="0">
                <a:solidFill>
                  <a:schemeClr val="bg1"/>
                </a:solidFill>
              </a:rPr>
              <a:t>of individual privacy.</a:t>
            </a:r>
          </a:p>
          <a:p>
            <a:endParaRPr lang="en-US" dirty="0" smtClean="0"/>
          </a:p>
          <a:p>
            <a:endParaRPr lang="en-US" dirty="0"/>
          </a:p>
        </p:txBody>
      </p:sp>
    </p:spTree>
    <p:extLst>
      <p:ext uri="{BB962C8B-B14F-4D97-AF65-F5344CB8AC3E}">
        <p14:creationId xmlns:p14="http://schemas.microsoft.com/office/powerpoint/2010/main" val="2852001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4.jpg"/>
          <p:cNvPicPr>
            <a:picLocks noChangeAspect="1"/>
          </p:cNvPicPr>
          <p:nvPr/>
        </p:nvPicPr>
        <p:blipFill>
          <a:blip r:embed="rId2"/>
          <a:stretch>
            <a:fillRect/>
          </a:stretch>
        </p:blipFill>
        <p:spPr>
          <a:xfrm>
            <a:off x="0" y="1428736"/>
            <a:ext cx="9144000" cy="4786346"/>
          </a:xfrm>
          <a:prstGeom prst="rect">
            <a:avLst/>
          </a:prstGeom>
        </p:spPr>
      </p:pic>
      <p:sp>
        <p:nvSpPr>
          <p:cNvPr id="2" name="Title 1"/>
          <p:cNvSpPr>
            <a:spLocks noGrp="1"/>
          </p:cNvSpPr>
          <p:nvPr>
            <p:ph type="title"/>
          </p:nvPr>
        </p:nvSpPr>
        <p:spPr>
          <a:xfrm>
            <a:off x="0" y="0"/>
            <a:ext cx="9144000" cy="1417638"/>
          </a:xfrm>
          <a:solidFill>
            <a:srgbClr val="008000"/>
          </a:solidFill>
        </p:spPr>
        <p:txBody>
          <a:bodyPr>
            <a:normAutofit fontScale="90000"/>
          </a:bodyPr>
          <a:lstStyle/>
          <a:p>
            <a:r>
              <a:rPr lang="en-US" b="1" dirty="0" smtClean="0"/>
              <a:t>Participation </a:t>
            </a:r>
            <a:r>
              <a:rPr lang="en-US" b="1" dirty="0"/>
              <a:t>in International Workshops</a:t>
            </a:r>
          </a:p>
        </p:txBody>
      </p:sp>
      <p:sp>
        <p:nvSpPr>
          <p:cNvPr id="5" name="TextBox 4"/>
          <p:cNvSpPr txBox="1"/>
          <p:nvPr/>
        </p:nvSpPr>
        <p:spPr>
          <a:xfrm>
            <a:off x="0" y="6211669"/>
            <a:ext cx="9144000" cy="646331"/>
          </a:xfrm>
          <a:prstGeom prst="rect">
            <a:avLst/>
          </a:prstGeom>
          <a:solidFill>
            <a:schemeClr val="bg1">
              <a:lumMod val="50000"/>
              <a:lumOff val="50000"/>
            </a:schemeClr>
          </a:solidFill>
        </p:spPr>
        <p:txBody>
          <a:bodyPr wrap="square" rtlCol="0">
            <a:spAutoFit/>
          </a:bodyPr>
          <a:lstStyle/>
          <a:p>
            <a:endParaRPr lang="en-GB" dirty="0" smtClean="0"/>
          </a:p>
          <a:p>
            <a:endParaRPr lang="en-GB" dirty="0"/>
          </a:p>
        </p:txBody>
      </p:sp>
      <p:sp>
        <p:nvSpPr>
          <p:cNvPr id="8" name="Content Placeholder 7"/>
          <p:cNvSpPr>
            <a:spLocks noGrp="1"/>
          </p:cNvSpPr>
          <p:nvPr>
            <p:ph idx="1"/>
          </p:nvPr>
        </p:nvSpPr>
        <p:spPr>
          <a:xfrm>
            <a:off x="457200" y="1428736"/>
            <a:ext cx="8229600" cy="5096608"/>
          </a:xfrm>
        </p:spPr>
        <p:txBody>
          <a:bodyPr>
            <a:normAutofit fontScale="70000" lnSpcReduction="20000"/>
          </a:bodyPr>
          <a:lstStyle/>
          <a:p>
            <a:r>
              <a:rPr lang="en-US" dirty="0" smtClean="0">
                <a:solidFill>
                  <a:schemeClr val="bg1"/>
                </a:solidFill>
              </a:rPr>
              <a:t>The </a:t>
            </a:r>
            <a:r>
              <a:rPr lang="en-US" dirty="0">
                <a:solidFill>
                  <a:schemeClr val="bg1"/>
                </a:solidFill>
              </a:rPr>
              <a:t>Commissioner attended a workshop on SADC </a:t>
            </a:r>
            <a:r>
              <a:rPr lang="en-US" dirty="0" err="1">
                <a:solidFill>
                  <a:schemeClr val="bg1"/>
                </a:solidFill>
              </a:rPr>
              <a:t>Harmonised</a:t>
            </a:r>
            <a:r>
              <a:rPr lang="en-US" dirty="0">
                <a:solidFill>
                  <a:schemeClr val="bg1"/>
                </a:solidFill>
              </a:rPr>
              <a:t> </a:t>
            </a:r>
            <a:r>
              <a:rPr lang="en-US" dirty="0" smtClean="0">
                <a:solidFill>
                  <a:schemeClr val="bg1"/>
                </a:solidFill>
              </a:rPr>
              <a:t>Legal Cyber </a:t>
            </a:r>
            <a:r>
              <a:rPr lang="en-US" dirty="0">
                <a:solidFill>
                  <a:schemeClr val="bg1"/>
                </a:solidFill>
              </a:rPr>
              <a:t>Security Framework for Southern Africa, held on 27 Feb to 02 </a:t>
            </a:r>
            <a:r>
              <a:rPr lang="en-US" dirty="0" smtClean="0">
                <a:solidFill>
                  <a:schemeClr val="bg1"/>
                </a:solidFill>
              </a:rPr>
              <a:t>March 2012 </a:t>
            </a:r>
            <a:r>
              <a:rPr lang="en-US" dirty="0">
                <a:solidFill>
                  <a:schemeClr val="bg1"/>
                </a:solidFill>
              </a:rPr>
              <a:t>at Gaborone, Botswana. </a:t>
            </a:r>
            <a:endParaRPr lang="en-US" dirty="0" smtClean="0">
              <a:solidFill>
                <a:schemeClr val="bg1"/>
              </a:solidFill>
            </a:endParaRPr>
          </a:p>
          <a:p>
            <a:pPr lvl="1"/>
            <a:r>
              <a:rPr lang="en-US" dirty="0" smtClean="0">
                <a:solidFill>
                  <a:schemeClr val="bg1"/>
                </a:solidFill>
              </a:rPr>
              <a:t>The </a:t>
            </a:r>
            <a:r>
              <a:rPr lang="en-US" dirty="0">
                <a:solidFill>
                  <a:schemeClr val="bg1"/>
                </a:solidFill>
              </a:rPr>
              <a:t>workshop relates to the drafting of </a:t>
            </a:r>
            <a:r>
              <a:rPr lang="en-US" dirty="0" smtClean="0">
                <a:solidFill>
                  <a:schemeClr val="bg1"/>
                </a:solidFill>
              </a:rPr>
              <a:t>model laws </a:t>
            </a:r>
            <a:r>
              <a:rPr lang="en-US" dirty="0">
                <a:solidFill>
                  <a:schemeClr val="bg1"/>
                </a:solidFill>
              </a:rPr>
              <a:t>on Electronic Transaction, Data Protection, Consumer </a:t>
            </a:r>
            <a:r>
              <a:rPr lang="en-US" dirty="0" smtClean="0">
                <a:solidFill>
                  <a:schemeClr val="bg1"/>
                </a:solidFill>
              </a:rPr>
              <a:t>Protection, Child </a:t>
            </a:r>
            <a:r>
              <a:rPr lang="en-US" dirty="0">
                <a:solidFill>
                  <a:schemeClr val="bg1"/>
                </a:solidFill>
              </a:rPr>
              <a:t>Online Safety, Cyber Crime, E-Commerce and E-Government to </a:t>
            </a:r>
            <a:r>
              <a:rPr lang="en-US" dirty="0" smtClean="0">
                <a:solidFill>
                  <a:schemeClr val="bg1"/>
                </a:solidFill>
              </a:rPr>
              <a:t>be implemented </a:t>
            </a:r>
            <a:r>
              <a:rPr lang="en-US" dirty="0">
                <a:solidFill>
                  <a:schemeClr val="bg1"/>
                </a:solidFill>
              </a:rPr>
              <a:t>in respective countries</a:t>
            </a:r>
            <a:r>
              <a:rPr lang="en-US" dirty="0" smtClean="0">
                <a:solidFill>
                  <a:schemeClr val="bg1"/>
                </a:solidFill>
              </a:rPr>
              <a:t>.</a:t>
            </a:r>
          </a:p>
          <a:p>
            <a:endParaRPr lang="en-US" dirty="0">
              <a:solidFill>
                <a:schemeClr val="bg1"/>
              </a:solidFill>
            </a:endParaRPr>
          </a:p>
          <a:p>
            <a:r>
              <a:rPr lang="en-US" dirty="0">
                <a:solidFill>
                  <a:schemeClr val="bg1"/>
                </a:solidFill>
              </a:rPr>
              <a:t>The Commissioner participated in a three day conference in Monaco </a:t>
            </a:r>
            <a:r>
              <a:rPr lang="en-US" dirty="0" smtClean="0">
                <a:solidFill>
                  <a:schemeClr val="bg1"/>
                </a:solidFill>
              </a:rPr>
              <a:t>in November </a:t>
            </a:r>
            <a:r>
              <a:rPr lang="en-US" dirty="0">
                <a:solidFill>
                  <a:schemeClr val="bg1"/>
                </a:solidFill>
              </a:rPr>
              <a:t>2012 for the Annual Conference of Francophone </a:t>
            </a:r>
            <a:r>
              <a:rPr lang="en-US" dirty="0" smtClean="0">
                <a:solidFill>
                  <a:schemeClr val="bg1"/>
                </a:solidFill>
              </a:rPr>
              <a:t>Association of </a:t>
            </a:r>
            <a:r>
              <a:rPr lang="en-US" dirty="0">
                <a:solidFill>
                  <a:schemeClr val="bg1"/>
                </a:solidFill>
              </a:rPr>
              <a:t>Data Protection Authorities (AFAPDP), of which the Data </a:t>
            </a:r>
            <a:r>
              <a:rPr lang="en-US" dirty="0" smtClean="0">
                <a:solidFill>
                  <a:schemeClr val="bg1"/>
                </a:solidFill>
              </a:rPr>
              <a:t>Protection Office </a:t>
            </a:r>
            <a:r>
              <a:rPr lang="en-US" dirty="0">
                <a:solidFill>
                  <a:schemeClr val="bg1"/>
                </a:solidFill>
              </a:rPr>
              <a:t>is a member. </a:t>
            </a:r>
            <a:endParaRPr lang="en-US" dirty="0" smtClean="0">
              <a:solidFill>
                <a:schemeClr val="bg1"/>
              </a:solidFill>
            </a:endParaRPr>
          </a:p>
          <a:p>
            <a:endParaRPr lang="en-US" dirty="0">
              <a:solidFill>
                <a:schemeClr val="bg1"/>
              </a:solidFill>
            </a:endParaRPr>
          </a:p>
          <a:p>
            <a:r>
              <a:rPr lang="en-US" dirty="0" smtClean="0">
                <a:solidFill>
                  <a:schemeClr val="bg1"/>
                </a:solidFill>
              </a:rPr>
              <a:t>Among </a:t>
            </a:r>
            <a:r>
              <a:rPr lang="en-US" dirty="0">
                <a:solidFill>
                  <a:schemeClr val="bg1"/>
                </a:solidFill>
              </a:rPr>
              <a:t>the various topics discussed, the </a:t>
            </a:r>
            <a:r>
              <a:rPr lang="en-US" dirty="0" smtClean="0">
                <a:solidFill>
                  <a:schemeClr val="bg1"/>
                </a:solidFill>
              </a:rPr>
              <a:t>Commissioner expressed </a:t>
            </a:r>
            <a:r>
              <a:rPr lang="en-US" dirty="0">
                <a:solidFill>
                  <a:schemeClr val="bg1"/>
                </a:solidFill>
              </a:rPr>
              <a:t>her intention to set up a research data protection </a:t>
            </a:r>
            <a:r>
              <a:rPr lang="en-US" dirty="0" smtClean="0">
                <a:solidFill>
                  <a:schemeClr val="bg1"/>
                </a:solidFill>
              </a:rPr>
              <a:t>laboratory with </a:t>
            </a:r>
            <a:r>
              <a:rPr lang="en-US" dirty="0">
                <a:solidFill>
                  <a:schemeClr val="bg1"/>
                </a:solidFill>
              </a:rPr>
              <a:t>the assistance of the Canadian counterpart and to host the </a:t>
            </a:r>
            <a:r>
              <a:rPr lang="en-US" dirty="0" smtClean="0">
                <a:solidFill>
                  <a:schemeClr val="bg1"/>
                </a:solidFill>
              </a:rPr>
              <a:t>annual francophone </a:t>
            </a:r>
            <a:r>
              <a:rPr lang="en-US" dirty="0">
                <a:solidFill>
                  <a:schemeClr val="bg1"/>
                </a:solidFill>
              </a:rPr>
              <a:t>data protection conference for 2014 in Mauritius.</a:t>
            </a:r>
            <a:endParaRPr lang="en-GB" sz="2800" b="1" dirty="0">
              <a:solidFill>
                <a:schemeClr val="bg1"/>
              </a:solidFill>
            </a:endParaRPr>
          </a:p>
        </p:txBody>
      </p:sp>
    </p:spTree>
    <p:extLst>
      <p:ext uri="{BB962C8B-B14F-4D97-AF65-F5344CB8AC3E}">
        <p14:creationId xmlns:p14="http://schemas.microsoft.com/office/powerpoint/2010/main" val="1298952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CAW8V28Y.jpg"/>
          <p:cNvPicPr>
            <a:picLocks noChangeAspect="1"/>
          </p:cNvPicPr>
          <p:nvPr/>
        </p:nvPicPr>
        <p:blipFill>
          <a:blip r:embed="rId2"/>
          <a:stretch>
            <a:fillRect/>
          </a:stretch>
        </p:blipFill>
        <p:spPr>
          <a:xfrm>
            <a:off x="0" y="1428736"/>
            <a:ext cx="9143999" cy="4857784"/>
          </a:xfrm>
          <a:prstGeom prst="rect">
            <a:avLst/>
          </a:prstGeom>
        </p:spPr>
      </p:pic>
      <p:sp>
        <p:nvSpPr>
          <p:cNvPr id="2" name="Title 1"/>
          <p:cNvSpPr>
            <a:spLocks noGrp="1"/>
          </p:cNvSpPr>
          <p:nvPr>
            <p:ph type="title"/>
          </p:nvPr>
        </p:nvSpPr>
        <p:spPr>
          <a:xfrm>
            <a:off x="-1" y="97056"/>
            <a:ext cx="9144000" cy="1417638"/>
          </a:xfrm>
          <a:solidFill>
            <a:srgbClr val="008000"/>
          </a:solidFill>
        </p:spPr>
        <p:txBody>
          <a:bodyPr>
            <a:normAutofit fontScale="90000"/>
          </a:bodyPr>
          <a:lstStyle/>
          <a:p>
            <a:pPr algn="l"/>
            <a:r>
              <a:rPr lang="en-US" b="1" dirty="0" smtClean="0">
                <a:solidFill>
                  <a:schemeClr val="bg1"/>
                </a:solidFill>
              </a:rPr>
              <a:t/>
            </a:r>
            <a:br>
              <a:rPr lang="en-US" b="1" dirty="0" smtClean="0">
                <a:solidFill>
                  <a:schemeClr val="bg1"/>
                </a:solidFill>
              </a:rPr>
            </a:br>
            <a:r>
              <a:rPr lang="en-US" b="1" dirty="0" smtClean="0">
                <a:solidFill>
                  <a:schemeClr val="bg1"/>
                </a:solidFill>
              </a:rPr>
              <a:t>Complaints </a:t>
            </a:r>
            <a:r>
              <a:rPr lang="en-US" b="1" dirty="0">
                <a:solidFill>
                  <a:schemeClr val="bg1"/>
                </a:solidFill>
              </a:rPr>
              <a:t>and Investigations</a:t>
            </a:r>
            <a:br>
              <a:rPr lang="en-US" b="1" dirty="0">
                <a:solidFill>
                  <a:schemeClr val="bg1"/>
                </a:solidFill>
              </a:rPr>
            </a:br>
            <a:r>
              <a:rPr lang="en-US" dirty="0" smtClean="0">
                <a:solidFill>
                  <a:schemeClr val="bg2"/>
                </a:solidFill>
              </a:rPr>
              <a:t/>
            </a:r>
            <a:br>
              <a:rPr lang="en-US" dirty="0" smtClean="0">
                <a:solidFill>
                  <a:schemeClr val="bg2"/>
                </a:solidFill>
              </a:rPr>
            </a:br>
            <a:endParaRPr lang="en-GB" b="1" dirty="0">
              <a:solidFill>
                <a:schemeClr val="bg2"/>
              </a:solidFill>
            </a:endParaRPr>
          </a:p>
        </p:txBody>
      </p:sp>
      <p:sp>
        <p:nvSpPr>
          <p:cNvPr id="5" name="TextBox 4"/>
          <p:cNvSpPr txBox="1"/>
          <p:nvPr/>
        </p:nvSpPr>
        <p:spPr>
          <a:xfrm>
            <a:off x="0" y="6211669"/>
            <a:ext cx="9144000" cy="646331"/>
          </a:xfrm>
          <a:prstGeom prst="rect">
            <a:avLst/>
          </a:prstGeom>
          <a:solidFill>
            <a:schemeClr val="bg1">
              <a:lumMod val="50000"/>
              <a:lumOff val="50000"/>
            </a:schemeClr>
          </a:solidFill>
        </p:spPr>
        <p:txBody>
          <a:bodyPr wrap="square" rtlCol="0">
            <a:spAutoFit/>
          </a:bodyPr>
          <a:lstStyle/>
          <a:p>
            <a:endParaRPr lang="en-GB" dirty="0" smtClean="0"/>
          </a:p>
          <a:p>
            <a:endParaRPr lang="en-GB" dirty="0"/>
          </a:p>
        </p:txBody>
      </p:sp>
      <p:sp>
        <p:nvSpPr>
          <p:cNvPr id="8" name="Content Placeholder 7"/>
          <p:cNvSpPr>
            <a:spLocks noGrp="1"/>
          </p:cNvSpPr>
          <p:nvPr>
            <p:ph idx="1"/>
          </p:nvPr>
        </p:nvSpPr>
        <p:spPr/>
        <p:txBody>
          <a:bodyPr>
            <a:normAutofit fontScale="85000" lnSpcReduction="20000"/>
          </a:bodyPr>
          <a:lstStyle/>
          <a:p>
            <a:r>
              <a:rPr lang="en-US" dirty="0" smtClean="0">
                <a:solidFill>
                  <a:schemeClr val="bg1"/>
                </a:solidFill>
              </a:rPr>
              <a:t>During </a:t>
            </a:r>
            <a:r>
              <a:rPr lang="en-US" dirty="0">
                <a:solidFill>
                  <a:schemeClr val="bg1"/>
                </a:solidFill>
              </a:rPr>
              <a:t>2012, the Data Protection Office opened 11 complaints </a:t>
            </a:r>
            <a:r>
              <a:rPr lang="en-US" dirty="0" smtClean="0">
                <a:solidFill>
                  <a:schemeClr val="bg1"/>
                </a:solidFill>
              </a:rPr>
              <a:t>for investigation </a:t>
            </a:r>
            <a:r>
              <a:rPr lang="en-US" dirty="0">
                <a:solidFill>
                  <a:schemeClr val="bg1"/>
                </a:solidFill>
              </a:rPr>
              <a:t>pertaining to:-</a:t>
            </a:r>
          </a:p>
          <a:p>
            <a:pPr lvl="1"/>
            <a:r>
              <a:rPr lang="en-US" dirty="0" smtClean="0">
                <a:solidFill>
                  <a:schemeClr val="bg1"/>
                </a:solidFill>
              </a:rPr>
              <a:t>Photocopy </a:t>
            </a:r>
            <a:r>
              <a:rPr lang="en-US" dirty="0">
                <a:solidFill>
                  <a:schemeClr val="bg1"/>
                </a:solidFill>
              </a:rPr>
              <a:t>and disclosure of personal sensitive data </a:t>
            </a:r>
            <a:r>
              <a:rPr lang="en-US" dirty="0" err="1" smtClean="0">
                <a:solidFill>
                  <a:schemeClr val="bg1"/>
                </a:solidFill>
              </a:rPr>
              <a:t>tounauthorized</a:t>
            </a:r>
            <a:r>
              <a:rPr lang="en-US" dirty="0" smtClean="0">
                <a:solidFill>
                  <a:schemeClr val="bg1"/>
                </a:solidFill>
              </a:rPr>
              <a:t> persons</a:t>
            </a:r>
            <a:endParaRPr lang="en-US" dirty="0">
              <a:solidFill>
                <a:schemeClr val="bg1"/>
              </a:solidFill>
            </a:endParaRPr>
          </a:p>
          <a:p>
            <a:pPr lvl="1"/>
            <a:r>
              <a:rPr lang="en-US" dirty="0" smtClean="0">
                <a:solidFill>
                  <a:schemeClr val="bg1"/>
                </a:solidFill>
              </a:rPr>
              <a:t>Invasion </a:t>
            </a:r>
            <a:r>
              <a:rPr lang="en-US" dirty="0">
                <a:solidFill>
                  <a:schemeClr val="bg1"/>
                </a:solidFill>
              </a:rPr>
              <a:t>of privacy through the use of CCTV cameras</a:t>
            </a:r>
          </a:p>
          <a:p>
            <a:pPr lvl="1"/>
            <a:r>
              <a:rPr lang="en-US" dirty="0" err="1" smtClean="0">
                <a:solidFill>
                  <a:schemeClr val="bg1"/>
                </a:solidFill>
              </a:rPr>
              <a:t>Unauthorised</a:t>
            </a:r>
            <a:r>
              <a:rPr lang="en-US" dirty="0" smtClean="0">
                <a:solidFill>
                  <a:schemeClr val="bg1"/>
                </a:solidFill>
              </a:rPr>
              <a:t> </a:t>
            </a:r>
            <a:r>
              <a:rPr lang="en-US" dirty="0">
                <a:solidFill>
                  <a:schemeClr val="bg1"/>
                </a:solidFill>
              </a:rPr>
              <a:t>access of personal email account</a:t>
            </a:r>
          </a:p>
          <a:p>
            <a:pPr lvl="1"/>
            <a:r>
              <a:rPr lang="en-US" dirty="0" smtClean="0">
                <a:solidFill>
                  <a:schemeClr val="bg1"/>
                </a:solidFill>
              </a:rPr>
              <a:t>Copyright </a:t>
            </a:r>
            <a:r>
              <a:rPr lang="en-US" dirty="0">
                <a:solidFill>
                  <a:schemeClr val="bg1"/>
                </a:solidFill>
              </a:rPr>
              <a:t>infringement on E-Call Shop Facebook Account</a:t>
            </a:r>
          </a:p>
          <a:p>
            <a:pPr lvl="1"/>
            <a:r>
              <a:rPr lang="en-US" dirty="0" smtClean="0">
                <a:solidFill>
                  <a:schemeClr val="bg1"/>
                </a:solidFill>
              </a:rPr>
              <a:t>Removal </a:t>
            </a:r>
            <a:r>
              <a:rPr lang="en-US" dirty="0">
                <a:solidFill>
                  <a:schemeClr val="bg1"/>
                </a:solidFill>
              </a:rPr>
              <a:t>of profile picture on Google Image and Search Engine</a:t>
            </a:r>
          </a:p>
          <a:p>
            <a:pPr lvl="1"/>
            <a:r>
              <a:rPr lang="en-US" dirty="0" err="1" smtClean="0">
                <a:solidFill>
                  <a:schemeClr val="bg1"/>
                </a:solidFill>
              </a:rPr>
              <a:t>Unauthorised</a:t>
            </a:r>
            <a:r>
              <a:rPr lang="en-US" dirty="0" smtClean="0">
                <a:solidFill>
                  <a:schemeClr val="bg1"/>
                </a:solidFill>
              </a:rPr>
              <a:t> </a:t>
            </a:r>
            <a:r>
              <a:rPr lang="en-US" dirty="0">
                <a:solidFill>
                  <a:schemeClr val="bg1"/>
                </a:solidFill>
              </a:rPr>
              <a:t>disclosure of personal data</a:t>
            </a:r>
          </a:p>
          <a:p>
            <a:pPr lvl="1"/>
            <a:r>
              <a:rPr lang="en-US" dirty="0" smtClean="0">
                <a:solidFill>
                  <a:schemeClr val="bg1"/>
                </a:solidFill>
              </a:rPr>
              <a:t>Use </a:t>
            </a:r>
            <a:r>
              <a:rPr lang="en-US" dirty="0">
                <a:solidFill>
                  <a:schemeClr val="bg1"/>
                </a:solidFill>
              </a:rPr>
              <a:t>of fingerprint for attendance</a:t>
            </a:r>
          </a:p>
          <a:p>
            <a:pPr lvl="1"/>
            <a:r>
              <a:rPr lang="en-US" dirty="0" smtClean="0">
                <a:solidFill>
                  <a:schemeClr val="bg1"/>
                </a:solidFill>
              </a:rPr>
              <a:t>Fidelity </a:t>
            </a:r>
            <a:r>
              <a:rPr lang="en-US" dirty="0">
                <a:solidFill>
                  <a:schemeClr val="bg1"/>
                </a:solidFill>
              </a:rPr>
              <a:t>card issued to data subjects</a:t>
            </a:r>
          </a:p>
        </p:txBody>
      </p:sp>
    </p:spTree>
    <p:extLst>
      <p:ext uri="{BB962C8B-B14F-4D97-AF65-F5344CB8AC3E}">
        <p14:creationId xmlns:p14="http://schemas.microsoft.com/office/powerpoint/2010/main" val="494098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Functions of Commissioner</a:t>
            </a:r>
            <a:r>
              <a:rPr lang="en-US" dirty="0"/>
              <a:t/>
            </a:r>
            <a:br>
              <a:rPr lang="en-US" dirty="0"/>
            </a:br>
            <a:endParaRPr lang="en-US" dirty="0"/>
          </a:p>
        </p:txBody>
      </p:sp>
      <p:sp>
        <p:nvSpPr>
          <p:cNvPr id="3" name="Content Placeholder 2"/>
          <p:cNvSpPr>
            <a:spLocks noGrp="1"/>
          </p:cNvSpPr>
          <p:nvPr>
            <p:ph idx="1"/>
          </p:nvPr>
        </p:nvSpPr>
        <p:spPr>
          <a:xfrm>
            <a:off x="323528" y="980728"/>
            <a:ext cx="8496944" cy="5733256"/>
          </a:xfrm>
        </p:spPr>
        <p:txBody>
          <a:bodyPr>
            <a:normAutofit fontScale="62500" lnSpcReduction="20000"/>
          </a:bodyPr>
          <a:lstStyle/>
          <a:p>
            <a:pPr marL="0" indent="0">
              <a:buNone/>
            </a:pPr>
            <a:r>
              <a:rPr lang="en-GB" dirty="0" smtClean="0"/>
              <a:t>The </a:t>
            </a:r>
            <a:r>
              <a:rPr lang="en-GB" dirty="0"/>
              <a:t>Commissioner shall -</a:t>
            </a:r>
            <a:endParaRPr lang="en-US" dirty="0"/>
          </a:p>
          <a:p>
            <a:r>
              <a:rPr lang="en-GB" dirty="0"/>
              <a:t>(a)               ensure compliance with this </a:t>
            </a:r>
            <a:r>
              <a:rPr lang="en-GB" b="1" dirty="0"/>
              <a:t>Act</a:t>
            </a:r>
            <a:r>
              <a:rPr lang="en-GB" dirty="0"/>
              <a:t>, and any regulations made under the </a:t>
            </a:r>
            <a:r>
              <a:rPr lang="en-GB" b="1" dirty="0"/>
              <a:t>Act</a:t>
            </a:r>
            <a:r>
              <a:rPr lang="en-GB" dirty="0"/>
              <a:t>;</a:t>
            </a:r>
            <a:endParaRPr lang="en-US" dirty="0"/>
          </a:p>
          <a:p>
            <a:r>
              <a:rPr lang="en-GB" dirty="0"/>
              <a:t>(b)               issue or approve codes of pr</a:t>
            </a:r>
            <a:r>
              <a:rPr lang="en-GB" b="1" dirty="0"/>
              <a:t>act</a:t>
            </a:r>
            <a:r>
              <a:rPr lang="en-GB" dirty="0"/>
              <a:t>ice or guidelines for the purposes of this </a:t>
            </a:r>
            <a:r>
              <a:rPr lang="en-GB" b="1" dirty="0"/>
              <a:t>Act</a:t>
            </a:r>
            <a:r>
              <a:rPr lang="en-GB" dirty="0"/>
              <a:t>;</a:t>
            </a:r>
            <a:endParaRPr lang="en-US" dirty="0"/>
          </a:p>
          <a:p>
            <a:r>
              <a:rPr lang="en-GB" dirty="0"/>
              <a:t>(c)               create and maintain a register of all </a:t>
            </a:r>
            <a:r>
              <a:rPr lang="en-GB" b="1" dirty="0"/>
              <a:t>data</a:t>
            </a:r>
            <a:r>
              <a:rPr lang="en-GB" dirty="0"/>
              <a:t> controllers; and </a:t>
            </a:r>
            <a:r>
              <a:rPr lang="en-GB" b="1" dirty="0"/>
              <a:t>data</a:t>
            </a:r>
            <a:r>
              <a:rPr lang="en-GB" dirty="0"/>
              <a:t> </a:t>
            </a:r>
            <a:r>
              <a:rPr lang="en-GB" dirty="0" smtClean="0"/>
              <a:t>processors</a:t>
            </a:r>
            <a:endParaRPr lang="en-US" dirty="0"/>
          </a:p>
          <a:p>
            <a:pPr marL="0" indent="0">
              <a:buNone/>
            </a:pPr>
            <a:r>
              <a:rPr lang="en-US" b="1" dirty="0"/>
              <a:t>	</a:t>
            </a:r>
            <a:r>
              <a:rPr lang="en-GB" b="1" dirty="0" smtClean="0"/>
              <a:t>Amended </a:t>
            </a:r>
            <a:r>
              <a:rPr lang="en-GB" b="1" dirty="0"/>
              <a:t>by [</a:t>
            </a:r>
            <a:r>
              <a:rPr lang="en-US" b="1" dirty="0"/>
              <a:t>Act No. 1 of 2009</a:t>
            </a:r>
            <a:r>
              <a:rPr lang="en-US" b="1" dirty="0" smtClean="0"/>
              <a:t>]</a:t>
            </a:r>
          </a:p>
          <a:p>
            <a:pPr marL="0" indent="0">
              <a:buNone/>
            </a:pPr>
            <a:endParaRPr lang="en-US" dirty="0"/>
          </a:p>
          <a:p>
            <a:r>
              <a:rPr lang="en-GB" dirty="0"/>
              <a:t>(d)               exercise control on all </a:t>
            </a:r>
            <a:r>
              <a:rPr lang="en-GB" b="1" dirty="0"/>
              <a:t>data</a:t>
            </a:r>
            <a:r>
              <a:rPr lang="en-GB" dirty="0"/>
              <a:t> processing </a:t>
            </a:r>
            <a:r>
              <a:rPr lang="en-GB" b="1" dirty="0"/>
              <a:t>act</a:t>
            </a:r>
            <a:r>
              <a:rPr lang="en-GB" dirty="0"/>
              <a:t>ivities, either of its own motion or at the request of a </a:t>
            </a:r>
            <a:r>
              <a:rPr lang="en-GB" b="1" dirty="0"/>
              <a:t>data</a:t>
            </a:r>
            <a:r>
              <a:rPr lang="en-GB" dirty="0"/>
              <a:t> subject, and verify whether the processing of </a:t>
            </a:r>
            <a:r>
              <a:rPr lang="en-GB" b="1" dirty="0"/>
              <a:t>data</a:t>
            </a:r>
            <a:r>
              <a:rPr lang="en-GB" dirty="0"/>
              <a:t> is in accordance of this </a:t>
            </a:r>
            <a:r>
              <a:rPr lang="en-GB" b="1" dirty="0"/>
              <a:t>Act</a:t>
            </a:r>
            <a:r>
              <a:rPr lang="en-GB" dirty="0"/>
              <a:t> or regulations made under the </a:t>
            </a:r>
            <a:r>
              <a:rPr lang="en-GB" b="1" dirty="0"/>
              <a:t>Act</a:t>
            </a:r>
            <a:r>
              <a:rPr lang="en-GB" dirty="0"/>
              <a:t>;</a:t>
            </a:r>
            <a:endParaRPr lang="en-US" dirty="0"/>
          </a:p>
          <a:p>
            <a:r>
              <a:rPr lang="en-GB" dirty="0"/>
              <a:t>(e)               promote self-regulation among </a:t>
            </a:r>
            <a:r>
              <a:rPr lang="en-GB" b="1" dirty="0"/>
              <a:t>data</a:t>
            </a:r>
            <a:r>
              <a:rPr lang="en-GB" dirty="0"/>
              <a:t> controllers and </a:t>
            </a:r>
            <a:r>
              <a:rPr lang="en-GB" b="1" dirty="0"/>
              <a:t>data</a:t>
            </a:r>
            <a:r>
              <a:rPr lang="en-GB" dirty="0"/>
              <a:t> processors;</a:t>
            </a:r>
            <a:endParaRPr lang="en-US" dirty="0"/>
          </a:p>
          <a:p>
            <a:r>
              <a:rPr lang="en-GB" dirty="0"/>
              <a:t>(f)                 investigate any complaint or information which give rise to a suspicion that an offence, under this </a:t>
            </a:r>
            <a:r>
              <a:rPr lang="en-GB" b="1" dirty="0"/>
              <a:t>Act</a:t>
            </a:r>
            <a:r>
              <a:rPr lang="en-GB" dirty="0"/>
              <a:t> may have been, is being or is about to be committed;</a:t>
            </a:r>
            <a:endParaRPr lang="en-US" dirty="0"/>
          </a:p>
          <a:p>
            <a:r>
              <a:rPr lang="en-GB" dirty="0"/>
              <a:t>(g)               take such measures as may be necessary so as to bring to the knowledge of the general public the provisions of this </a:t>
            </a:r>
            <a:r>
              <a:rPr lang="en-GB" b="1" dirty="0"/>
              <a:t>Act</a:t>
            </a:r>
            <a:r>
              <a:rPr lang="en-GB" dirty="0"/>
              <a:t>;</a:t>
            </a:r>
            <a:endParaRPr lang="en-US" dirty="0"/>
          </a:p>
          <a:p>
            <a:r>
              <a:rPr lang="en-GB" dirty="0"/>
              <a:t> </a:t>
            </a:r>
            <a:endParaRPr lang="en-US" dirty="0"/>
          </a:p>
          <a:p>
            <a:endParaRPr lang="en-US" dirty="0"/>
          </a:p>
        </p:txBody>
      </p:sp>
    </p:spTree>
    <p:extLst>
      <p:ext uri="{BB962C8B-B14F-4D97-AF65-F5344CB8AC3E}">
        <p14:creationId xmlns:p14="http://schemas.microsoft.com/office/powerpoint/2010/main" val="611675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t>Functions of Commissioner</a:t>
            </a:r>
            <a:endParaRPr lang="en-US" dirty="0"/>
          </a:p>
        </p:txBody>
      </p:sp>
      <p:sp>
        <p:nvSpPr>
          <p:cNvPr id="3" name="Content Placeholder 2"/>
          <p:cNvSpPr>
            <a:spLocks noGrp="1"/>
          </p:cNvSpPr>
          <p:nvPr>
            <p:ph idx="1"/>
          </p:nvPr>
        </p:nvSpPr>
        <p:spPr>
          <a:xfrm>
            <a:off x="457200" y="1340768"/>
            <a:ext cx="8229600" cy="5112568"/>
          </a:xfrm>
        </p:spPr>
        <p:txBody>
          <a:bodyPr>
            <a:normAutofit fontScale="62500" lnSpcReduction="20000"/>
          </a:bodyPr>
          <a:lstStyle/>
          <a:p>
            <a:r>
              <a:rPr lang="en-GB" dirty="0"/>
              <a:t>(h) undertake research into, and monitor developments in, </a:t>
            </a:r>
            <a:r>
              <a:rPr lang="en-GB" b="1" dirty="0"/>
              <a:t>data</a:t>
            </a:r>
            <a:r>
              <a:rPr lang="en-GB" dirty="0"/>
              <a:t> processing, including </a:t>
            </a:r>
            <a:r>
              <a:rPr lang="en-GB" b="1" dirty="0"/>
              <a:t>data</a:t>
            </a:r>
            <a:r>
              <a:rPr lang="en-GB" dirty="0"/>
              <a:t>-matching, </a:t>
            </a:r>
            <a:r>
              <a:rPr lang="en-GB" b="1" dirty="0"/>
              <a:t>data</a:t>
            </a:r>
            <a:r>
              <a:rPr lang="en-GB" dirty="0"/>
              <a:t> linkage and information and communication technologies, and ensure that there are no significant risks of any adverse effects of those developments on the privacy of individuals;</a:t>
            </a:r>
            <a:endParaRPr lang="en-US" dirty="0"/>
          </a:p>
          <a:p>
            <a:pPr marL="0" indent="0">
              <a:buNone/>
            </a:pPr>
            <a:endParaRPr lang="en-US" dirty="0"/>
          </a:p>
          <a:p>
            <a:r>
              <a:rPr lang="en-GB" dirty="0"/>
              <a:t>(</a:t>
            </a:r>
            <a:r>
              <a:rPr lang="en-GB" dirty="0" err="1"/>
              <a:t>i</a:t>
            </a:r>
            <a:r>
              <a:rPr lang="en-GB" dirty="0"/>
              <a:t>) examine any proposal for </a:t>
            </a:r>
            <a:r>
              <a:rPr lang="en-GB" b="1" dirty="0"/>
              <a:t>data</a:t>
            </a:r>
            <a:r>
              <a:rPr lang="en-GB" dirty="0"/>
              <a:t> matching or </a:t>
            </a:r>
            <a:r>
              <a:rPr lang="en-GB" b="1" dirty="0"/>
              <a:t>data</a:t>
            </a:r>
            <a:r>
              <a:rPr lang="en-GB" dirty="0"/>
              <a:t> linkage that may involve an interference with, or may otherwise have adverse effects on the privacy of individuals and, ensure that any adverse effects of such proposal on the privacy of individuals are minimised</a:t>
            </a:r>
            <a:r>
              <a:rPr lang="en-GB" dirty="0" smtClean="0"/>
              <a:t>;</a:t>
            </a:r>
          </a:p>
          <a:p>
            <a:endParaRPr lang="en-US" dirty="0"/>
          </a:p>
          <a:p>
            <a:r>
              <a:rPr lang="en-GB" dirty="0"/>
              <a:t> </a:t>
            </a:r>
            <a:r>
              <a:rPr lang="en-GB" dirty="0" smtClean="0"/>
              <a:t>(</a:t>
            </a:r>
            <a:r>
              <a:rPr lang="en-GB" dirty="0" err="1"/>
              <a:t>ia</a:t>
            </a:r>
            <a:r>
              <a:rPr lang="en-GB" dirty="0"/>
              <a:t>)     co-operate with supervisory authorities of other countries, to the extent necessary for the performance of his duties under this </a:t>
            </a:r>
            <a:r>
              <a:rPr lang="en-GB" b="1" dirty="0"/>
              <a:t>Act</a:t>
            </a:r>
            <a:r>
              <a:rPr lang="en-GB" dirty="0"/>
              <a:t>, in particular by exchanging relevant information in accordance with any other en</a:t>
            </a:r>
            <a:r>
              <a:rPr lang="en-GB" b="1" dirty="0"/>
              <a:t>act</a:t>
            </a:r>
            <a:r>
              <a:rPr lang="en-GB" dirty="0"/>
              <a:t>ment;</a:t>
            </a:r>
            <a:endParaRPr lang="en-US" dirty="0"/>
          </a:p>
          <a:p>
            <a:pPr marL="0" indent="0">
              <a:buNone/>
            </a:pPr>
            <a:endParaRPr lang="en-US" dirty="0"/>
          </a:p>
          <a:p>
            <a:r>
              <a:rPr lang="en-GB" dirty="0"/>
              <a:t>(j) do anything incidental or conducive to the attainment of the objects of, and to the better performance of his duties and functions under this </a:t>
            </a:r>
            <a:r>
              <a:rPr lang="en-GB" b="1" dirty="0"/>
              <a:t>Act</a:t>
            </a:r>
            <a:r>
              <a:rPr lang="en-GB" dirty="0"/>
              <a:t>.</a:t>
            </a:r>
            <a:endParaRPr lang="en-US" dirty="0"/>
          </a:p>
          <a:p>
            <a:endParaRPr lang="en-US" dirty="0"/>
          </a:p>
        </p:txBody>
      </p:sp>
    </p:spTree>
    <p:extLst>
      <p:ext uri="{BB962C8B-B14F-4D97-AF65-F5344CB8AC3E}">
        <p14:creationId xmlns:p14="http://schemas.microsoft.com/office/powerpoint/2010/main" val="2819907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8000"/>
          </a:solidFill>
        </p:spPr>
        <p:txBody>
          <a:bodyPr>
            <a:normAutofit/>
          </a:bodyPr>
          <a:lstStyle/>
          <a:p>
            <a:r>
              <a:rPr lang="en-GB" dirty="0" smtClean="0"/>
              <a:t>Questions?</a:t>
            </a:r>
            <a:endParaRPr lang="en-GB" dirty="0"/>
          </a:p>
        </p:txBody>
      </p:sp>
      <p:sp>
        <p:nvSpPr>
          <p:cNvPr id="5" name="TextBox 4"/>
          <p:cNvSpPr txBox="1"/>
          <p:nvPr/>
        </p:nvSpPr>
        <p:spPr>
          <a:xfrm>
            <a:off x="0" y="6211669"/>
            <a:ext cx="9144000" cy="646331"/>
          </a:xfrm>
          <a:prstGeom prst="rect">
            <a:avLst/>
          </a:prstGeom>
          <a:solidFill>
            <a:schemeClr val="bg1">
              <a:lumMod val="50000"/>
              <a:lumOff val="50000"/>
            </a:schemeClr>
          </a:solidFill>
        </p:spPr>
        <p:txBody>
          <a:bodyPr wrap="square" rtlCol="0">
            <a:spAutoFit/>
          </a:bodyPr>
          <a:lstStyle/>
          <a:p>
            <a:endParaRPr lang="en-GB"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Untitled.png"/>
          <p:cNvPicPr>
            <a:picLocks noChangeAspect="1"/>
          </p:cNvPicPr>
          <p:nvPr/>
        </p:nvPicPr>
        <p:blipFill>
          <a:blip r:embed="rId2"/>
          <a:stretch>
            <a:fillRect/>
          </a:stretch>
        </p:blipFill>
        <p:spPr>
          <a:xfrm>
            <a:off x="0" y="1428735"/>
            <a:ext cx="9144000" cy="5857917"/>
          </a:xfrm>
          <a:prstGeom prst="rect">
            <a:avLst/>
          </a:prstGeom>
        </p:spPr>
      </p:pic>
      <p:sp>
        <p:nvSpPr>
          <p:cNvPr id="2" name="Title 1"/>
          <p:cNvSpPr>
            <a:spLocks noGrp="1"/>
          </p:cNvSpPr>
          <p:nvPr>
            <p:ph type="title"/>
          </p:nvPr>
        </p:nvSpPr>
        <p:spPr>
          <a:xfrm>
            <a:off x="0" y="0"/>
            <a:ext cx="9144000" cy="1417638"/>
          </a:xfrm>
          <a:solidFill>
            <a:srgbClr val="008000"/>
          </a:solidFill>
        </p:spPr>
        <p:txBody>
          <a:bodyPr/>
          <a:lstStyle/>
          <a:p>
            <a:r>
              <a:rPr lang="en-GB" dirty="0" smtClean="0"/>
              <a:t>Contents</a:t>
            </a:r>
            <a:endParaRPr lang="en-GB" dirty="0"/>
          </a:p>
        </p:txBody>
      </p:sp>
      <p:sp>
        <p:nvSpPr>
          <p:cNvPr id="5" name="TextBox 4"/>
          <p:cNvSpPr txBox="1"/>
          <p:nvPr/>
        </p:nvSpPr>
        <p:spPr>
          <a:xfrm>
            <a:off x="0" y="6858000"/>
            <a:ext cx="9144000" cy="646331"/>
          </a:xfrm>
          <a:prstGeom prst="rect">
            <a:avLst/>
          </a:prstGeom>
          <a:solidFill>
            <a:schemeClr val="tx1">
              <a:lumMod val="65000"/>
            </a:schemeClr>
          </a:solidFill>
        </p:spPr>
        <p:txBody>
          <a:bodyPr wrap="square" rtlCol="0">
            <a:spAutoFit/>
          </a:bodyPr>
          <a:lstStyle/>
          <a:p>
            <a:endParaRPr lang="en-GB" dirty="0" smtClean="0"/>
          </a:p>
          <a:p>
            <a:endParaRPr lang="en-GB" dirty="0"/>
          </a:p>
        </p:txBody>
      </p:sp>
      <p:sp>
        <p:nvSpPr>
          <p:cNvPr id="6" name="Content Placeholder 5"/>
          <p:cNvSpPr>
            <a:spLocks noGrp="1"/>
          </p:cNvSpPr>
          <p:nvPr>
            <p:ph idx="1"/>
          </p:nvPr>
        </p:nvSpPr>
        <p:spPr/>
        <p:txBody>
          <a:bodyPr>
            <a:normAutofit/>
          </a:bodyPr>
          <a:lstStyle/>
          <a:p>
            <a:pPr algn="just"/>
            <a:endParaRPr lang="en-US" sz="3600" dirty="0" smtClean="0">
              <a:solidFill>
                <a:schemeClr val="bg2"/>
              </a:solidFill>
            </a:endParaRPr>
          </a:p>
          <a:p>
            <a:pPr algn="just"/>
            <a:r>
              <a:rPr lang="en-US" sz="3600" dirty="0" smtClean="0">
                <a:solidFill>
                  <a:schemeClr val="bg2"/>
                </a:solidFill>
              </a:rPr>
              <a:t>Our Vision</a:t>
            </a:r>
          </a:p>
          <a:p>
            <a:pPr algn="just"/>
            <a:r>
              <a:rPr lang="en-US" sz="3600" dirty="0" smtClean="0">
                <a:solidFill>
                  <a:schemeClr val="bg2"/>
                </a:solidFill>
              </a:rPr>
              <a:t>Structure of the office</a:t>
            </a:r>
          </a:p>
          <a:p>
            <a:pPr algn="just"/>
            <a:r>
              <a:rPr lang="en-US" sz="3600" dirty="0" smtClean="0">
                <a:solidFill>
                  <a:schemeClr val="bg2"/>
                </a:solidFill>
              </a:rPr>
              <a:t>Functions of the DPA</a:t>
            </a:r>
          </a:p>
          <a:p>
            <a:pPr marL="0" indent="0" algn="just">
              <a:buNone/>
            </a:pPr>
            <a:r>
              <a:rPr lang="en-US" sz="3600" dirty="0" smtClean="0">
                <a:solidFill>
                  <a:schemeClr val="bg2"/>
                </a:solidFill>
              </a:rPr>
              <a:t> </a:t>
            </a:r>
            <a:endParaRPr lang="en-GB" sz="3600" b="1" dirty="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CAW8V28Y.jpg"/>
          <p:cNvPicPr>
            <a:picLocks noChangeAspect="1"/>
          </p:cNvPicPr>
          <p:nvPr/>
        </p:nvPicPr>
        <p:blipFill>
          <a:blip r:embed="rId2"/>
          <a:stretch>
            <a:fillRect/>
          </a:stretch>
        </p:blipFill>
        <p:spPr>
          <a:xfrm>
            <a:off x="0" y="1428736"/>
            <a:ext cx="9143999" cy="4857784"/>
          </a:xfrm>
          <a:prstGeom prst="rect">
            <a:avLst/>
          </a:prstGeom>
        </p:spPr>
      </p:pic>
      <p:sp>
        <p:nvSpPr>
          <p:cNvPr id="2" name="Title 1"/>
          <p:cNvSpPr>
            <a:spLocks noGrp="1"/>
          </p:cNvSpPr>
          <p:nvPr>
            <p:ph type="title"/>
          </p:nvPr>
        </p:nvSpPr>
        <p:spPr>
          <a:xfrm>
            <a:off x="0" y="0"/>
            <a:ext cx="9144000" cy="1417638"/>
          </a:xfrm>
          <a:solidFill>
            <a:srgbClr val="008000"/>
          </a:solidFill>
        </p:spPr>
        <p:txBody>
          <a:bodyPr>
            <a:normAutofit/>
          </a:bodyPr>
          <a:lstStyle/>
          <a:p>
            <a:pPr algn="just"/>
            <a:r>
              <a:rPr lang="en-US" dirty="0">
                <a:solidFill>
                  <a:schemeClr val="bg2"/>
                </a:solidFill>
              </a:rPr>
              <a:t>Our Vision</a:t>
            </a:r>
          </a:p>
        </p:txBody>
      </p:sp>
      <p:sp>
        <p:nvSpPr>
          <p:cNvPr id="5" name="TextBox 4"/>
          <p:cNvSpPr txBox="1"/>
          <p:nvPr/>
        </p:nvSpPr>
        <p:spPr>
          <a:xfrm>
            <a:off x="0" y="6211669"/>
            <a:ext cx="9144000" cy="646331"/>
          </a:xfrm>
          <a:prstGeom prst="rect">
            <a:avLst/>
          </a:prstGeom>
          <a:solidFill>
            <a:schemeClr val="bg1">
              <a:lumMod val="50000"/>
              <a:lumOff val="50000"/>
            </a:schemeClr>
          </a:solidFill>
        </p:spPr>
        <p:txBody>
          <a:bodyPr wrap="square" rtlCol="0">
            <a:spAutoFit/>
          </a:bodyPr>
          <a:lstStyle/>
          <a:p>
            <a:endParaRPr lang="en-GB" dirty="0" smtClean="0"/>
          </a:p>
          <a:p>
            <a:endParaRPr lang="en-GB" dirty="0"/>
          </a:p>
        </p:txBody>
      </p:sp>
      <p:sp>
        <p:nvSpPr>
          <p:cNvPr id="8" name="Content Placeholder 7"/>
          <p:cNvSpPr>
            <a:spLocks noGrp="1"/>
          </p:cNvSpPr>
          <p:nvPr>
            <p:ph idx="1"/>
          </p:nvPr>
        </p:nvSpPr>
        <p:spPr/>
        <p:txBody>
          <a:bodyPr>
            <a:normAutofit fontScale="62500" lnSpcReduction="20000"/>
          </a:bodyPr>
          <a:lstStyle/>
          <a:p>
            <a:r>
              <a:rPr lang="en-US" sz="4400" dirty="0">
                <a:solidFill>
                  <a:schemeClr val="bg1"/>
                </a:solidFill>
              </a:rPr>
              <a:t>A society where Data Protection is understood and</a:t>
            </a:r>
          </a:p>
          <a:p>
            <a:pPr marL="0" indent="0">
              <a:buNone/>
            </a:pPr>
            <a:r>
              <a:rPr lang="en-US" sz="4400" dirty="0">
                <a:solidFill>
                  <a:schemeClr val="bg1"/>
                </a:solidFill>
              </a:rPr>
              <a:t> </a:t>
            </a:r>
            <a:r>
              <a:rPr lang="en-US" sz="4400" dirty="0" smtClean="0">
                <a:solidFill>
                  <a:schemeClr val="bg1"/>
                </a:solidFill>
              </a:rPr>
              <a:t>   practiced </a:t>
            </a:r>
            <a:r>
              <a:rPr lang="en-US" sz="4400" dirty="0">
                <a:solidFill>
                  <a:schemeClr val="bg1"/>
                </a:solidFill>
              </a:rPr>
              <a:t>by all.</a:t>
            </a:r>
          </a:p>
          <a:p>
            <a:r>
              <a:rPr lang="en-US" sz="4400" dirty="0" smtClean="0">
                <a:solidFill>
                  <a:schemeClr val="bg1"/>
                </a:solidFill>
              </a:rPr>
              <a:t>The </a:t>
            </a:r>
            <a:r>
              <a:rPr lang="en-US" sz="4400" dirty="0">
                <a:solidFill>
                  <a:schemeClr val="bg1"/>
                </a:solidFill>
              </a:rPr>
              <a:t>right to privacy and data protection is primordial</a:t>
            </a:r>
          </a:p>
          <a:p>
            <a:pPr marL="0" indent="0">
              <a:buNone/>
            </a:pPr>
            <a:r>
              <a:rPr lang="en-US" sz="4400" dirty="0">
                <a:solidFill>
                  <a:schemeClr val="bg1"/>
                </a:solidFill>
              </a:rPr>
              <a:t> </a:t>
            </a:r>
            <a:r>
              <a:rPr lang="en-US" sz="4400" dirty="0" smtClean="0">
                <a:solidFill>
                  <a:schemeClr val="bg1"/>
                </a:solidFill>
              </a:rPr>
              <a:t>   to </a:t>
            </a:r>
            <a:r>
              <a:rPr lang="en-US" sz="4400" dirty="0">
                <a:solidFill>
                  <a:schemeClr val="bg1"/>
                </a:solidFill>
              </a:rPr>
              <a:t>the sanctity of any modern democracy.</a:t>
            </a:r>
          </a:p>
          <a:p>
            <a:r>
              <a:rPr lang="en-US" sz="4400" dirty="0" smtClean="0">
                <a:solidFill>
                  <a:schemeClr val="bg1"/>
                </a:solidFill>
              </a:rPr>
              <a:t>The </a:t>
            </a:r>
            <a:r>
              <a:rPr lang="en-US" sz="4400" dirty="0">
                <a:solidFill>
                  <a:schemeClr val="bg1"/>
                </a:solidFill>
              </a:rPr>
              <a:t>adoption of clear procedures for the collection</a:t>
            </a:r>
          </a:p>
          <a:p>
            <a:pPr marL="0" indent="0">
              <a:buNone/>
            </a:pPr>
            <a:r>
              <a:rPr lang="en-US" sz="4400" dirty="0">
                <a:solidFill>
                  <a:schemeClr val="bg1"/>
                </a:solidFill>
              </a:rPr>
              <a:t> </a:t>
            </a:r>
            <a:r>
              <a:rPr lang="en-US" sz="4400" dirty="0" smtClean="0">
                <a:solidFill>
                  <a:schemeClr val="bg1"/>
                </a:solidFill>
              </a:rPr>
              <a:t>   and </a:t>
            </a:r>
            <a:r>
              <a:rPr lang="en-US" sz="4400" dirty="0">
                <a:solidFill>
                  <a:schemeClr val="bg1"/>
                </a:solidFill>
              </a:rPr>
              <a:t>use of personal data in a responsible, secure, fair</a:t>
            </a:r>
          </a:p>
          <a:p>
            <a:pPr marL="0" indent="0">
              <a:buNone/>
            </a:pPr>
            <a:r>
              <a:rPr lang="en-US" sz="4400" dirty="0" smtClean="0">
                <a:solidFill>
                  <a:schemeClr val="bg1"/>
                </a:solidFill>
              </a:rPr>
              <a:t>    and </a:t>
            </a:r>
            <a:r>
              <a:rPr lang="en-US" sz="4400" dirty="0">
                <a:solidFill>
                  <a:schemeClr val="bg1"/>
                </a:solidFill>
              </a:rPr>
              <a:t>lawful manner, by all data controllers and data</a:t>
            </a:r>
          </a:p>
          <a:p>
            <a:pPr marL="0" indent="0">
              <a:buNone/>
            </a:pPr>
            <a:r>
              <a:rPr lang="en-US" sz="4500">
                <a:solidFill>
                  <a:schemeClr val="bg1"/>
                </a:solidFill>
              </a:rPr>
              <a:t> </a:t>
            </a:r>
            <a:r>
              <a:rPr lang="en-US" sz="4500" smtClean="0">
                <a:solidFill>
                  <a:schemeClr val="bg1"/>
                </a:solidFill>
              </a:rPr>
              <a:t>   processors</a:t>
            </a:r>
            <a:r>
              <a:rPr lang="en-US" sz="4500" dirty="0">
                <a:solidFill>
                  <a:schemeClr val="bg1"/>
                </a:solidFill>
              </a:rPr>
              <a:t>.</a:t>
            </a:r>
            <a:endParaRPr lang="en-GB" sz="4500" dirty="0">
              <a:solidFill>
                <a:schemeClr val="bg1"/>
              </a:solidFill>
            </a:endParaRPr>
          </a:p>
        </p:txBody>
      </p:sp>
    </p:spTree>
    <p:extLst>
      <p:ext uri="{BB962C8B-B14F-4D97-AF65-F5344CB8AC3E}">
        <p14:creationId xmlns:p14="http://schemas.microsoft.com/office/powerpoint/2010/main" val="2777953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Untitled.png"/>
          <p:cNvPicPr>
            <a:picLocks noChangeAspect="1"/>
          </p:cNvPicPr>
          <p:nvPr/>
        </p:nvPicPr>
        <p:blipFill>
          <a:blip r:embed="rId2"/>
          <a:stretch>
            <a:fillRect/>
          </a:stretch>
        </p:blipFill>
        <p:spPr>
          <a:xfrm>
            <a:off x="0" y="1428735"/>
            <a:ext cx="9144000" cy="5857917"/>
          </a:xfrm>
          <a:prstGeom prst="rect">
            <a:avLst/>
          </a:prstGeom>
        </p:spPr>
      </p:pic>
      <p:sp>
        <p:nvSpPr>
          <p:cNvPr id="2" name="Title 1"/>
          <p:cNvSpPr>
            <a:spLocks noGrp="1"/>
          </p:cNvSpPr>
          <p:nvPr>
            <p:ph type="title"/>
          </p:nvPr>
        </p:nvSpPr>
        <p:spPr>
          <a:xfrm>
            <a:off x="0" y="0"/>
            <a:ext cx="9144000" cy="1417638"/>
          </a:xfrm>
          <a:solidFill>
            <a:srgbClr val="008000"/>
          </a:solidFill>
        </p:spPr>
        <p:txBody>
          <a:bodyPr/>
          <a:lstStyle/>
          <a:p>
            <a:r>
              <a:rPr lang="en-US" dirty="0"/>
              <a:t>Data Protection Compliance </a:t>
            </a:r>
          </a:p>
        </p:txBody>
      </p:sp>
      <p:sp>
        <p:nvSpPr>
          <p:cNvPr id="5" name="TextBox 4"/>
          <p:cNvSpPr txBox="1"/>
          <p:nvPr/>
        </p:nvSpPr>
        <p:spPr>
          <a:xfrm>
            <a:off x="0" y="6858000"/>
            <a:ext cx="9144000" cy="646331"/>
          </a:xfrm>
          <a:prstGeom prst="rect">
            <a:avLst/>
          </a:prstGeom>
          <a:solidFill>
            <a:schemeClr val="tx1">
              <a:lumMod val="65000"/>
            </a:schemeClr>
          </a:solidFill>
        </p:spPr>
        <p:txBody>
          <a:bodyPr wrap="square" rtlCol="0">
            <a:spAutoFit/>
          </a:bodyPr>
          <a:lstStyle/>
          <a:p>
            <a:endParaRPr lang="en-GB" dirty="0" smtClean="0"/>
          </a:p>
          <a:p>
            <a:endParaRPr lang="en-GB" dirty="0"/>
          </a:p>
        </p:txBody>
      </p:sp>
      <p:pic>
        <p:nvPicPr>
          <p:cNvPr id="3" name="Content Placeholder 2"/>
          <p:cNvPicPr>
            <a:picLocks noGrp="1" noChangeAspect="1"/>
          </p:cNvPicPr>
          <p:nvPr>
            <p:ph idx="1"/>
          </p:nvPr>
        </p:nvPicPr>
        <p:blipFill>
          <a:blip r:embed="rId3"/>
          <a:stretch>
            <a:fillRect/>
          </a:stretch>
        </p:blipFill>
        <p:spPr>
          <a:xfrm>
            <a:off x="127069" y="1428735"/>
            <a:ext cx="8987045" cy="4376528"/>
          </a:xfrm>
          <a:prstGeom prst="rect">
            <a:avLst/>
          </a:prstGeom>
        </p:spPr>
      </p:pic>
    </p:spTree>
    <p:extLst>
      <p:ext uri="{BB962C8B-B14F-4D97-AF65-F5344CB8AC3E}">
        <p14:creationId xmlns:p14="http://schemas.microsoft.com/office/powerpoint/2010/main" val="2881343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Untitled.png"/>
          <p:cNvPicPr>
            <a:picLocks noChangeAspect="1"/>
          </p:cNvPicPr>
          <p:nvPr/>
        </p:nvPicPr>
        <p:blipFill>
          <a:blip r:embed="rId2"/>
          <a:stretch>
            <a:fillRect/>
          </a:stretch>
        </p:blipFill>
        <p:spPr>
          <a:xfrm>
            <a:off x="0" y="1428735"/>
            <a:ext cx="9144000" cy="5857917"/>
          </a:xfrm>
          <a:prstGeom prst="rect">
            <a:avLst/>
          </a:prstGeom>
        </p:spPr>
      </p:pic>
      <p:sp>
        <p:nvSpPr>
          <p:cNvPr id="2" name="Title 1"/>
          <p:cNvSpPr>
            <a:spLocks noGrp="1"/>
          </p:cNvSpPr>
          <p:nvPr>
            <p:ph type="title"/>
          </p:nvPr>
        </p:nvSpPr>
        <p:spPr>
          <a:xfrm>
            <a:off x="0" y="0"/>
            <a:ext cx="9144000" cy="1417638"/>
          </a:xfrm>
          <a:solidFill>
            <a:srgbClr val="008000"/>
          </a:solidFill>
        </p:spPr>
        <p:txBody>
          <a:bodyPr/>
          <a:lstStyle/>
          <a:p>
            <a:r>
              <a:rPr lang="en-US" b="1" dirty="0" smtClean="0">
                <a:solidFill>
                  <a:schemeClr val="bg1"/>
                </a:solidFill>
              </a:rPr>
              <a:t>1.Sensitisation</a:t>
            </a:r>
            <a:endParaRPr lang="en-US" b="1" dirty="0">
              <a:solidFill>
                <a:schemeClr val="bg1"/>
              </a:solidFill>
            </a:endParaRPr>
          </a:p>
        </p:txBody>
      </p:sp>
      <p:sp>
        <p:nvSpPr>
          <p:cNvPr id="5" name="TextBox 4"/>
          <p:cNvSpPr txBox="1"/>
          <p:nvPr/>
        </p:nvSpPr>
        <p:spPr>
          <a:xfrm>
            <a:off x="0" y="6858000"/>
            <a:ext cx="9144000" cy="646331"/>
          </a:xfrm>
          <a:prstGeom prst="rect">
            <a:avLst/>
          </a:prstGeom>
          <a:solidFill>
            <a:schemeClr val="tx1">
              <a:lumMod val="65000"/>
            </a:schemeClr>
          </a:solidFill>
        </p:spPr>
        <p:txBody>
          <a:bodyPr wrap="square" rtlCol="0">
            <a:spAutoFit/>
          </a:bodyPr>
          <a:lstStyle/>
          <a:p>
            <a:endParaRPr lang="en-GB" dirty="0" smtClean="0"/>
          </a:p>
          <a:p>
            <a:endParaRPr lang="en-GB" dirty="0"/>
          </a:p>
        </p:txBody>
      </p:sp>
      <p:sp>
        <p:nvSpPr>
          <p:cNvPr id="6" name="Content Placeholder 5"/>
          <p:cNvSpPr>
            <a:spLocks noGrp="1"/>
          </p:cNvSpPr>
          <p:nvPr>
            <p:ph idx="1"/>
          </p:nvPr>
        </p:nvSpPr>
        <p:spPr>
          <a:xfrm>
            <a:off x="0" y="1081329"/>
            <a:ext cx="9144000" cy="6552728"/>
          </a:xfrm>
        </p:spPr>
        <p:txBody>
          <a:bodyPr>
            <a:normAutofit/>
          </a:bodyPr>
          <a:lstStyle/>
          <a:p>
            <a:pPr marL="0" indent="0" algn="just">
              <a:buNone/>
            </a:pPr>
            <a:endParaRPr lang="en-US" sz="3600" dirty="0" smtClean="0">
              <a:solidFill>
                <a:schemeClr val="bg2"/>
              </a:solidFill>
            </a:endParaRPr>
          </a:p>
          <a:p>
            <a:pPr marL="0" indent="0">
              <a:buNone/>
            </a:pPr>
            <a:r>
              <a:rPr lang="en-US" sz="2000" dirty="0" smtClean="0">
                <a:solidFill>
                  <a:schemeClr val="bg1"/>
                </a:solidFill>
              </a:rPr>
              <a:t>Presentation on:</a:t>
            </a:r>
          </a:p>
          <a:p>
            <a:r>
              <a:rPr lang="en-US" sz="2000" dirty="0" smtClean="0">
                <a:solidFill>
                  <a:schemeClr val="bg1"/>
                </a:solidFill>
              </a:rPr>
              <a:t>‘</a:t>
            </a:r>
            <a:r>
              <a:rPr lang="en-US" sz="2000" dirty="0">
                <a:solidFill>
                  <a:schemeClr val="bg1"/>
                </a:solidFill>
              </a:rPr>
              <a:t>’Guidelines on Cloud Computing, Social Networking and </a:t>
            </a:r>
            <a:r>
              <a:rPr lang="en-US" sz="2000" dirty="0" smtClean="0">
                <a:solidFill>
                  <a:schemeClr val="bg1"/>
                </a:solidFill>
              </a:rPr>
              <a:t>Online </a:t>
            </a:r>
            <a:r>
              <a:rPr lang="en-US" sz="2000" dirty="0" err="1" smtClean="0">
                <a:solidFill>
                  <a:schemeClr val="bg1"/>
                </a:solidFill>
              </a:rPr>
              <a:t>Behavioural</a:t>
            </a:r>
            <a:r>
              <a:rPr lang="en-US" sz="2000" dirty="0" smtClean="0">
                <a:solidFill>
                  <a:schemeClr val="bg1"/>
                </a:solidFill>
              </a:rPr>
              <a:t> </a:t>
            </a:r>
            <a:r>
              <a:rPr lang="en-US" sz="2000" dirty="0">
                <a:solidFill>
                  <a:schemeClr val="bg1"/>
                </a:solidFill>
              </a:rPr>
              <a:t>Advertising” presented by the Data </a:t>
            </a:r>
            <a:r>
              <a:rPr lang="en-US" sz="2000" dirty="0" smtClean="0">
                <a:solidFill>
                  <a:schemeClr val="bg1"/>
                </a:solidFill>
              </a:rPr>
              <a:t>Protection Commissioner </a:t>
            </a:r>
            <a:r>
              <a:rPr lang="en-US" sz="2000" dirty="0">
                <a:solidFill>
                  <a:schemeClr val="bg1"/>
                </a:solidFill>
              </a:rPr>
              <a:t>on 17.12.12 at the Data Protection Office </a:t>
            </a:r>
            <a:r>
              <a:rPr lang="en-US" sz="2000" dirty="0" smtClean="0">
                <a:solidFill>
                  <a:schemeClr val="bg1"/>
                </a:solidFill>
              </a:rPr>
              <a:t>Workshop 2012</a:t>
            </a:r>
            <a:r>
              <a:rPr lang="en-US" sz="2000" dirty="0">
                <a:solidFill>
                  <a:schemeClr val="bg1"/>
                </a:solidFill>
              </a:rPr>
              <a:t>.</a:t>
            </a:r>
          </a:p>
          <a:p>
            <a:r>
              <a:rPr lang="en-US" sz="2000" dirty="0" smtClean="0">
                <a:solidFill>
                  <a:schemeClr val="bg1"/>
                </a:solidFill>
              </a:rPr>
              <a:t>“</a:t>
            </a:r>
            <a:r>
              <a:rPr lang="en-US" sz="2000" dirty="0">
                <a:solidFill>
                  <a:schemeClr val="bg1"/>
                </a:solidFill>
              </a:rPr>
              <a:t>Data Protection Fundamentals” presented by Data </a:t>
            </a:r>
            <a:r>
              <a:rPr lang="en-US" sz="2000" dirty="0" smtClean="0">
                <a:solidFill>
                  <a:schemeClr val="bg1"/>
                </a:solidFill>
              </a:rPr>
              <a:t>Protection Officers </a:t>
            </a:r>
            <a:r>
              <a:rPr lang="en-US" sz="2000" dirty="0">
                <a:solidFill>
                  <a:schemeClr val="bg1"/>
                </a:solidFill>
              </a:rPr>
              <a:t>on 09.11.12 at Mauritius Qualifications Authority.</a:t>
            </a:r>
          </a:p>
          <a:p>
            <a:r>
              <a:rPr lang="en-US" sz="2000" dirty="0" smtClean="0">
                <a:solidFill>
                  <a:schemeClr val="bg1"/>
                </a:solidFill>
              </a:rPr>
              <a:t> </a:t>
            </a:r>
            <a:r>
              <a:rPr lang="en-US" sz="2000" dirty="0">
                <a:solidFill>
                  <a:schemeClr val="bg1"/>
                </a:solidFill>
              </a:rPr>
              <a:t>“Roles of the Data Controllers &amp; General Public” presented by </a:t>
            </a:r>
            <a:r>
              <a:rPr lang="en-US" sz="2000" dirty="0" smtClean="0">
                <a:solidFill>
                  <a:schemeClr val="bg1"/>
                </a:solidFill>
              </a:rPr>
              <a:t>Data Protection </a:t>
            </a:r>
            <a:r>
              <a:rPr lang="en-US" sz="2000" dirty="0">
                <a:solidFill>
                  <a:schemeClr val="bg1"/>
                </a:solidFill>
              </a:rPr>
              <a:t>Officers on 26.09.12 at St Croix Welfare Committee.</a:t>
            </a:r>
          </a:p>
          <a:p>
            <a:r>
              <a:rPr lang="en-US" sz="2000" dirty="0" smtClean="0">
                <a:solidFill>
                  <a:schemeClr val="bg1"/>
                </a:solidFill>
              </a:rPr>
              <a:t> </a:t>
            </a:r>
            <a:r>
              <a:rPr lang="en-US" sz="2000" dirty="0">
                <a:solidFill>
                  <a:schemeClr val="bg1"/>
                </a:solidFill>
              </a:rPr>
              <a:t>“Data Protection Regime In Relation To Health Records - What </a:t>
            </a:r>
            <a:r>
              <a:rPr lang="en-US" sz="2000" dirty="0" smtClean="0">
                <a:solidFill>
                  <a:schemeClr val="bg1"/>
                </a:solidFill>
              </a:rPr>
              <a:t>is the </a:t>
            </a:r>
            <a:r>
              <a:rPr lang="en-US" sz="2000" dirty="0">
                <a:solidFill>
                  <a:schemeClr val="bg1"/>
                </a:solidFill>
              </a:rPr>
              <a:t>connection?” presented by the Commissioner on 21.09.12 </a:t>
            </a:r>
            <a:r>
              <a:rPr lang="en-US" sz="2000" dirty="0" smtClean="0">
                <a:solidFill>
                  <a:schemeClr val="bg1"/>
                </a:solidFill>
              </a:rPr>
              <a:t>to Ministry </a:t>
            </a:r>
            <a:r>
              <a:rPr lang="en-US" sz="2000" dirty="0">
                <a:solidFill>
                  <a:schemeClr val="bg1"/>
                </a:solidFill>
              </a:rPr>
              <a:t>of Foreign Affairs.</a:t>
            </a:r>
          </a:p>
          <a:p>
            <a:r>
              <a:rPr lang="en-US" sz="2000" dirty="0" smtClean="0">
                <a:solidFill>
                  <a:schemeClr val="bg1"/>
                </a:solidFill>
              </a:rPr>
              <a:t>“</a:t>
            </a:r>
            <a:r>
              <a:rPr lang="en-US" sz="2000" dirty="0">
                <a:solidFill>
                  <a:schemeClr val="bg1"/>
                </a:solidFill>
              </a:rPr>
              <a:t>Data Protection Fundamentals for the Banking Sector” </a:t>
            </a:r>
            <a:r>
              <a:rPr lang="en-US" sz="2000" dirty="0" smtClean="0">
                <a:solidFill>
                  <a:schemeClr val="bg1"/>
                </a:solidFill>
              </a:rPr>
              <a:t>presented by </a:t>
            </a:r>
            <a:r>
              <a:rPr lang="en-US" sz="2000" dirty="0">
                <a:solidFill>
                  <a:schemeClr val="bg1"/>
                </a:solidFill>
              </a:rPr>
              <a:t>the Commissioner on 26.04.12 to Barclays Bank.</a:t>
            </a:r>
          </a:p>
          <a:p>
            <a:r>
              <a:rPr lang="en-US" sz="2000" dirty="0" smtClean="0">
                <a:solidFill>
                  <a:schemeClr val="bg1"/>
                </a:solidFill>
              </a:rPr>
              <a:t>“</a:t>
            </a:r>
            <a:r>
              <a:rPr lang="en-US" sz="2000" dirty="0">
                <a:solidFill>
                  <a:schemeClr val="bg1"/>
                </a:solidFill>
              </a:rPr>
              <a:t>Overview of the Fundamental Aspects of the Right of </a:t>
            </a:r>
            <a:r>
              <a:rPr lang="en-US" sz="2000" dirty="0" smtClean="0">
                <a:solidFill>
                  <a:schemeClr val="bg1"/>
                </a:solidFill>
              </a:rPr>
              <a:t>Access” presented </a:t>
            </a:r>
            <a:r>
              <a:rPr lang="en-US" sz="2000" dirty="0">
                <a:solidFill>
                  <a:schemeClr val="bg1"/>
                </a:solidFill>
              </a:rPr>
              <a:t>by the Commissioner on 20.04.12 to Mutual </a:t>
            </a:r>
            <a:r>
              <a:rPr lang="en-US" sz="2000" dirty="0" smtClean="0">
                <a:solidFill>
                  <a:schemeClr val="bg1"/>
                </a:solidFill>
              </a:rPr>
              <a:t>Aid Association </a:t>
            </a:r>
            <a:r>
              <a:rPr lang="en-US" sz="2000" dirty="0">
                <a:solidFill>
                  <a:schemeClr val="bg1"/>
                </a:solidFill>
              </a:rPr>
              <a:t>Staff.</a:t>
            </a:r>
            <a:endParaRPr lang="en-GB" sz="2000" b="1" dirty="0">
              <a:solidFill>
                <a:schemeClr val="bg1"/>
              </a:solidFill>
            </a:endParaRPr>
          </a:p>
        </p:txBody>
      </p:sp>
    </p:spTree>
    <p:extLst>
      <p:ext uri="{BB962C8B-B14F-4D97-AF65-F5344CB8AC3E}">
        <p14:creationId xmlns:p14="http://schemas.microsoft.com/office/powerpoint/2010/main" val="122935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4.jpg"/>
          <p:cNvPicPr>
            <a:picLocks noChangeAspect="1"/>
          </p:cNvPicPr>
          <p:nvPr/>
        </p:nvPicPr>
        <p:blipFill>
          <a:blip r:embed="rId2"/>
          <a:stretch>
            <a:fillRect/>
          </a:stretch>
        </p:blipFill>
        <p:spPr>
          <a:xfrm>
            <a:off x="0" y="1428736"/>
            <a:ext cx="9144000" cy="4786346"/>
          </a:xfrm>
          <a:prstGeom prst="rect">
            <a:avLst/>
          </a:prstGeom>
        </p:spPr>
      </p:pic>
      <p:sp>
        <p:nvSpPr>
          <p:cNvPr id="2" name="Title 1"/>
          <p:cNvSpPr>
            <a:spLocks noGrp="1"/>
          </p:cNvSpPr>
          <p:nvPr>
            <p:ph type="title"/>
          </p:nvPr>
        </p:nvSpPr>
        <p:spPr>
          <a:xfrm>
            <a:off x="0" y="0"/>
            <a:ext cx="9144000" cy="1417638"/>
          </a:xfrm>
          <a:solidFill>
            <a:srgbClr val="008000"/>
          </a:solidFill>
        </p:spPr>
        <p:txBody>
          <a:bodyPr>
            <a:normAutofit/>
          </a:bodyPr>
          <a:lstStyle/>
          <a:p>
            <a:r>
              <a:rPr lang="en-US" dirty="0" err="1"/>
              <a:t>Sensitisation</a:t>
            </a:r>
            <a:r>
              <a:rPr lang="en-US" dirty="0"/>
              <a:t> Workshop</a:t>
            </a:r>
          </a:p>
        </p:txBody>
      </p:sp>
      <p:sp>
        <p:nvSpPr>
          <p:cNvPr id="5" name="TextBox 4"/>
          <p:cNvSpPr txBox="1"/>
          <p:nvPr/>
        </p:nvSpPr>
        <p:spPr>
          <a:xfrm>
            <a:off x="0" y="6211669"/>
            <a:ext cx="9144000" cy="646331"/>
          </a:xfrm>
          <a:prstGeom prst="rect">
            <a:avLst/>
          </a:prstGeom>
          <a:solidFill>
            <a:schemeClr val="bg1">
              <a:lumMod val="50000"/>
              <a:lumOff val="50000"/>
            </a:schemeClr>
          </a:solidFill>
        </p:spPr>
        <p:txBody>
          <a:bodyPr wrap="square" rtlCol="0">
            <a:spAutoFit/>
          </a:bodyPr>
          <a:lstStyle/>
          <a:p>
            <a:endParaRPr lang="en-GB" dirty="0" smtClean="0"/>
          </a:p>
          <a:p>
            <a:endParaRPr lang="en-GB" dirty="0"/>
          </a:p>
        </p:txBody>
      </p:sp>
      <p:sp>
        <p:nvSpPr>
          <p:cNvPr id="8" name="Content Placeholder 7"/>
          <p:cNvSpPr>
            <a:spLocks noGrp="1"/>
          </p:cNvSpPr>
          <p:nvPr>
            <p:ph idx="1"/>
          </p:nvPr>
        </p:nvSpPr>
        <p:spPr>
          <a:xfrm>
            <a:off x="457200" y="1558927"/>
            <a:ext cx="8229600" cy="4525963"/>
          </a:xfrm>
        </p:spPr>
        <p:txBody>
          <a:bodyPr>
            <a:normAutofit fontScale="70000" lnSpcReduction="20000"/>
          </a:bodyPr>
          <a:lstStyle/>
          <a:p>
            <a:r>
              <a:rPr lang="en-US" sz="3600" dirty="0" smtClean="0">
                <a:solidFill>
                  <a:schemeClr val="bg1"/>
                </a:solidFill>
              </a:rPr>
              <a:t>In </a:t>
            </a:r>
            <a:r>
              <a:rPr lang="en-US" sz="3600" dirty="0">
                <a:solidFill>
                  <a:schemeClr val="bg1"/>
                </a:solidFill>
              </a:rPr>
              <a:t>December 2012, the Data Protection Office </a:t>
            </a:r>
            <a:r>
              <a:rPr lang="en-US" sz="3600" dirty="0" err="1">
                <a:solidFill>
                  <a:schemeClr val="bg1"/>
                </a:solidFill>
              </a:rPr>
              <a:t>organised</a:t>
            </a:r>
            <a:r>
              <a:rPr lang="en-US" sz="3600" dirty="0">
                <a:solidFill>
                  <a:schemeClr val="bg1"/>
                </a:solidFill>
              </a:rPr>
              <a:t> a </a:t>
            </a:r>
            <a:r>
              <a:rPr lang="en-US" sz="3600" dirty="0" smtClean="0">
                <a:solidFill>
                  <a:schemeClr val="bg1"/>
                </a:solidFill>
              </a:rPr>
              <a:t>workshop, funded </a:t>
            </a:r>
            <a:r>
              <a:rPr lang="en-US" sz="3600" dirty="0">
                <a:solidFill>
                  <a:schemeClr val="bg1"/>
                </a:solidFill>
              </a:rPr>
              <a:t>by the European Union, on Data Loss Prevention </a:t>
            </a:r>
            <a:r>
              <a:rPr lang="en-US" sz="3600" dirty="0" smtClean="0">
                <a:solidFill>
                  <a:schemeClr val="bg1"/>
                </a:solidFill>
              </a:rPr>
              <a:t>Software, Cloud    Computing</a:t>
            </a:r>
            <a:r>
              <a:rPr lang="en-US" sz="3600" dirty="0">
                <a:solidFill>
                  <a:schemeClr val="bg1"/>
                </a:solidFill>
              </a:rPr>
              <a:t>, Social Networking and Forensic Investigations.</a:t>
            </a:r>
          </a:p>
          <a:p>
            <a:endParaRPr lang="en-US" sz="3600" dirty="0" smtClean="0">
              <a:solidFill>
                <a:schemeClr val="bg1"/>
              </a:solidFill>
            </a:endParaRPr>
          </a:p>
          <a:p>
            <a:r>
              <a:rPr lang="en-US" sz="3600" dirty="0" smtClean="0">
                <a:solidFill>
                  <a:schemeClr val="bg1"/>
                </a:solidFill>
              </a:rPr>
              <a:t>The </a:t>
            </a:r>
            <a:r>
              <a:rPr lang="en-US" sz="3600" dirty="0">
                <a:solidFill>
                  <a:schemeClr val="bg1"/>
                </a:solidFill>
              </a:rPr>
              <a:t>workshop was launched by the Minister of Information </a:t>
            </a:r>
            <a:r>
              <a:rPr lang="en-US" sz="3600" dirty="0" smtClean="0">
                <a:solidFill>
                  <a:schemeClr val="bg1"/>
                </a:solidFill>
              </a:rPr>
              <a:t>and Communication </a:t>
            </a:r>
            <a:r>
              <a:rPr lang="en-US" sz="3600" dirty="0">
                <a:solidFill>
                  <a:schemeClr val="bg1"/>
                </a:solidFill>
              </a:rPr>
              <a:t>Technology and involved the participation of </a:t>
            </a:r>
            <a:r>
              <a:rPr lang="en-US" sz="3600" dirty="0" smtClean="0">
                <a:solidFill>
                  <a:schemeClr val="bg1"/>
                </a:solidFill>
              </a:rPr>
              <a:t>different stakeholders </a:t>
            </a:r>
            <a:r>
              <a:rPr lang="en-US" sz="3600" dirty="0">
                <a:solidFill>
                  <a:schemeClr val="bg1"/>
                </a:solidFill>
              </a:rPr>
              <a:t>in the private and public sector including Symantec. </a:t>
            </a:r>
            <a:endParaRPr lang="en-US" sz="3600" dirty="0" smtClean="0">
              <a:solidFill>
                <a:schemeClr val="bg1"/>
              </a:solidFill>
            </a:endParaRPr>
          </a:p>
          <a:p>
            <a:endParaRPr lang="en-US" sz="3600" dirty="0" smtClean="0">
              <a:solidFill>
                <a:schemeClr val="bg1"/>
              </a:solidFill>
            </a:endParaRPr>
          </a:p>
          <a:p>
            <a:r>
              <a:rPr lang="en-US" sz="3600" dirty="0" smtClean="0">
                <a:solidFill>
                  <a:schemeClr val="bg1"/>
                </a:solidFill>
              </a:rPr>
              <a:t>The</a:t>
            </a:r>
            <a:r>
              <a:rPr lang="en-US" sz="3600" dirty="0">
                <a:solidFill>
                  <a:schemeClr val="bg1"/>
                </a:solidFill>
              </a:rPr>
              <a:t> </a:t>
            </a:r>
            <a:r>
              <a:rPr lang="en-US" sz="3600" dirty="0" smtClean="0">
                <a:solidFill>
                  <a:schemeClr val="bg1"/>
                </a:solidFill>
              </a:rPr>
              <a:t>aim </a:t>
            </a:r>
            <a:r>
              <a:rPr lang="en-US" sz="3600" dirty="0">
                <a:solidFill>
                  <a:schemeClr val="bg1"/>
                </a:solidFill>
              </a:rPr>
              <a:t>of the workshop was to </a:t>
            </a:r>
            <a:r>
              <a:rPr lang="en-US" sz="3600" dirty="0" err="1">
                <a:solidFill>
                  <a:schemeClr val="bg1"/>
                </a:solidFill>
              </a:rPr>
              <a:t>sensitise</a:t>
            </a:r>
            <a:r>
              <a:rPr lang="en-US" sz="3600" dirty="0">
                <a:solidFill>
                  <a:schemeClr val="bg1"/>
                </a:solidFill>
              </a:rPr>
              <a:t> people on social </a:t>
            </a:r>
            <a:r>
              <a:rPr lang="en-US" sz="3600" dirty="0" smtClean="0">
                <a:solidFill>
                  <a:schemeClr val="bg1"/>
                </a:solidFill>
              </a:rPr>
              <a:t>networking issues </a:t>
            </a:r>
            <a:r>
              <a:rPr lang="en-US" sz="3600" dirty="0">
                <a:solidFill>
                  <a:schemeClr val="bg1"/>
                </a:solidFill>
              </a:rPr>
              <a:t>and emerging technologies such as cloud computing from a </a:t>
            </a:r>
            <a:r>
              <a:rPr lang="en-US" sz="3600" dirty="0" smtClean="0">
                <a:solidFill>
                  <a:schemeClr val="bg1"/>
                </a:solidFill>
              </a:rPr>
              <a:t>data protection </a:t>
            </a:r>
            <a:r>
              <a:rPr lang="en-US" sz="3600" dirty="0">
                <a:solidFill>
                  <a:schemeClr val="bg1"/>
                </a:solidFill>
              </a:rPr>
              <a:t>perspective.</a:t>
            </a:r>
            <a:endParaRPr lang="en-GB" b="1" dirty="0" smtClean="0">
              <a:solidFill>
                <a:schemeClr val="bg1"/>
              </a:solidFill>
            </a:endParaRPr>
          </a:p>
          <a:p>
            <a:endParaRPr lang="en-GB" sz="4400" b="1" dirty="0">
              <a:solidFill>
                <a:srgbClr val="FFC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4.jpg"/>
          <p:cNvPicPr>
            <a:picLocks noChangeAspect="1"/>
          </p:cNvPicPr>
          <p:nvPr/>
        </p:nvPicPr>
        <p:blipFill>
          <a:blip r:embed="rId2"/>
          <a:stretch>
            <a:fillRect/>
          </a:stretch>
        </p:blipFill>
        <p:spPr>
          <a:xfrm>
            <a:off x="0" y="1428736"/>
            <a:ext cx="9144000" cy="4786346"/>
          </a:xfrm>
          <a:prstGeom prst="rect">
            <a:avLst/>
          </a:prstGeom>
        </p:spPr>
      </p:pic>
      <p:sp>
        <p:nvSpPr>
          <p:cNvPr id="2" name="Title 1"/>
          <p:cNvSpPr>
            <a:spLocks noGrp="1"/>
          </p:cNvSpPr>
          <p:nvPr>
            <p:ph type="title"/>
          </p:nvPr>
        </p:nvSpPr>
        <p:spPr>
          <a:xfrm>
            <a:off x="0" y="0"/>
            <a:ext cx="9144000" cy="1417638"/>
          </a:xfrm>
          <a:solidFill>
            <a:srgbClr val="008000"/>
          </a:solidFill>
        </p:spPr>
        <p:txBody>
          <a:bodyPr>
            <a:normAutofit/>
          </a:bodyPr>
          <a:lstStyle/>
          <a:p>
            <a:r>
              <a:rPr lang="en-US" dirty="0" smtClean="0"/>
              <a:t>Broadcast program on MBC TV</a:t>
            </a:r>
            <a:endParaRPr lang="en-GB" dirty="0"/>
          </a:p>
        </p:txBody>
      </p:sp>
      <p:sp>
        <p:nvSpPr>
          <p:cNvPr id="5" name="TextBox 4"/>
          <p:cNvSpPr txBox="1"/>
          <p:nvPr/>
        </p:nvSpPr>
        <p:spPr>
          <a:xfrm>
            <a:off x="0" y="6211669"/>
            <a:ext cx="9144000" cy="646331"/>
          </a:xfrm>
          <a:prstGeom prst="rect">
            <a:avLst/>
          </a:prstGeom>
          <a:solidFill>
            <a:schemeClr val="bg1">
              <a:lumMod val="50000"/>
              <a:lumOff val="50000"/>
            </a:schemeClr>
          </a:solidFill>
        </p:spPr>
        <p:txBody>
          <a:bodyPr wrap="square" rtlCol="0">
            <a:spAutoFit/>
          </a:bodyPr>
          <a:lstStyle/>
          <a:p>
            <a:endParaRPr lang="en-GB" dirty="0" smtClean="0"/>
          </a:p>
          <a:p>
            <a:endParaRPr lang="en-GB" dirty="0"/>
          </a:p>
        </p:txBody>
      </p:sp>
      <p:sp>
        <p:nvSpPr>
          <p:cNvPr id="8" name="Content Placeholder 7"/>
          <p:cNvSpPr>
            <a:spLocks noGrp="1"/>
          </p:cNvSpPr>
          <p:nvPr>
            <p:ph idx="1"/>
          </p:nvPr>
        </p:nvSpPr>
        <p:spPr>
          <a:xfrm>
            <a:off x="457200" y="1417638"/>
            <a:ext cx="8229600" cy="4525963"/>
          </a:xfrm>
        </p:spPr>
        <p:txBody>
          <a:bodyPr>
            <a:normAutofit fontScale="92500" lnSpcReduction="20000"/>
          </a:bodyPr>
          <a:lstStyle/>
          <a:p>
            <a:endParaRPr lang="en-US" sz="3600" dirty="0" smtClean="0"/>
          </a:p>
          <a:p>
            <a:r>
              <a:rPr lang="en-US" sz="3600" dirty="0" smtClean="0">
                <a:solidFill>
                  <a:schemeClr val="bg1"/>
                </a:solidFill>
              </a:rPr>
              <a:t>Data protection officers prepared and presented a </a:t>
            </a:r>
            <a:r>
              <a:rPr lang="en-US" sz="3600" dirty="0" err="1" smtClean="0">
                <a:solidFill>
                  <a:schemeClr val="bg1"/>
                </a:solidFill>
              </a:rPr>
              <a:t>programme</a:t>
            </a:r>
            <a:r>
              <a:rPr lang="en-US" sz="3600" dirty="0" smtClean="0">
                <a:solidFill>
                  <a:schemeClr val="bg1"/>
                </a:solidFill>
              </a:rPr>
              <a:t> on MBC TV channel in creole </a:t>
            </a:r>
            <a:r>
              <a:rPr lang="en-US" sz="3600" dirty="0">
                <a:solidFill>
                  <a:schemeClr val="bg1"/>
                </a:solidFill>
              </a:rPr>
              <a:t>language to explain to the public the roles, </a:t>
            </a:r>
            <a:r>
              <a:rPr lang="en-US" sz="3600" dirty="0" smtClean="0">
                <a:solidFill>
                  <a:schemeClr val="bg1"/>
                </a:solidFill>
              </a:rPr>
              <a:t>functions and </a:t>
            </a:r>
            <a:r>
              <a:rPr lang="en-US" sz="3600" dirty="0">
                <a:solidFill>
                  <a:schemeClr val="bg1"/>
                </a:solidFill>
              </a:rPr>
              <a:t>services provided by the Data Protection Office</a:t>
            </a:r>
            <a:r>
              <a:rPr lang="en-US" sz="3600" dirty="0" smtClean="0">
                <a:solidFill>
                  <a:schemeClr val="bg1"/>
                </a:solidFill>
              </a:rPr>
              <a:t>.</a:t>
            </a:r>
          </a:p>
          <a:p>
            <a:pPr marL="0" indent="0">
              <a:buNone/>
            </a:pPr>
            <a:r>
              <a:rPr lang="en-US" sz="3600" dirty="0" smtClean="0">
                <a:solidFill>
                  <a:schemeClr val="bg1"/>
                </a:solidFill>
              </a:rPr>
              <a:t> </a:t>
            </a:r>
          </a:p>
          <a:p>
            <a:r>
              <a:rPr lang="en-US" sz="3600" dirty="0" smtClean="0">
                <a:solidFill>
                  <a:schemeClr val="bg1"/>
                </a:solidFill>
              </a:rPr>
              <a:t>The </a:t>
            </a:r>
            <a:r>
              <a:rPr lang="en-US" sz="3600" dirty="0">
                <a:solidFill>
                  <a:schemeClr val="bg1"/>
                </a:solidFill>
              </a:rPr>
              <a:t>Data </a:t>
            </a:r>
            <a:r>
              <a:rPr lang="en-US" sz="3600" dirty="0" smtClean="0">
                <a:solidFill>
                  <a:schemeClr val="bg1"/>
                </a:solidFill>
              </a:rPr>
              <a:t>Protection Commissioner </a:t>
            </a:r>
            <a:r>
              <a:rPr lang="en-US" sz="3600" dirty="0">
                <a:solidFill>
                  <a:schemeClr val="bg1"/>
                </a:solidFill>
              </a:rPr>
              <a:t>also presented a </a:t>
            </a:r>
            <a:r>
              <a:rPr lang="en-US" sz="3600" dirty="0" err="1">
                <a:solidFill>
                  <a:schemeClr val="bg1"/>
                </a:solidFill>
              </a:rPr>
              <a:t>programme</a:t>
            </a:r>
            <a:r>
              <a:rPr lang="en-US" sz="3600" dirty="0">
                <a:solidFill>
                  <a:schemeClr val="bg1"/>
                </a:solidFill>
              </a:rPr>
              <a:t> on data protection at </a:t>
            </a:r>
            <a:r>
              <a:rPr lang="en-US" sz="3600" dirty="0" smtClean="0">
                <a:solidFill>
                  <a:schemeClr val="bg1"/>
                </a:solidFill>
              </a:rPr>
              <a:t>the Mauritius </a:t>
            </a:r>
            <a:r>
              <a:rPr lang="en-US" sz="3600" dirty="0">
                <a:solidFill>
                  <a:schemeClr val="bg1"/>
                </a:solidFill>
              </a:rPr>
              <a:t>College of the Air</a:t>
            </a:r>
            <a:r>
              <a:rPr lang="en-US" sz="3600" dirty="0" smtClean="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680351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4.jpg"/>
          <p:cNvPicPr>
            <a:picLocks noChangeAspect="1"/>
          </p:cNvPicPr>
          <p:nvPr/>
        </p:nvPicPr>
        <p:blipFill>
          <a:blip r:embed="rId2"/>
          <a:stretch>
            <a:fillRect/>
          </a:stretch>
        </p:blipFill>
        <p:spPr>
          <a:xfrm>
            <a:off x="0" y="1428736"/>
            <a:ext cx="9144000" cy="4786346"/>
          </a:xfrm>
          <a:prstGeom prst="rect">
            <a:avLst/>
          </a:prstGeom>
        </p:spPr>
      </p:pic>
      <p:sp>
        <p:nvSpPr>
          <p:cNvPr id="2" name="Title 1"/>
          <p:cNvSpPr>
            <a:spLocks noGrp="1"/>
          </p:cNvSpPr>
          <p:nvPr>
            <p:ph type="title"/>
          </p:nvPr>
        </p:nvSpPr>
        <p:spPr>
          <a:xfrm>
            <a:off x="0" y="0"/>
            <a:ext cx="9144000" cy="1417638"/>
          </a:xfrm>
          <a:solidFill>
            <a:srgbClr val="008000"/>
          </a:solidFill>
        </p:spPr>
        <p:txBody>
          <a:bodyPr>
            <a:normAutofit/>
          </a:bodyPr>
          <a:lstStyle/>
          <a:p>
            <a:r>
              <a:rPr lang="en-US" dirty="0" smtClean="0"/>
              <a:t>24 </a:t>
            </a:r>
            <a:r>
              <a:rPr lang="en-US" dirty="0"/>
              <a:t>hour Helpdesk</a:t>
            </a:r>
          </a:p>
        </p:txBody>
      </p:sp>
      <p:sp>
        <p:nvSpPr>
          <p:cNvPr id="5" name="TextBox 4"/>
          <p:cNvSpPr txBox="1"/>
          <p:nvPr/>
        </p:nvSpPr>
        <p:spPr>
          <a:xfrm>
            <a:off x="0" y="6211669"/>
            <a:ext cx="9144000" cy="646331"/>
          </a:xfrm>
          <a:prstGeom prst="rect">
            <a:avLst/>
          </a:prstGeom>
          <a:solidFill>
            <a:schemeClr val="bg1">
              <a:lumMod val="50000"/>
              <a:lumOff val="50000"/>
            </a:schemeClr>
          </a:solidFill>
        </p:spPr>
        <p:txBody>
          <a:bodyPr wrap="square" rtlCol="0">
            <a:spAutoFit/>
          </a:bodyPr>
          <a:lstStyle/>
          <a:p>
            <a:endParaRPr lang="en-GB" dirty="0" smtClean="0"/>
          </a:p>
          <a:p>
            <a:endParaRPr lang="en-GB" dirty="0"/>
          </a:p>
        </p:txBody>
      </p:sp>
      <p:sp>
        <p:nvSpPr>
          <p:cNvPr id="8" name="Content Placeholder 7"/>
          <p:cNvSpPr>
            <a:spLocks noGrp="1"/>
          </p:cNvSpPr>
          <p:nvPr>
            <p:ph idx="1"/>
          </p:nvPr>
        </p:nvSpPr>
        <p:spPr/>
        <p:txBody>
          <a:bodyPr>
            <a:normAutofit lnSpcReduction="10000"/>
          </a:bodyPr>
          <a:lstStyle/>
          <a:p>
            <a:r>
              <a:rPr lang="en-US" dirty="0" smtClean="0">
                <a:solidFill>
                  <a:schemeClr val="bg1"/>
                </a:solidFill>
              </a:rPr>
              <a:t>The </a:t>
            </a:r>
            <a:r>
              <a:rPr lang="en-US" dirty="0">
                <a:solidFill>
                  <a:schemeClr val="bg1"/>
                </a:solidFill>
              </a:rPr>
              <a:t>Data Protection Office has set up an automated 24 hour </a:t>
            </a:r>
            <a:r>
              <a:rPr lang="en-US" dirty="0" smtClean="0">
                <a:solidFill>
                  <a:schemeClr val="bg1"/>
                </a:solidFill>
              </a:rPr>
              <a:t>helpdesk facility </a:t>
            </a:r>
            <a:r>
              <a:rPr lang="en-US" dirty="0">
                <a:solidFill>
                  <a:schemeClr val="bg1"/>
                </a:solidFill>
              </a:rPr>
              <a:t>on </a:t>
            </a:r>
            <a:r>
              <a:rPr lang="en-US" dirty="0" smtClean="0">
                <a:solidFill>
                  <a:schemeClr val="bg1"/>
                </a:solidFill>
              </a:rPr>
              <a:t>230-2039076</a:t>
            </a:r>
            <a:r>
              <a:rPr lang="en-US" dirty="0">
                <a:solidFill>
                  <a:schemeClr val="bg1"/>
                </a:solidFill>
              </a:rPr>
              <a:t>. </a:t>
            </a:r>
            <a:endParaRPr lang="en-US" dirty="0" smtClean="0">
              <a:solidFill>
                <a:schemeClr val="bg1"/>
              </a:solidFill>
            </a:endParaRPr>
          </a:p>
          <a:p>
            <a:endParaRPr lang="en-US" dirty="0">
              <a:solidFill>
                <a:schemeClr val="bg1"/>
              </a:solidFill>
            </a:endParaRPr>
          </a:p>
          <a:p>
            <a:r>
              <a:rPr lang="en-US" dirty="0" smtClean="0">
                <a:solidFill>
                  <a:schemeClr val="bg1"/>
                </a:solidFill>
              </a:rPr>
              <a:t>The </a:t>
            </a:r>
            <a:r>
              <a:rPr lang="en-US" dirty="0">
                <a:solidFill>
                  <a:schemeClr val="bg1"/>
                </a:solidFill>
              </a:rPr>
              <a:t>helpdesk became operational as from </a:t>
            </a:r>
            <a:r>
              <a:rPr lang="en-US" dirty="0" smtClean="0">
                <a:solidFill>
                  <a:schemeClr val="bg1"/>
                </a:solidFill>
              </a:rPr>
              <a:t>August 2012 </a:t>
            </a:r>
            <a:r>
              <a:rPr lang="en-US" dirty="0">
                <a:solidFill>
                  <a:schemeClr val="bg1"/>
                </a:solidFill>
              </a:rPr>
              <a:t>and assists anyone seeking information on the role and </a:t>
            </a:r>
            <a:r>
              <a:rPr lang="en-US" dirty="0" smtClean="0">
                <a:solidFill>
                  <a:schemeClr val="bg1"/>
                </a:solidFill>
              </a:rPr>
              <a:t>mission of </a:t>
            </a:r>
            <a:r>
              <a:rPr lang="en-US" dirty="0">
                <a:solidFill>
                  <a:schemeClr val="bg1"/>
                </a:solidFill>
              </a:rPr>
              <a:t>the office, and their respective obligations and rights under the </a:t>
            </a:r>
            <a:r>
              <a:rPr lang="en-US" dirty="0" smtClean="0">
                <a:solidFill>
                  <a:schemeClr val="bg1"/>
                </a:solidFill>
              </a:rPr>
              <a:t>Data Protection </a:t>
            </a:r>
            <a:r>
              <a:rPr lang="en-US" dirty="0">
                <a:solidFill>
                  <a:schemeClr val="bg1"/>
                </a:solidFill>
              </a:rPr>
              <a:t>Act.</a:t>
            </a:r>
          </a:p>
          <a:p>
            <a:endParaRPr lang="en-GB" sz="4000" b="1" dirty="0">
              <a:solidFill>
                <a:srgbClr val="FFC000"/>
              </a:solidFill>
            </a:endParaRPr>
          </a:p>
        </p:txBody>
      </p:sp>
    </p:spTree>
    <p:extLst>
      <p:ext uri="{BB962C8B-B14F-4D97-AF65-F5344CB8AC3E}">
        <p14:creationId xmlns:p14="http://schemas.microsoft.com/office/powerpoint/2010/main" val="1924588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4.jpg"/>
          <p:cNvPicPr>
            <a:picLocks noChangeAspect="1"/>
          </p:cNvPicPr>
          <p:nvPr/>
        </p:nvPicPr>
        <p:blipFill>
          <a:blip r:embed="rId2"/>
          <a:stretch>
            <a:fillRect/>
          </a:stretch>
        </p:blipFill>
        <p:spPr>
          <a:xfrm>
            <a:off x="0" y="1428736"/>
            <a:ext cx="9144000" cy="4786346"/>
          </a:xfrm>
          <a:prstGeom prst="rect">
            <a:avLst/>
          </a:prstGeom>
        </p:spPr>
      </p:pic>
      <p:sp>
        <p:nvSpPr>
          <p:cNvPr id="2" name="Title 1"/>
          <p:cNvSpPr>
            <a:spLocks noGrp="1"/>
          </p:cNvSpPr>
          <p:nvPr>
            <p:ph type="title"/>
          </p:nvPr>
        </p:nvSpPr>
        <p:spPr>
          <a:xfrm>
            <a:off x="0" y="0"/>
            <a:ext cx="9144000" cy="1417638"/>
          </a:xfrm>
          <a:solidFill>
            <a:srgbClr val="008000"/>
          </a:solidFill>
        </p:spPr>
        <p:txBody>
          <a:bodyPr>
            <a:normAutofit/>
          </a:bodyPr>
          <a:lstStyle/>
          <a:p>
            <a:r>
              <a:rPr lang="en-US" dirty="0" smtClean="0"/>
              <a:t>Communiqué </a:t>
            </a:r>
            <a:r>
              <a:rPr lang="en-US" dirty="0"/>
              <a:t>de </a:t>
            </a:r>
            <a:r>
              <a:rPr lang="en-US" dirty="0" err="1"/>
              <a:t>Presse</a:t>
            </a:r>
            <a:endParaRPr lang="en-US" dirty="0"/>
          </a:p>
        </p:txBody>
      </p:sp>
      <p:sp>
        <p:nvSpPr>
          <p:cNvPr id="5" name="TextBox 4"/>
          <p:cNvSpPr txBox="1"/>
          <p:nvPr/>
        </p:nvSpPr>
        <p:spPr>
          <a:xfrm>
            <a:off x="0" y="6211669"/>
            <a:ext cx="9144000" cy="646331"/>
          </a:xfrm>
          <a:prstGeom prst="rect">
            <a:avLst/>
          </a:prstGeom>
          <a:solidFill>
            <a:schemeClr val="bg1">
              <a:lumMod val="50000"/>
              <a:lumOff val="50000"/>
            </a:schemeClr>
          </a:solidFill>
        </p:spPr>
        <p:txBody>
          <a:bodyPr wrap="square" rtlCol="0">
            <a:spAutoFit/>
          </a:bodyPr>
          <a:lstStyle/>
          <a:p>
            <a:endParaRPr lang="en-GB" dirty="0" smtClean="0"/>
          </a:p>
          <a:p>
            <a:endParaRPr lang="en-GB" dirty="0"/>
          </a:p>
        </p:txBody>
      </p:sp>
      <p:sp>
        <p:nvSpPr>
          <p:cNvPr id="8" name="Content Placeholder 7"/>
          <p:cNvSpPr>
            <a:spLocks noGrp="1"/>
          </p:cNvSpPr>
          <p:nvPr>
            <p:ph idx="1"/>
          </p:nvPr>
        </p:nvSpPr>
        <p:spPr/>
        <p:txBody>
          <a:bodyPr>
            <a:normAutofit/>
          </a:bodyPr>
          <a:lstStyle/>
          <a:p>
            <a:r>
              <a:rPr lang="en-US" dirty="0" smtClean="0">
                <a:solidFill>
                  <a:schemeClr val="bg1"/>
                </a:solidFill>
              </a:rPr>
              <a:t>The </a:t>
            </a:r>
            <a:r>
              <a:rPr lang="en-US" dirty="0">
                <a:solidFill>
                  <a:schemeClr val="bg1"/>
                </a:solidFill>
              </a:rPr>
              <a:t>office has made publications in 4 newspapers explaining </a:t>
            </a:r>
            <a:r>
              <a:rPr lang="en-US" dirty="0" smtClean="0">
                <a:solidFill>
                  <a:schemeClr val="bg1"/>
                </a:solidFill>
              </a:rPr>
              <a:t>the functions </a:t>
            </a:r>
            <a:r>
              <a:rPr lang="en-US" dirty="0">
                <a:solidFill>
                  <a:schemeClr val="bg1"/>
                </a:solidFill>
              </a:rPr>
              <a:t>of the office via a comprehensive poster during the </a:t>
            </a:r>
            <a:r>
              <a:rPr lang="en-US" dirty="0" smtClean="0">
                <a:solidFill>
                  <a:schemeClr val="bg1"/>
                </a:solidFill>
              </a:rPr>
              <a:t>period March-April </a:t>
            </a:r>
            <a:r>
              <a:rPr lang="en-US" dirty="0">
                <a:solidFill>
                  <a:schemeClr val="bg1"/>
                </a:solidFill>
              </a:rPr>
              <a:t>2012</a:t>
            </a:r>
            <a:r>
              <a:rPr lang="en-US" dirty="0" smtClean="0"/>
              <a:t>.</a:t>
            </a:r>
            <a:endParaRPr lang="en-US" dirty="0"/>
          </a:p>
        </p:txBody>
      </p:sp>
    </p:spTree>
    <p:extLst>
      <p:ext uri="{BB962C8B-B14F-4D97-AF65-F5344CB8AC3E}">
        <p14:creationId xmlns:p14="http://schemas.microsoft.com/office/powerpoint/2010/main" val="2203617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0EA7616-3267-4738-8BEE-22118A5EDE02}"/>
</file>

<file path=customXml/itemProps2.xml><?xml version="1.0" encoding="utf-8"?>
<ds:datastoreItem xmlns:ds="http://schemas.openxmlformats.org/officeDocument/2006/customXml" ds:itemID="{9851BE62-4A4C-4F77-B6EA-CFD3F38D1E72}"/>
</file>

<file path=customXml/itemProps3.xml><?xml version="1.0" encoding="utf-8"?>
<ds:datastoreItem xmlns:ds="http://schemas.openxmlformats.org/officeDocument/2006/customXml" ds:itemID="{1F438540-9D31-4EEB-B4B9-60F7979F6ECC}"/>
</file>

<file path=docProps/app.xml><?xml version="1.0" encoding="utf-8"?>
<Properties xmlns="http://schemas.openxmlformats.org/officeDocument/2006/extended-properties" xmlns:vt="http://schemas.openxmlformats.org/officeDocument/2006/docPropsVTypes">
  <TotalTime>935</TotalTime>
  <Words>874</Words>
  <Application>Microsoft Office PowerPoint</Application>
  <PresentationFormat>On-screen Show (4:3)</PresentationFormat>
  <Paragraphs>95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Training on Data Protection Functions of the Data Protection Office</vt:lpstr>
      <vt:lpstr>Contents</vt:lpstr>
      <vt:lpstr>Our Vision</vt:lpstr>
      <vt:lpstr>Data Protection Compliance </vt:lpstr>
      <vt:lpstr>1.Sensitisation</vt:lpstr>
      <vt:lpstr>Sensitisation Workshop</vt:lpstr>
      <vt:lpstr>Broadcast program on MBC TV</vt:lpstr>
      <vt:lpstr>24 hour Helpdesk</vt:lpstr>
      <vt:lpstr>Communiqué de Presse</vt:lpstr>
      <vt:lpstr>Guideline</vt:lpstr>
      <vt:lpstr>Participation in International Workshops</vt:lpstr>
      <vt:lpstr> Complaints and Investigations  </vt:lpstr>
      <vt:lpstr>Functions of Commissioner </vt:lpstr>
      <vt:lpstr>Functions of Commissioner</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and Data Protection in the Developing World</dc:title>
  <dc:creator>user</dc:creator>
  <cp:lastModifiedBy>Admin1</cp:lastModifiedBy>
  <cp:revision>142</cp:revision>
  <cp:lastPrinted>2014-12-17T07:18:30Z</cp:lastPrinted>
  <dcterms:created xsi:type="dcterms:W3CDTF">2014-07-30T10:14:32Z</dcterms:created>
  <dcterms:modified xsi:type="dcterms:W3CDTF">2015-02-12T06:54:42Z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ies>
</file>