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6.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5.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56" r:id="rId2"/>
    <p:sldId id="357" r:id="rId3"/>
    <p:sldId id="358" r:id="rId4"/>
    <p:sldId id="359" r:id="rId5"/>
    <p:sldId id="360" r:id="rId6"/>
    <p:sldId id="361" r:id="rId7"/>
    <p:sldId id="362" r:id="rId8"/>
    <p:sldId id="363" r:id="rId9"/>
    <p:sldId id="364" r:id="rId10"/>
    <p:sldId id="365" r:id="rId11"/>
    <p:sldId id="366" r:id="rId12"/>
    <p:sldId id="354" r:id="rId13"/>
    <p:sldId id="352" r:id="rId14"/>
    <p:sldId id="342" r:id="rId15"/>
    <p:sldId id="336" r:id="rId16"/>
    <p:sldId id="345" r:id="rId17"/>
    <p:sldId id="337" r:id="rId18"/>
    <p:sldId id="346" r:id="rId19"/>
    <p:sldId id="338" r:id="rId20"/>
    <p:sldId id="339" r:id="rId21"/>
    <p:sldId id="340" r:id="rId22"/>
    <p:sldId id="341" r:id="rId23"/>
    <p:sldId id="348" r:id="rId24"/>
    <p:sldId id="343" r:id="rId25"/>
    <p:sldId id="323" r:id="rId26"/>
    <p:sldId id="330" r:id="rId27"/>
    <p:sldId id="331" r:id="rId28"/>
    <p:sldId id="324" r:id="rId29"/>
    <p:sldId id="332" r:id="rId30"/>
    <p:sldId id="347" r:id="rId31"/>
    <p:sldId id="349" r:id="rId32"/>
    <p:sldId id="329" r:id="rId33"/>
  </p:sldIdLst>
  <p:sldSz cx="9144000" cy="6858000" type="screen4x3"/>
  <p:notesSz cx="6797675" cy="9928225"/>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99FF33"/>
    <a:srgbClr val="FFFF00"/>
    <a:srgbClr val="FF3300"/>
    <a:srgbClr val="FF66CC"/>
    <a:srgbClr val="BCF571"/>
    <a:srgbClr val="FF9900"/>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4" autoAdjust="0"/>
    <p:restoredTop sz="94737" autoAdjust="0"/>
  </p:normalViewPr>
  <p:slideViewPr>
    <p:cSldViewPr>
      <p:cViewPr varScale="1">
        <p:scale>
          <a:sx n="70" d="100"/>
          <a:sy n="70" d="100"/>
        </p:scale>
        <p:origin x="138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42"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45659" cy="496411"/>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GB"/>
          </a:p>
        </p:txBody>
      </p:sp>
      <p:sp>
        <p:nvSpPr>
          <p:cNvPr id="20483" name="Rectangle 3"/>
          <p:cNvSpPr>
            <a:spLocks noGrp="1" noChangeArrowheads="1"/>
          </p:cNvSpPr>
          <p:nvPr>
            <p:ph type="dt" sz="quarter" idx="1"/>
          </p:nvPr>
        </p:nvSpPr>
        <p:spPr bwMode="auto">
          <a:xfrm>
            <a:off x="3852016" y="0"/>
            <a:ext cx="2945659" cy="496411"/>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GB"/>
          </a:p>
        </p:txBody>
      </p:sp>
      <p:sp>
        <p:nvSpPr>
          <p:cNvPr id="20484" name="Rectangle 4"/>
          <p:cNvSpPr>
            <a:spLocks noGrp="1" noChangeArrowheads="1"/>
          </p:cNvSpPr>
          <p:nvPr>
            <p:ph type="ftr" sz="quarter" idx="2"/>
          </p:nvPr>
        </p:nvSpPr>
        <p:spPr bwMode="auto">
          <a:xfrm>
            <a:off x="0" y="9431814"/>
            <a:ext cx="2945659" cy="496411"/>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GB"/>
          </a:p>
        </p:txBody>
      </p:sp>
      <p:sp>
        <p:nvSpPr>
          <p:cNvPr id="20485" name="Rectangle 5"/>
          <p:cNvSpPr>
            <a:spLocks noGrp="1" noChangeArrowheads="1"/>
          </p:cNvSpPr>
          <p:nvPr>
            <p:ph type="sldNum" sz="quarter" idx="3"/>
          </p:nvPr>
        </p:nvSpPr>
        <p:spPr bwMode="auto">
          <a:xfrm>
            <a:off x="3852016" y="9431814"/>
            <a:ext cx="2945659" cy="496411"/>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5326940A-0949-465D-8C18-19CEDC782C9B}" type="slidenum">
              <a:rPr lang="en-GB"/>
              <a:pPr/>
              <a:t>‹#›</a:t>
            </a:fld>
            <a:endParaRPr lang="en-GB"/>
          </a:p>
        </p:txBody>
      </p:sp>
    </p:spTree>
    <p:extLst>
      <p:ext uri="{BB962C8B-B14F-4D97-AF65-F5344CB8AC3E}">
        <p14:creationId xmlns:p14="http://schemas.microsoft.com/office/powerpoint/2010/main" val="2790592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45659" cy="496411"/>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GB"/>
          </a:p>
        </p:txBody>
      </p:sp>
      <p:sp>
        <p:nvSpPr>
          <p:cNvPr id="2051" name="Rectangle 3"/>
          <p:cNvSpPr>
            <a:spLocks noGrp="1" noRot="1" noChangeAspect="1" noChangeArrowheads="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2052" name="Rectangle 4"/>
          <p:cNvSpPr>
            <a:spLocks noGrp="1" noChangeArrowheads="1"/>
          </p:cNvSpPr>
          <p:nvPr>
            <p:ph type="body" sz="quarter" idx="3"/>
          </p:nvPr>
        </p:nvSpPr>
        <p:spPr bwMode="auto">
          <a:xfrm>
            <a:off x="906357" y="4715907"/>
            <a:ext cx="4984962" cy="4467701"/>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053" name="Rectangle 5"/>
          <p:cNvSpPr>
            <a:spLocks noGrp="1" noChangeArrowheads="1"/>
          </p:cNvSpPr>
          <p:nvPr>
            <p:ph type="dt" idx="1"/>
          </p:nvPr>
        </p:nvSpPr>
        <p:spPr bwMode="auto">
          <a:xfrm>
            <a:off x="3852016" y="0"/>
            <a:ext cx="2945659" cy="496411"/>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GB"/>
          </a:p>
        </p:txBody>
      </p:sp>
      <p:sp>
        <p:nvSpPr>
          <p:cNvPr id="2054" name="Rectangle 6"/>
          <p:cNvSpPr>
            <a:spLocks noGrp="1" noChangeArrowheads="1"/>
          </p:cNvSpPr>
          <p:nvPr>
            <p:ph type="ftr" sz="quarter" idx="4"/>
          </p:nvPr>
        </p:nvSpPr>
        <p:spPr bwMode="auto">
          <a:xfrm>
            <a:off x="0" y="9431814"/>
            <a:ext cx="2945659" cy="496411"/>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GB"/>
          </a:p>
        </p:txBody>
      </p:sp>
      <p:sp>
        <p:nvSpPr>
          <p:cNvPr id="2055" name="Rectangle 7"/>
          <p:cNvSpPr>
            <a:spLocks noGrp="1" noChangeArrowheads="1"/>
          </p:cNvSpPr>
          <p:nvPr>
            <p:ph type="sldNum" sz="quarter" idx="5"/>
          </p:nvPr>
        </p:nvSpPr>
        <p:spPr bwMode="auto">
          <a:xfrm>
            <a:off x="3852016" y="9431814"/>
            <a:ext cx="2945659" cy="496411"/>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6AD67533-01B1-4716-A1F4-C45338558434}" type="slidenum">
              <a:rPr lang="en-GB"/>
              <a:pPr/>
              <a:t>‹#›</a:t>
            </a:fld>
            <a:endParaRPr lang="en-GB"/>
          </a:p>
        </p:txBody>
      </p:sp>
    </p:spTree>
    <p:extLst>
      <p:ext uri="{BB962C8B-B14F-4D97-AF65-F5344CB8AC3E}">
        <p14:creationId xmlns:p14="http://schemas.microsoft.com/office/powerpoint/2010/main" val="28019480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6AD67533-01B1-4716-A1F4-C45338558434}" type="slidenum">
              <a:rPr lang="en-GB" smtClean="0"/>
              <a:pPr/>
              <a:t>11</a:t>
            </a:fld>
            <a:endParaRPr lang="en-GB"/>
          </a:p>
        </p:txBody>
      </p:sp>
    </p:spTree>
    <p:extLst>
      <p:ext uri="{BB962C8B-B14F-4D97-AF65-F5344CB8AC3E}">
        <p14:creationId xmlns:p14="http://schemas.microsoft.com/office/powerpoint/2010/main" val="2807393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amma/>
                <a:shade val="46275"/>
                <a:invGamma/>
              </a:schemeClr>
            </a:gs>
            <a:gs pos="50000">
              <a:schemeClr val="bg1"/>
            </a:gs>
            <a:gs pos="100000">
              <a:schemeClr val="bg1">
                <a:gamma/>
                <a:shade val="46275"/>
                <a:invGamma/>
              </a:schemeClr>
            </a:gs>
          </a:gsLst>
          <a:lin ang="5400000" scaled="1"/>
        </a:gra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81000" y="0"/>
            <a:ext cx="1447800" cy="6856413"/>
          </a:xfrm>
          <a:prstGeom prst="rect">
            <a:avLst/>
          </a:prstGeom>
          <a:gradFill rotWithShape="0">
            <a:gsLst>
              <a:gs pos="0">
                <a:schemeClr val="bg1">
                  <a:gamma/>
                  <a:shade val="61961"/>
                  <a:invGamma/>
                </a:schemeClr>
              </a:gs>
              <a:gs pos="50000">
                <a:schemeClr val="bg1">
                  <a:alpha val="50000"/>
                </a:schemeClr>
              </a:gs>
              <a:gs pos="100000">
                <a:schemeClr val="bg1">
                  <a:gamma/>
                  <a:shade val="61961"/>
                  <a:invGamma/>
                </a:schemeClr>
              </a:gs>
            </a:gsLst>
            <a:lin ang="5400000" scaled="1"/>
          </a:gradFill>
          <a:ln w="9525">
            <a:noFill/>
            <a:miter lim="800000"/>
            <a:headEnd/>
            <a:tailEnd/>
          </a:ln>
          <a:effectLst/>
        </p:spPr>
        <p:txBody>
          <a:bodyPr/>
          <a:lstStyle/>
          <a:p>
            <a:endParaRPr kumimoji="1" lang="en-US"/>
          </a:p>
        </p:txBody>
      </p:sp>
      <p:sp>
        <p:nvSpPr>
          <p:cNvPr id="3075" name="Rectangle 3"/>
          <p:cNvSpPr>
            <a:spLocks noChangeArrowheads="1"/>
          </p:cNvSpPr>
          <p:nvPr/>
        </p:nvSpPr>
        <p:spPr bwMode="auto">
          <a:xfrm>
            <a:off x="685800" y="2438400"/>
            <a:ext cx="8456613" cy="762000"/>
          </a:xfrm>
          <a:prstGeom prst="rect">
            <a:avLst/>
          </a:prstGeom>
          <a:gradFill rotWithShape="0">
            <a:gsLst>
              <a:gs pos="0">
                <a:schemeClr val="bg1"/>
              </a:gs>
              <a:gs pos="100000">
                <a:schemeClr val="bg1">
                  <a:gamma/>
                  <a:shade val="15294"/>
                  <a:invGamma/>
                </a:schemeClr>
              </a:gs>
            </a:gsLst>
            <a:lin ang="0" scaled="1"/>
          </a:gradFill>
          <a:ln w="9525">
            <a:noFill/>
            <a:miter lim="800000"/>
            <a:headEnd/>
            <a:tailEnd/>
          </a:ln>
          <a:effectLst/>
        </p:spPr>
        <p:txBody>
          <a:bodyPr/>
          <a:lstStyle/>
          <a:p>
            <a:endParaRPr kumimoji="1" lang="en-US"/>
          </a:p>
        </p:txBody>
      </p:sp>
      <p:sp>
        <p:nvSpPr>
          <p:cNvPr id="3076" name="Rectangle 4"/>
          <p:cNvSpPr>
            <a:spLocks noGrp="1" noChangeArrowheads="1"/>
          </p:cNvSpPr>
          <p:nvPr>
            <p:ph type="ctrTitle" sz="quarter"/>
          </p:nvPr>
        </p:nvSpPr>
        <p:spPr>
          <a:xfrm>
            <a:off x="685800" y="2286000"/>
            <a:ext cx="7772400" cy="1143000"/>
          </a:xfrm>
        </p:spPr>
        <p:txBody>
          <a:bodyPr/>
          <a:lstStyle>
            <a:lvl1pPr>
              <a:defRPr/>
            </a:lvl1pPr>
          </a:lstStyle>
          <a:p>
            <a:r>
              <a:rPr lang="en-US" smtClean="0"/>
              <a:t>Click to edit Master title style</a:t>
            </a:r>
            <a:endParaRPr lang="en-GB"/>
          </a:p>
        </p:txBody>
      </p:sp>
      <p:sp>
        <p:nvSpPr>
          <p:cNvPr id="3077" name="Rectangle 5"/>
          <p:cNvSpPr>
            <a:spLocks noGrp="1" noChangeArrowheads="1"/>
          </p:cNvSpPr>
          <p:nvPr>
            <p:ph type="subTitle" sz="quarter" idx="1"/>
          </p:nvPr>
        </p:nvSpPr>
        <p:spPr>
          <a:xfrm>
            <a:off x="2057400" y="4114800"/>
            <a:ext cx="6400800" cy="1752600"/>
          </a:xfrm>
        </p:spPr>
        <p:txBody>
          <a:bodyPr/>
          <a:lstStyle>
            <a:lvl1pPr marL="0" indent="0" algn="ctr">
              <a:buFont typeface="Wingdings" pitchFamily="2" charset="2"/>
              <a:buNone/>
              <a:defRPr b="0">
                <a:latin typeface="Times New Roman" pitchFamily="18" charset="0"/>
              </a:defRPr>
            </a:lvl1pPr>
          </a:lstStyle>
          <a:p>
            <a:r>
              <a:rPr lang="en-US" smtClean="0"/>
              <a:t>Click to edit Master subtitle style</a:t>
            </a:r>
            <a:endParaRPr lang="en-GB"/>
          </a:p>
        </p:txBody>
      </p:sp>
      <p:sp>
        <p:nvSpPr>
          <p:cNvPr id="3078" name="Rectangle 6"/>
          <p:cNvSpPr>
            <a:spLocks noGrp="1" noChangeArrowheads="1"/>
          </p:cNvSpPr>
          <p:nvPr>
            <p:ph type="dt" sz="quarter" idx="2"/>
          </p:nvPr>
        </p:nvSpPr>
        <p:spPr/>
        <p:txBody>
          <a:bodyPr/>
          <a:lstStyle>
            <a:lvl1pPr>
              <a:defRPr/>
            </a:lvl1pPr>
          </a:lstStyle>
          <a:p>
            <a:endParaRPr lang="en-GB"/>
          </a:p>
        </p:txBody>
      </p:sp>
      <p:sp>
        <p:nvSpPr>
          <p:cNvPr id="3079" name="Rectangle 7"/>
          <p:cNvSpPr>
            <a:spLocks noGrp="1" noChangeArrowheads="1"/>
          </p:cNvSpPr>
          <p:nvPr>
            <p:ph type="ftr" sz="quarter" idx="3"/>
          </p:nvPr>
        </p:nvSpPr>
        <p:spPr/>
        <p:txBody>
          <a:bodyPr/>
          <a:lstStyle>
            <a:lvl1pPr>
              <a:defRPr/>
            </a:lvl1pPr>
          </a:lstStyle>
          <a:p>
            <a:endParaRPr lang="en-GB"/>
          </a:p>
        </p:txBody>
      </p:sp>
      <p:sp>
        <p:nvSpPr>
          <p:cNvPr id="3080" name="Rectangle 8"/>
          <p:cNvSpPr>
            <a:spLocks noGrp="1" noChangeArrowheads="1"/>
          </p:cNvSpPr>
          <p:nvPr>
            <p:ph type="sldNum" sz="quarter" idx="4"/>
          </p:nvPr>
        </p:nvSpPr>
        <p:spPr/>
        <p:txBody>
          <a:bodyPr/>
          <a:lstStyle>
            <a:lvl1pPr>
              <a:defRPr/>
            </a:lvl1pPr>
          </a:lstStyle>
          <a:p>
            <a:fld id="{6BA86D4E-C4D7-44BB-8AAF-3BF1D16E7843}" type="slidenum">
              <a:rPr lang="en-GB"/>
              <a:pPr/>
              <a:t>‹#›</a:t>
            </a:fld>
            <a:endParaRPr lang="en-GB"/>
          </a:p>
        </p:txBody>
      </p:sp>
      <p:sp>
        <p:nvSpPr>
          <p:cNvPr id="3081" name="Rectangle 9"/>
          <p:cNvSpPr>
            <a:spLocks noChangeArrowheads="1"/>
          </p:cNvSpPr>
          <p:nvPr/>
        </p:nvSpPr>
        <p:spPr bwMode="auto">
          <a:xfrm>
            <a:off x="0" y="3505200"/>
            <a:ext cx="4724400" cy="152400"/>
          </a:xfrm>
          <a:prstGeom prst="rect">
            <a:avLst/>
          </a:prstGeom>
          <a:solidFill>
            <a:schemeClr val="accent1">
              <a:alpha val="50000"/>
            </a:schemeClr>
          </a:solidFill>
          <a:ln w="9525">
            <a:noFill/>
            <a:miter lim="800000"/>
            <a:headEnd/>
            <a:tailEnd/>
          </a:ln>
          <a:effectLst/>
        </p:spPr>
        <p:txBody>
          <a:bodyPr/>
          <a:lstStyle/>
          <a:p>
            <a:endParaRPr kumimoji="1"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EF7A7783-BDB8-45A4-97B5-4BA4C58C2A27}"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5BBC57D4-F9A3-4A3D-AFFE-BD36E7088A8A}"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D4103D64-DA86-408D-949A-A23AC0B57510}"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8EB3B2CB-D0E0-4272-9C32-2A890B4B9F98}"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6F60A607-A74D-4CB6-984A-F1AC3713E852}"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B1A5CD9B-1D8F-4D67-93E7-AB049064A90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F8A5471E-6558-4BC2-936D-3606BA529313}"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D2526006-7E41-4F50-80C3-BF97AEA9CAFF}"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1A6E3BC2-2BCF-4B02-90DE-1C94F08FC950}"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7D8D79E8-1353-4C39-A272-1B35F2A4C7AA}"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5400000" scaled="1"/>
        </a:gra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381000" y="0"/>
            <a:ext cx="1447800" cy="6856413"/>
          </a:xfrm>
          <a:prstGeom prst="rect">
            <a:avLst/>
          </a:prstGeom>
          <a:gradFill rotWithShape="0">
            <a:gsLst>
              <a:gs pos="0">
                <a:schemeClr val="bg1">
                  <a:alpha val="50000"/>
                </a:schemeClr>
              </a:gs>
              <a:gs pos="100000">
                <a:schemeClr val="bg1">
                  <a:gamma/>
                  <a:shade val="61961"/>
                  <a:invGamma/>
                </a:schemeClr>
              </a:gs>
            </a:gsLst>
            <a:lin ang="5400000" scaled="1"/>
          </a:gradFill>
          <a:ln w="9525">
            <a:noFill/>
            <a:miter lim="800000"/>
            <a:headEnd/>
            <a:tailEnd/>
          </a:ln>
          <a:effectLst/>
        </p:spPr>
        <p:txBody>
          <a:bodyPr/>
          <a:lstStyle/>
          <a:p>
            <a:endParaRPr kumimoji="1" lang="en-US"/>
          </a:p>
        </p:txBody>
      </p:sp>
      <p:sp>
        <p:nvSpPr>
          <p:cNvPr id="1027" name="Rectangle 3"/>
          <p:cNvSpPr>
            <a:spLocks noChangeArrowheads="1"/>
          </p:cNvSpPr>
          <p:nvPr/>
        </p:nvSpPr>
        <p:spPr bwMode="auto">
          <a:xfrm>
            <a:off x="152400" y="1752600"/>
            <a:ext cx="4724400" cy="152400"/>
          </a:xfrm>
          <a:prstGeom prst="rect">
            <a:avLst/>
          </a:prstGeom>
          <a:solidFill>
            <a:schemeClr val="accent1">
              <a:alpha val="50000"/>
            </a:schemeClr>
          </a:solidFill>
          <a:ln w="9525">
            <a:noFill/>
            <a:miter lim="800000"/>
            <a:headEnd/>
            <a:tailEnd/>
          </a:ln>
          <a:effectLst/>
        </p:spPr>
        <p:txBody>
          <a:bodyPr/>
          <a:lstStyle/>
          <a:p>
            <a:endParaRPr kumimoji="1" lang="en-US"/>
          </a:p>
        </p:txBody>
      </p:sp>
      <p:sp>
        <p:nvSpPr>
          <p:cNvPr id="1028" name="Rectangle 4"/>
          <p:cNvSpPr>
            <a:spLocks noChangeArrowheads="1"/>
          </p:cNvSpPr>
          <p:nvPr/>
        </p:nvSpPr>
        <p:spPr bwMode="auto">
          <a:xfrm>
            <a:off x="685800" y="6629400"/>
            <a:ext cx="3505200" cy="227013"/>
          </a:xfrm>
          <a:prstGeom prst="rect">
            <a:avLst/>
          </a:prstGeom>
          <a:gradFill rotWithShape="0">
            <a:gsLst>
              <a:gs pos="0">
                <a:schemeClr val="hlink">
                  <a:gamma/>
                  <a:shade val="46275"/>
                  <a:invGamma/>
                </a:schemeClr>
              </a:gs>
              <a:gs pos="50000">
                <a:schemeClr val="hlink"/>
              </a:gs>
              <a:gs pos="100000">
                <a:schemeClr val="hlink">
                  <a:gamma/>
                  <a:shade val="46275"/>
                  <a:invGamma/>
                </a:schemeClr>
              </a:gs>
            </a:gsLst>
            <a:lin ang="0" scaled="1"/>
          </a:gradFill>
          <a:ln w="9525">
            <a:noFill/>
            <a:miter lim="800000"/>
            <a:headEnd/>
            <a:tailEnd/>
          </a:ln>
          <a:effectLst/>
        </p:spPr>
        <p:txBody>
          <a:bodyPr/>
          <a:lstStyle/>
          <a:p>
            <a:endParaRPr kumimoji="1" lang="en-US"/>
          </a:p>
        </p:txBody>
      </p:sp>
      <p:sp>
        <p:nvSpPr>
          <p:cNvPr id="1029" name="Rectangle 5"/>
          <p:cNvSpPr>
            <a:spLocks noChangeArrowheads="1"/>
          </p:cNvSpPr>
          <p:nvPr/>
        </p:nvSpPr>
        <p:spPr bwMode="auto">
          <a:xfrm>
            <a:off x="762000" y="762000"/>
            <a:ext cx="8380413" cy="762000"/>
          </a:xfrm>
          <a:prstGeom prst="rect">
            <a:avLst/>
          </a:prstGeom>
          <a:gradFill rotWithShape="0">
            <a:gsLst>
              <a:gs pos="0">
                <a:schemeClr val="bg1"/>
              </a:gs>
              <a:gs pos="100000">
                <a:schemeClr val="bg1">
                  <a:gamma/>
                  <a:shade val="15294"/>
                  <a:invGamma/>
                </a:schemeClr>
              </a:gs>
            </a:gsLst>
            <a:lin ang="0" scaled="1"/>
          </a:gradFill>
          <a:ln w="9525">
            <a:noFill/>
            <a:miter lim="800000"/>
            <a:headEnd/>
            <a:tailEnd/>
          </a:ln>
          <a:effectLst/>
        </p:spPr>
        <p:txBody>
          <a:bodyPr/>
          <a:lstStyle/>
          <a:p>
            <a:endParaRPr kumimoji="1" lang="en-US"/>
          </a:p>
        </p:txBody>
      </p:sp>
      <p:sp>
        <p:nvSpPr>
          <p:cNvPr id="1030" name="Rectangle 6"/>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GB" smtClean="0"/>
          </a:p>
        </p:txBody>
      </p:sp>
      <p:sp>
        <p:nvSpPr>
          <p:cNvPr id="1031" name="Rectangle 7"/>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32" name="Rectangle 8"/>
          <p:cNvSpPr>
            <a:spLocks noGrp="1" noChangeArrowheads="1"/>
          </p:cNvSpPr>
          <p:nvPr>
            <p:ph type="dt" sz="half" idx="2"/>
          </p:nvPr>
        </p:nvSpPr>
        <p:spPr bwMode="auto">
          <a:xfrm>
            <a:off x="685800" y="61722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vl1pPr>
          </a:lstStyle>
          <a:p>
            <a:endParaRPr lang="en-GB"/>
          </a:p>
        </p:txBody>
      </p:sp>
      <p:sp>
        <p:nvSpPr>
          <p:cNvPr id="1033" name="Rectangle 9"/>
          <p:cNvSpPr>
            <a:spLocks noGrp="1" noChangeArrowheads="1"/>
          </p:cNvSpPr>
          <p:nvPr>
            <p:ph type="ftr" sz="quarter" idx="3"/>
          </p:nvPr>
        </p:nvSpPr>
        <p:spPr bwMode="auto">
          <a:xfrm>
            <a:off x="3124200" y="61722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vl1pPr>
          </a:lstStyle>
          <a:p>
            <a:endParaRPr lang="en-GB"/>
          </a:p>
        </p:txBody>
      </p:sp>
      <p:sp>
        <p:nvSpPr>
          <p:cNvPr id="1034" name="Rectangle 10"/>
          <p:cNvSpPr>
            <a:spLocks noGrp="1" noChangeArrowheads="1"/>
          </p:cNvSpPr>
          <p:nvPr>
            <p:ph type="sldNum" sz="quarter" idx="4"/>
          </p:nvPr>
        </p:nvSpPr>
        <p:spPr bwMode="auto">
          <a:xfrm>
            <a:off x="6553200" y="61722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vl1pPr>
          </a:lstStyle>
          <a:p>
            <a:fld id="{A2AE8400-39CF-41EB-B02F-39D8A97BBD25}" type="slidenum">
              <a:rPr lang="en-GB"/>
              <a:pPr/>
              <a:t>‹#›</a:t>
            </a:fld>
            <a:endParaRPr lang="en-GB"/>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2pPr>
      <a:lvl3pPr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3pPr>
      <a:lvl4pPr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4pPr>
      <a:lvl5pPr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5pPr>
      <a:lvl6pPr marL="457200"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6pPr>
      <a:lvl7pPr marL="914400"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7pPr>
      <a:lvl8pPr marL="1371600"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8pPr>
      <a:lvl9pPr marL="1828800"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1" fontAlgn="base" hangingPunct="1">
        <a:spcBef>
          <a:spcPct val="20000"/>
        </a:spcBef>
        <a:spcAft>
          <a:spcPct val="0"/>
        </a:spcAft>
        <a:buClr>
          <a:schemeClr val="accent2"/>
        </a:buClr>
        <a:buSzPct val="80000"/>
        <a:buFont typeface="Wingdings" pitchFamily="2" charset="2"/>
        <a:buChar char="l"/>
        <a:defRPr sz="32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b="1">
          <a:solidFill>
            <a:schemeClr val="tx1"/>
          </a:solidFill>
          <a:latin typeface="+mn-lt"/>
        </a:defRPr>
      </a:lvl2pPr>
      <a:lvl3pPr marL="1143000" indent="-228600" algn="l" rtl="0" eaLnBrk="1" fontAlgn="base" hangingPunct="1">
        <a:spcBef>
          <a:spcPct val="20000"/>
        </a:spcBef>
        <a:spcAft>
          <a:spcPct val="0"/>
        </a:spcAft>
        <a:buClr>
          <a:schemeClr val="accent2"/>
        </a:buClr>
        <a:buChar char="•"/>
        <a:defRPr sz="2400" b="1">
          <a:solidFill>
            <a:schemeClr val="tx1"/>
          </a:solidFill>
          <a:latin typeface="+mn-lt"/>
        </a:defRPr>
      </a:lvl3pPr>
      <a:lvl4pPr marL="1600200" indent="-228600" algn="l" rtl="0" eaLnBrk="1" fontAlgn="base" hangingPunct="1">
        <a:spcBef>
          <a:spcPct val="20000"/>
        </a:spcBef>
        <a:spcAft>
          <a:spcPct val="0"/>
        </a:spcAft>
        <a:buChar char="–"/>
        <a:defRPr sz="2000" b="1">
          <a:solidFill>
            <a:schemeClr val="tx1"/>
          </a:solidFill>
          <a:latin typeface="+mn-lt"/>
        </a:defRPr>
      </a:lvl4pPr>
      <a:lvl5pPr marL="2057400" indent="-228600" algn="l" rtl="0" eaLnBrk="1" fontAlgn="base" hangingPunct="1">
        <a:spcBef>
          <a:spcPct val="20000"/>
        </a:spcBef>
        <a:spcAft>
          <a:spcPct val="0"/>
        </a:spcAft>
        <a:buClr>
          <a:schemeClr val="accent2"/>
        </a:buClr>
        <a:buChar char="•"/>
        <a:defRPr sz="2000" b="1">
          <a:solidFill>
            <a:schemeClr val="tx1"/>
          </a:solidFill>
          <a:latin typeface="+mn-lt"/>
        </a:defRPr>
      </a:lvl5pPr>
      <a:lvl6pPr marL="2514600" indent="-228600" algn="l" rtl="0" eaLnBrk="1" fontAlgn="base" hangingPunct="1">
        <a:spcBef>
          <a:spcPct val="20000"/>
        </a:spcBef>
        <a:spcAft>
          <a:spcPct val="0"/>
        </a:spcAft>
        <a:buClr>
          <a:schemeClr val="accent2"/>
        </a:buClr>
        <a:buChar char="•"/>
        <a:defRPr sz="2000" b="1">
          <a:solidFill>
            <a:schemeClr val="tx1"/>
          </a:solidFill>
          <a:latin typeface="+mn-lt"/>
        </a:defRPr>
      </a:lvl6pPr>
      <a:lvl7pPr marL="2971800" indent="-228600" algn="l" rtl="0" eaLnBrk="1" fontAlgn="base" hangingPunct="1">
        <a:spcBef>
          <a:spcPct val="20000"/>
        </a:spcBef>
        <a:spcAft>
          <a:spcPct val="0"/>
        </a:spcAft>
        <a:buClr>
          <a:schemeClr val="accent2"/>
        </a:buClr>
        <a:buChar char="•"/>
        <a:defRPr sz="2000" b="1">
          <a:solidFill>
            <a:schemeClr val="tx1"/>
          </a:solidFill>
          <a:latin typeface="+mn-lt"/>
        </a:defRPr>
      </a:lvl7pPr>
      <a:lvl8pPr marL="3429000" indent="-228600" algn="l" rtl="0" eaLnBrk="1" fontAlgn="base" hangingPunct="1">
        <a:spcBef>
          <a:spcPct val="20000"/>
        </a:spcBef>
        <a:spcAft>
          <a:spcPct val="0"/>
        </a:spcAft>
        <a:buClr>
          <a:schemeClr val="accent2"/>
        </a:buClr>
        <a:buChar char="•"/>
        <a:defRPr sz="2000" b="1">
          <a:solidFill>
            <a:schemeClr val="tx1"/>
          </a:solidFill>
          <a:latin typeface="+mn-lt"/>
        </a:defRPr>
      </a:lvl8pPr>
      <a:lvl9pPr marL="3886200" indent="-228600" algn="l" rtl="0" eaLnBrk="1" fontAlgn="base" hangingPunct="1">
        <a:spcBef>
          <a:spcPct val="20000"/>
        </a:spcBef>
        <a:spcAft>
          <a:spcPct val="0"/>
        </a:spcAft>
        <a:buClr>
          <a:schemeClr val="accent2"/>
        </a:buClr>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a:xfrm>
            <a:off x="428596" y="620688"/>
            <a:ext cx="8715404" cy="1143000"/>
          </a:xfrm>
        </p:spPr>
        <p:txBody>
          <a:bodyPr/>
          <a:lstStyle/>
          <a:p>
            <a:r>
              <a:rPr lang="en-GB" dirty="0" smtClean="0">
                <a:solidFill>
                  <a:srgbClr val="FFC000"/>
                </a:solidFill>
              </a:rPr>
              <a:t/>
            </a:r>
            <a:br>
              <a:rPr lang="en-GB" dirty="0" smtClean="0">
                <a:solidFill>
                  <a:srgbClr val="FFC000"/>
                </a:solidFill>
              </a:rPr>
            </a:br>
            <a:r>
              <a:rPr lang="en-GB" dirty="0" smtClean="0"/>
              <a:t/>
            </a:r>
            <a:br>
              <a:rPr lang="en-GB" dirty="0" smtClean="0"/>
            </a:br>
            <a:r>
              <a:rPr lang="en-GB" dirty="0" smtClean="0"/>
              <a:t/>
            </a:r>
            <a:br>
              <a:rPr lang="en-GB" dirty="0" smtClean="0"/>
            </a:br>
            <a:r>
              <a:rPr lang="en-GB" b="1" dirty="0" smtClean="0">
                <a:solidFill>
                  <a:srgbClr val="FFFF00"/>
                </a:solidFill>
              </a:rPr>
              <a:t>LAW ENFORCEMENT ACCESS TO DATA IN MAURITIUS</a:t>
            </a:r>
            <a:r>
              <a:rPr lang="en-GB" dirty="0"/>
              <a:t/>
            </a:r>
            <a:br>
              <a:rPr lang="en-GB" dirty="0"/>
            </a:br>
            <a:endParaRPr lang="en-GB" dirty="0"/>
          </a:p>
        </p:txBody>
      </p:sp>
      <p:sp>
        <p:nvSpPr>
          <p:cNvPr id="6" name="TextBox 5"/>
          <p:cNvSpPr txBox="1"/>
          <p:nvPr/>
        </p:nvSpPr>
        <p:spPr>
          <a:xfrm>
            <a:off x="1785886" y="2714620"/>
            <a:ext cx="7358114" cy="461665"/>
          </a:xfrm>
          <a:prstGeom prst="rect">
            <a:avLst/>
          </a:prstGeom>
          <a:noFill/>
        </p:spPr>
        <p:txBody>
          <a:bodyPr wrap="square" rtlCol="0">
            <a:spAutoFit/>
          </a:bodyPr>
          <a:lstStyle/>
          <a:p>
            <a:r>
              <a:rPr lang="en-GB" dirty="0" smtClean="0">
                <a:solidFill>
                  <a:srgbClr val="FF9900"/>
                </a:solidFill>
              </a:rPr>
              <a:t>	</a:t>
            </a:r>
            <a:endParaRPr lang="en-GB" sz="2800" dirty="0">
              <a:solidFill>
                <a:srgbClr val="FF9900"/>
              </a:solidFill>
            </a:endParaRPr>
          </a:p>
        </p:txBody>
      </p:sp>
      <p:sp>
        <p:nvSpPr>
          <p:cNvPr id="8" name="TextBox 7"/>
          <p:cNvSpPr txBox="1"/>
          <p:nvPr/>
        </p:nvSpPr>
        <p:spPr>
          <a:xfrm>
            <a:off x="251520" y="4581128"/>
            <a:ext cx="4714908" cy="1323439"/>
          </a:xfrm>
          <a:prstGeom prst="rect">
            <a:avLst/>
          </a:prstGeom>
          <a:noFill/>
        </p:spPr>
        <p:txBody>
          <a:bodyPr wrap="square" rtlCol="0">
            <a:spAutoFit/>
          </a:bodyPr>
          <a:lstStyle/>
          <a:p>
            <a:r>
              <a:rPr lang="en-US" sz="2800" dirty="0" smtClean="0">
                <a:solidFill>
                  <a:srgbClr val="FF0066"/>
                </a:solidFill>
              </a:rPr>
              <a:t>By Drudeisha Madhub</a:t>
            </a:r>
          </a:p>
          <a:p>
            <a:r>
              <a:rPr lang="en-US" sz="2800" dirty="0" smtClean="0">
                <a:solidFill>
                  <a:srgbClr val="FF0066"/>
                </a:solidFill>
              </a:rPr>
              <a:t>Data Protection Commissioner</a:t>
            </a:r>
          </a:p>
          <a:p>
            <a:r>
              <a:rPr lang="en-US" dirty="0" smtClean="0">
                <a:solidFill>
                  <a:srgbClr val="FF0066"/>
                </a:solidFill>
              </a:rPr>
              <a:t>Date: 12.08.14</a:t>
            </a:r>
            <a:endParaRPr lang="en-US" dirty="0">
              <a:solidFill>
                <a:srgbClr val="FF0066"/>
              </a:solidFill>
            </a:endParaRPr>
          </a:p>
        </p:txBody>
      </p:sp>
      <p:pic>
        <p:nvPicPr>
          <p:cNvPr id="1026" name="Picture 2" descr="C:\Users\user\Desktop\logo dpo gold.jpeg"/>
          <p:cNvPicPr>
            <a:picLocks noChangeAspect="1" noChangeArrowheads="1"/>
          </p:cNvPicPr>
          <p:nvPr/>
        </p:nvPicPr>
        <p:blipFill>
          <a:blip r:embed="rId2"/>
          <a:srcRect/>
          <a:stretch>
            <a:fillRect/>
          </a:stretch>
        </p:blipFill>
        <p:spPr bwMode="auto">
          <a:xfrm>
            <a:off x="5308403" y="3214686"/>
            <a:ext cx="3835597" cy="178595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60648"/>
            <a:ext cx="9358378" cy="432048"/>
          </a:xfrm>
        </p:spPr>
        <p:txBody>
          <a:bodyPr/>
          <a:lstStyle/>
          <a:p>
            <a:r>
              <a:rPr lang="fr-FR" sz="3200" dirty="0"/>
              <a:t/>
            </a:r>
            <a:br>
              <a:rPr lang="fr-FR" sz="3200" dirty="0"/>
            </a:br>
            <a:r>
              <a:rPr lang="fr-FR" sz="3200" dirty="0"/>
              <a:t/>
            </a:r>
            <a:br>
              <a:rPr lang="fr-FR" sz="3200" dirty="0"/>
            </a:br>
            <a:r>
              <a:rPr lang="fr-FR" sz="3200" dirty="0"/>
              <a:t/>
            </a:r>
            <a:br>
              <a:rPr lang="fr-FR" sz="3200" dirty="0"/>
            </a:br>
            <a:r>
              <a:rPr lang="en-US" sz="3200" dirty="0" smtClean="0">
                <a:solidFill>
                  <a:srgbClr val="FFFF00"/>
                </a:solidFill>
              </a:rPr>
              <a:t>Protection </a:t>
            </a:r>
            <a:r>
              <a:rPr lang="en-US" sz="3200" dirty="0">
                <a:solidFill>
                  <a:srgbClr val="FFFF00"/>
                </a:solidFill>
              </a:rPr>
              <a:t>of private life on internet </a:t>
            </a:r>
            <a:r>
              <a:rPr lang="en-US" sz="3200" i="1" dirty="0">
                <a:solidFill>
                  <a:srgbClr val="FFFF00"/>
                </a:solidFill>
              </a:rPr>
              <a:t>KU v Finland: 2008 </a:t>
            </a:r>
            <a:endParaRPr lang="en-US" sz="3200" dirty="0">
              <a:solidFill>
                <a:srgbClr val="FFFF00"/>
              </a:solidFill>
            </a:endParaRPr>
          </a:p>
        </p:txBody>
      </p:sp>
      <p:sp>
        <p:nvSpPr>
          <p:cNvPr id="3" name="Content Placeholder 2"/>
          <p:cNvSpPr>
            <a:spLocks noGrp="1"/>
          </p:cNvSpPr>
          <p:nvPr>
            <p:ph idx="1"/>
          </p:nvPr>
        </p:nvSpPr>
        <p:spPr>
          <a:xfrm>
            <a:off x="642910" y="1628800"/>
            <a:ext cx="8501090" cy="4869160"/>
          </a:xfrm>
        </p:spPr>
        <p:txBody>
          <a:bodyPr/>
          <a:lstStyle/>
          <a:p>
            <a:pPr marL="0" indent="0">
              <a:buNone/>
            </a:pPr>
            <a:endParaRPr lang="fr-FR" sz="2400" b="0" dirty="0"/>
          </a:p>
          <a:p>
            <a:r>
              <a:rPr lang="en-US" sz="2000" dirty="0"/>
              <a:t>A message on an on-line dating site about the alleged availability of the applicant, a 12 year old boy, was posted anonymously. The ISP would not reveal the identity of the originator of the message, to allow charges to be brought, because of the law on confidentiality of communications. The Finnish courts agreed. </a:t>
            </a:r>
          </a:p>
          <a:p>
            <a:r>
              <a:rPr lang="en-US" sz="2000" dirty="0" smtClean="0"/>
              <a:t>The </a:t>
            </a:r>
            <a:r>
              <a:rPr lang="en-US" sz="2000" dirty="0" err="1"/>
              <a:t>ECtHR</a:t>
            </a:r>
            <a:r>
              <a:rPr lang="en-US" sz="2000" dirty="0"/>
              <a:t> found that there had been a violation of the boy’s right to private life. Freedom of expression and confidentiality of communications were primary considerations. Users of internet services must have a guarantee that their own privacy and freedom of expression will be respected. But such guarantee cannot be absolute and must sometimes give way to other legitimate concerns, including the protection of the rights and freedoms of </a:t>
            </a:r>
            <a:r>
              <a:rPr lang="en-US" sz="2000" dirty="0" smtClean="0"/>
              <a:t>others.</a:t>
            </a:r>
            <a:endParaRPr lang="en-US" sz="2000" dirty="0"/>
          </a:p>
          <a:p>
            <a:pPr marL="0" indent="0">
              <a:buNone/>
            </a:pPr>
            <a:endParaRPr lang="en-US" sz="2400" dirty="0"/>
          </a:p>
        </p:txBody>
      </p:sp>
    </p:spTree>
    <p:extLst>
      <p:ext uri="{BB962C8B-B14F-4D97-AF65-F5344CB8AC3E}">
        <p14:creationId xmlns:p14="http://schemas.microsoft.com/office/powerpoint/2010/main" val="31663124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60648"/>
            <a:ext cx="9358378" cy="432048"/>
          </a:xfrm>
        </p:spPr>
        <p:txBody>
          <a:bodyPr/>
          <a:lstStyle/>
          <a:p>
            <a:r>
              <a:rPr lang="fr-FR" sz="3200" dirty="0"/>
              <a:t/>
            </a:r>
            <a:br>
              <a:rPr lang="fr-FR" sz="3200" dirty="0"/>
            </a:br>
            <a:r>
              <a:rPr lang="fr-FR" sz="3200" dirty="0"/>
              <a:t/>
            </a:r>
            <a:br>
              <a:rPr lang="fr-FR" sz="3200" dirty="0"/>
            </a:br>
            <a:r>
              <a:rPr lang="fr-FR" sz="3200" dirty="0" smtClean="0"/>
              <a:t/>
            </a:r>
            <a:br>
              <a:rPr lang="fr-FR" sz="3200" dirty="0" smtClean="0"/>
            </a:br>
            <a:r>
              <a:rPr lang="en-US" sz="3200" dirty="0" smtClean="0">
                <a:solidFill>
                  <a:srgbClr val="FFFF00"/>
                </a:solidFill>
              </a:rPr>
              <a:t>Unrestricted </a:t>
            </a:r>
            <a:r>
              <a:rPr lang="en-US" sz="3200" dirty="0">
                <a:solidFill>
                  <a:srgbClr val="FFFF00"/>
                </a:solidFill>
              </a:rPr>
              <a:t>retention of DNA </a:t>
            </a:r>
            <a:r>
              <a:rPr lang="en-US" sz="3200" i="1" dirty="0" err="1" smtClean="0">
                <a:solidFill>
                  <a:srgbClr val="FFFF00"/>
                </a:solidFill>
              </a:rPr>
              <a:t>S.and</a:t>
            </a:r>
            <a:r>
              <a:rPr lang="en-US" sz="3200" i="1" dirty="0" smtClean="0">
                <a:solidFill>
                  <a:srgbClr val="FFFF00"/>
                </a:solidFill>
              </a:rPr>
              <a:t> </a:t>
            </a:r>
            <a:r>
              <a:rPr lang="en-US" sz="3200" i="1" dirty="0" err="1">
                <a:solidFill>
                  <a:srgbClr val="FFFF00"/>
                </a:solidFill>
              </a:rPr>
              <a:t>Marper</a:t>
            </a:r>
            <a:r>
              <a:rPr lang="en-US" sz="3200" i="1" dirty="0">
                <a:solidFill>
                  <a:srgbClr val="FFFF00"/>
                </a:solidFill>
              </a:rPr>
              <a:t> v UK: 2008 </a:t>
            </a:r>
            <a:endParaRPr lang="en-US" sz="3200" dirty="0">
              <a:solidFill>
                <a:srgbClr val="FFFF00"/>
              </a:solidFill>
            </a:endParaRPr>
          </a:p>
        </p:txBody>
      </p:sp>
      <p:sp>
        <p:nvSpPr>
          <p:cNvPr id="3" name="Content Placeholder 2"/>
          <p:cNvSpPr>
            <a:spLocks noGrp="1"/>
          </p:cNvSpPr>
          <p:nvPr>
            <p:ph idx="1"/>
          </p:nvPr>
        </p:nvSpPr>
        <p:spPr>
          <a:xfrm>
            <a:off x="642910" y="1628800"/>
            <a:ext cx="8501090" cy="4869160"/>
          </a:xfrm>
        </p:spPr>
        <p:txBody>
          <a:bodyPr/>
          <a:lstStyle/>
          <a:p>
            <a:pPr marL="0" indent="0">
              <a:buNone/>
            </a:pPr>
            <a:endParaRPr lang="fr-FR" sz="2400" b="0" dirty="0"/>
          </a:p>
          <a:p>
            <a:r>
              <a:rPr lang="en-US" sz="2400" b="0" dirty="0"/>
              <a:t>DNA profiles, cellular samples and fingerprints of the applicants, one a minor, were retained indefinitely after their criminal trials had resulted in no finding of guilt. </a:t>
            </a:r>
          </a:p>
          <a:p>
            <a:r>
              <a:rPr lang="en-US" sz="2400" b="0" dirty="0" smtClean="0"/>
              <a:t>The </a:t>
            </a:r>
            <a:r>
              <a:rPr lang="en-US" sz="2400" b="0" dirty="0" err="1"/>
              <a:t>ECtHR</a:t>
            </a:r>
            <a:r>
              <a:rPr lang="en-US" sz="2400" b="0" dirty="0"/>
              <a:t> found that retaining all three categories of information was an interference with the right to private life. There was a risk of </a:t>
            </a:r>
            <a:r>
              <a:rPr lang="en-US" sz="2400" b="0" dirty="0" err="1"/>
              <a:t>stigmatisation</a:t>
            </a:r>
            <a:r>
              <a:rPr lang="en-US" sz="2400" b="0" dirty="0"/>
              <a:t> in treating the information of convicted and </a:t>
            </a:r>
            <a:r>
              <a:rPr lang="en-US" sz="2400" b="0" dirty="0" err="1"/>
              <a:t>unconvicted</a:t>
            </a:r>
            <a:r>
              <a:rPr lang="en-US" sz="2400" b="0" dirty="0"/>
              <a:t> people in the same way. This could be especially harmful in the case of minors. The retention of the data did not strike a fair balance between public and private interests. </a:t>
            </a:r>
          </a:p>
          <a:p>
            <a:pPr marL="0" indent="0">
              <a:buNone/>
            </a:pPr>
            <a:endParaRPr lang="fr-FR" sz="2400" b="0" dirty="0"/>
          </a:p>
        </p:txBody>
      </p:sp>
    </p:spTree>
    <p:extLst>
      <p:ext uri="{BB962C8B-B14F-4D97-AF65-F5344CB8AC3E}">
        <p14:creationId xmlns:p14="http://schemas.microsoft.com/office/powerpoint/2010/main" val="30275418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609600"/>
            <a:ext cx="9358378" cy="1143000"/>
          </a:xfrm>
        </p:spPr>
        <p:txBody>
          <a:bodyPr/>
          <a:lstStyle/>
          <a:p>
            <a:r>
              <a:rPr lang="en-GB" sz="3200" dirty="0" smtClean="0">
                <a:solidFill>
                  <a:srgbClr val="FFFF00"/>
                </a:solidFill>
              </a:rPr>
              <a:t>DATA PROTECTION: BALANCE</a:t>
            </a:r>
            <a:endParaRPr lang="en-GB" sz="3200" dirty="0">
              <a:solidFill>
                <a:srgbClr val="FFFF00"/>
              </a:solidFill>
            </a:endParaRPr>
          </a:p>
        </p:txBody>
      </p:sp>
      <p:sp>
        <p:nvSpPr>
          <p:cNvPr id="3" name="Content Placeholder 2"/>
          <p:cNvSpPr>
            <a:spLocks noGrp="1"/>
          </p:cNvSpPr>
          <p:nvPr>
            <p:ph idx="1"/>
          </p:nvPr>
        </p:nvSpPr>
        <p:spPr>
          <a:xfrm>
            <a:off x="642910" y="1142984"/>
            <a:ext cx="8501090" cy="4114800"/>
          </a:xfrm>
        </p:spPr>
        <p:txBody>
          <a:bodyPr/>
          <a:lstStyle/>
          <a:p>
            <a:endParaRPr lang="en-GB" sz="2400" dirty="0" smtClean="0"/>
          </a:p>
          <a:p>
            <a:endParaRPr lang="en-GB" sz="2400" dirty="0" smtClean="0"/>
          </a:p>
          <a:p>
            <a:r>
              <a:rPr lang="en-GB" sz="2400" dirty="0" smtClean="0"/>
              <a:t>It is not the aim of data protection to prevent personal data being used </a:t>
            </a:r>
          </a:p>
          <a:p>
            <a:r>
              <a:rPr lang="en-GB" sz="2400" dirty="0" smtClean="0"/>
              <a:t>It seeks to balance organisations’ need to use personal information with individuals’ right to respect for their privacy </a:t>
            </a:r>
          </a:p>
          <a:p>
            <a:pPr>
              <a:buNone/>
            </a:pPr>
            <a:r>
              <a:rPr lang="en-GB" sz="2400" dirty="0" smtClean="0"/>
              <a:t>	“Recognising the need to balance the interests of society in the prevention and suppression of criminal offences and the maintenance of public order on the one hand and the interests of the individual and his right to privacy on the other.” </a:t>
            </a:r>
          </a:p>
          <a:p>
            <a:pPr>
              <a:buNone/>
            </a:pPr>
            <a:r>
              <a:rPr lang="en-GB" sz="2400" dirty="0" smtClean="0"/>
              <a:t>				</a:t>
            </a:r>
            <a:r>
              <a:rPr lang="en-GB" sz="1600" dirty="0" smtClean="0"/>
              <a:t>Police Data Protection Recommendation: Preamble </a:t>
            </a:r>
            <a:endParaRPr lang="en-GB" sz="1600" dirty="0"/>
          </a:p>
        </p:txBody>
      </p:sp>
    </p:spTree>
    <p:extLst>
      <p:ext uri="{BB962C8B-B14F-4D97-AF65-F5344CB8AC3E}">
        <p14:creationId xmlns:p14="http://schemas.microsoft.com/office/powerpoint/2010/main" val="20653166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458200" cy="1143000"/>
          </a:xfrm>
        </p:spPr>
        <p:txBody>
          <a:bodyPr/>
          <a:lstStyle/>
          <a:p>
            <a:r>
              <a:rPr lang="en-GB" sz="3200" dirty="0" smtClean="0">
                <a:solidFill>
                  <a:srgbClr val="FFFF00"/>
                </a:solidFill>
              </a:rPr>
              <a:t>ICT  LAWS IN MAURITIUS</a:t>
            </a:r>
            <a:endParaRPr lang="en-GB" sz="3200" dirty="0">
              <a:solidFill>
                <a:srgbClr val="FFFF00"/>
              </a:solidFill>
            </a:endParaRPr>
          </a:p>
        </p:txBody>
      </p:sp>
      <p:sp>
        <p:nvSpPr>
          <p:cNvPr id="3" name="Content Placeholder 2"/>
          <p:cNvSpPr>
            <a:spLocks noGrp="1"/>
          </p:cNvSpPr>
          <p:nvPr>
            <p:ph idx="1"/>
          </p:nvPr>
        </p:nvSpPr>
        <p:spPr/>
        <p:txBody>
          <a:bodyPr/>
          <a:lstStyle/>
          <a:p>
            <a:r>
              <a:rPr lang="en-GB" sz="2400" dirty="0" smtClean="0">
                <a:solidFill>
                  <a:srgbClr val="FFC000"/>
                </a:solidFill>
              </a:rPr>
              <a:t>Data Protection Act (DPA) 2004</a:t>
            </a:r>
          </a:p>
          <a:p>
            <a:r>
              <a:rPr lang="en-GB" sz="2400" dirty="0" smtClean="0"/>
              <a:t>Computer Misuse and Cyber-Crime Act 2003  </a:t>
            </a:r>
          </a:p>
          <a:p>
            <a:r>
              <a:rPr lang="en-GB" sz="2400" dirty="0" smtClean="0"/>
              <a:t>Postal Services Act 2002  </a:t>
            </a:r>
          </a:p>
          <a:p>
            <a:r>
              <a:rPr lang="en-GB" sz="2400" dirty="0" smtClean="0"/>
              <a:t>The Information and Communication Technologies Act 2001  </a:t>
            </a:r>
          </a:p>
          <a:p>
            <a:r>
              <a:rPr lang="en-GB" sz="2400" dirty="0" smtClean="0"/>
              <a:t>The Electronic Transaction Act 2000 </a:t>
            </a:r>
          </a:p>
          <a:p>
            <a:r>
              <a:rPr lang="en-GB" sz="2400" dirty="0" smtClean="0"/>
              <a:t>Independent Broadcasting Authority Act 2000 </a:t>
            </a:r>
          </a:p>
          <a:p>
            <a:r>
              <a:rPr lang="en-GB" sz="2400" dirty="0" smtClean="0"/>
              <a:t>Copyright Act 1997  </a:t>
            </a:r>
          </a:p>
          <a:p>
            <a:r>
              <a:rPr lang="en-GB" sz="2400" dirty="0" smtClean="0"/>
              <a:t>Child Protection Act</a:t>
            </a:r>
          </a:p>
          <a:p>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782744" cy="1143000"/>
          </a:xfrm>
        </p:spPr>
        <p:txBody>
          <a:bodyPr/>
          <a:lstStyle/>
          <a:p>
            <a:r>
              <a:rPr lang="en-GB" dirty="0" smtClean="0">
                <a:solidFill>
                  <a:srgbClr val="FFFF00"/>
                </a:solidFill>
              </a:rPr>
              <a:t>The Data Protection Act in Mauritius</a:t>
            </a:r>
            <a:endParaRPr lang="en-GB" dirty="0">
              <a:solidFill>
                <a:srgbClr val="FFFF00"/>
              </a:solidFill>
            </a:endParaRPr>
          </a:p>
        </p:txBody>
      </p:sp>
      <p:sp>
        <p:nvSpPr>
          <p:cNvPr id="3" name="Content Placeholder 2"/>
          <p:cNvSpPr>
            <a:spLocks noGrp="1"/>
          </p:cNvSpPr>
          <p:nvPr>
            <p:ph idx="1"/>
          </p:nvPr>
        </p:nvSpPr>
        <p:spPr>
          <a:xfrm>
            <a:off x="755576" y="1700808"/>
            <a:ext cx="8134672" cy="4832176"/>
          </a:xfrm>
        </p:spPr>
        <p:txBody>
          <a:bodyPr/>
          <a:lstStyle/>
          <a:p>
            <a:pPr algn="just"/>
            <a:r>
              <a:rPr lang="en-GB" sz="2800" dirty="0" smtClean="0"/>
              <a:t>Under the Data Protection Act 2004, the Data Protection Office as a law enforcement body has certain powers on access to data namely sections 7, 8, 13 and 17. Section 46 of the </a:t>
            </a:r>
            <a:r>
              <a:rPr lang="en-GB" sz="2800" dirty="0" err="1" smtClean="0"/>
              <a:t>DPA</a:t>
            </a:r>
            <a:r>
              <a:rPr lang="en-GB" sz="2800" dirty="0" smtClean="0"/>
              <a:t> provide for exceptions from the application of sections 23 to 26, second third, fourth and eight principles and part VI only in respect of blocking and not access to personal data. Section 52 caters for disclosure required by law or court order or legal proceedings.</a:t>
            </a:r>
            <a:endParaRPr lang="en-GB"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48680"/>
            <a:ext cx="9828584" cy="1143000"/>
          </a:xfrm>
        </p:spPr>
        <p:txBody>
          <a:bodyPr/>
          <a:lstStyle/>
          <a:p>
            <a:r>
              <a:rPr lang="en-GB" dirty="0" smtClean="0">
                <a:solidFill>
                  <a:srgbClr val="FFFF00"/>
                </a:solidFill>
              </a:rPr>
              <a:t>Section 8 - Powers to obtain information</a:t>
            </a:r>
            <a:endParaRPr lang="en-GB" dirty="0">
              <a:solidFill>
                <a:srgbClr val="FFFF00"/>
              </a:solidFill>
            </a:endParaRPr>
          </a:p>
        </p:txBody>
      </p:sp>
      <p:sp>
        <p:nvSpPr>
          <p:cNvPr id="3" name="Content Placeholder 2"/>
          <p:cNvSpPr>
            <a:spLocks noGrp="1"/>
          </p:cNvSpPr>
          <p:nvPr>
            <p:ph idx="1"/>
          </p:nvPr>
        </p:nvSpPr>
        <p:spPr>
          <a:xfrm>
            <a:off x="755576" y="1916832"/>
            <a:ext cx="7772400" cy="4512564"/>
          </a:xfrm>
        </p:spPr>
        <p:txBody>
          <a:bodyPr/>
          <a:lstStyle/>
          <a:p>
            <a:pPr algn="just">
              <a:buNone/>
            </a:pPr>
            <a:r>
              <a:rPr lang="en-GB" sz="2800" dirty="0" smtClean="0"/>
              <a:t> </a:t>
            </a:r>
            <a:r>
              <a:rPr lang="en-GB" sz="2400" dirty="0" smtClean="0"/>
              <a:t>Subject to section 26 of the Bank of Mauritius Act, section 64 of the Banking Act, section 83 of the Financial Services Act and section 30 of the Financial Intelligence and Anti-Money Laundering Act – </a:t>
            </a:r>
          </a:p>
          <a:p>
            <a:pPr algn="just">
              <a:buNone/>
            </a:pPr>
            <a:r>
              <a:rPr lang="en-GB" sz="2400" dirty="0" smtClean="0"/>
              <a:t>(a) the Commissioner may, by notice in writing served on any person, request from that person, such information as is necessary or expedient for the performance of his functions and exercise of his powers and duties under this Act; and</a:t>
            </a:r>
          </a:p>
          <a:p>
            <a:pPr algn="just">
              <a:buNone/>
            </a:pPr>
            <a:r>
              <a:rPr lang="en-GB" sz="2200" dirty="0" smtClean="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48680"/>
            <a:ext cx="9828584" cy="1143000"/>
          </a:xfrm>
        </p:spPr>
        <p:txBody>
          <a:bodyPr/>
          <a:lstStyle/>
          <a:p>
            <a:r>
              <a:rPr lang="en-GB" dirty="0" smtClean="0">
                <a:solidFill>
                  <a:srgbClr val="FFFF00"/>
                </a:solidFill>
              </a:rPr>
              <a:t>Section 8 - Powers to obtain information</a:t>
            </a:r>
            <a:endParaRPr lang="en-GB" dirty="0">
              <a:solidFill>
                <a:srgbClr val="FFFF00"/>
              </a:solidFill>
            </a:endParaRPr>
          </a:p>
        </p:txBody>
      </p:sp>
      <p:sp>
        <p:nvSpPr>
          <p:cNvPr id="3" name="Content Placeholder 2"/>
          <p:cNvSpPr>
            <a:spLocks noGrp="1"/>
          </p:cNvSpPr>
          <p:nvPr>
            <p:ph idx="1"/>
          </p:nvPr>
        </p:nvSpPr>
        <p:spPr>
          <a:xfrm>
            <a:off x="755576" y="1916832"/>
            <a:ext cx="7772400" cy="4114800"/>
          </a:xfrm>
        </p:spPr>
        <p:txBody>
          <a:bodyPr/>
          <a:lstStyle/>
          <a:p>
            <a:pPr algn="just">
              <a:buNone/>
            </a:pPr>
            <a:r>
              <a:rPr lang="en-GB" sz="2200" dirty="0" smtClean="0"/>
              <a:t> </a:t>
            </a:r>
          </a:p>
          <a:p>
            <a:pPr algn="just">
              <a:buNone/>
            </a:pPr>
            <a:r>
              <a:rPr lang="en-GB" sz="2400" dirty="0" smtClean="0"/>
              <a:t>(b) where the information requested by the Commissioner is stored in a computer, disc, cassette, or on microfilm, or preserved by any mechanical or electronic device, the person named in the notice shall produce or give access to the information in a form in which it can be taken away and in which it is visible and legible.</a:t>
            </a:r>
          </a:p>
          <a:p>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782744" cy="1143000"/>
          </a:xfrm>
        </p:spPr>
        <p:txBody>
          <a:bodyPr/>
          <a:lstStyle/>
          <a:p>
            <a:r>
              <a:rPr lang="en-GB" dirty="0" smtClean="0">
                <a:solidFill>
                  <a:srgbClr val="FFFF00"/>
                </a:solidFill>
              </a:rPr>
              <a:t>Section 13- Preservation Order</a:t>
            </a:r>
            <a:endParaRPr lang="en-GB" dirty="0">
              <a:solidFill>
                <a:srgbClr val="FFFF00"/>
              </a:solidFill>
            </a:endParaRPr>
          </a:p>
        </p:txBody>
      </p:sp>
      <p:sp>
        <p:nvSpPr>
          <p:cNvPr id="3" name="Content Placeholder 2"/>
          <p:cNvSpPr>
            <a:spLocks noGrp="1"/>
          </p:cNvSpPr>
          <p:nvPr>
            <p:ph idx="1"/>
          </p:nvPr>
        </p:nvSpPr>
        <p:spPr>
          <a:xfrm>
            <a:off x="685800" y="1981200"/>
            <a:ext cx="8134672" cy="4616152"/>
          </a:xfrm>
        </p:spPr>
        <p:txBody>
          <a:bodyPr/>
          <a:lstStyle/>
          <a:p>
            <a:pPr algn="just"/>
            <a:r>
              <a:rPr lang="en-GB" sz="2800" dirty="0" smtClean="0"/>
              <a:t>The Commissioner may apply to a Judge in Chambers for an order for the expeditious preservation of data, including traffic data, where he has reasonable grounds to believe that such data is vulnerable to loss or modification.</a:t>
            </a:r>
            <a:endParaRPr lang="en-GB"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782744" cy="1143000"/>
          </a:xfrm>
        </p:spPr>
        <p:txBody>
          <a:bodyPr/>
          <a:lstStyle/>
          <a:p>
            <a:r>
              <a:rPr lang="en-GB" dirty="0" smtClean="0">
                <a:solidFill>
                  <a:srgbClr val="FFFF00"/>
                </a:solidFill>
              </a:rPr>
              <a:t>Section 17- Powers of entry and search</a:t>
            </a:r>
            <a:endParaRPr lang="en-GB" dirty="0">
              <a:solidFill>
                <a:srgbClr val="FFFF00"/>
              </a:solidFill>
            </a:endParaRPr>
          </a:p>
        </p:txBody>
      </p:sp>
      <p:sp>
        <p:nvSpPr>
          <p:cNvPr id="3" name="Content Placeholder 2"/>
          <p:cNvSpPr>
            <a:spLocks noGrp="1"/>
          </p:cNvSpPr>
          <p:nvPr>
            <p:ph idx="1"/>
          </p:nvPr>
        </p:nvSpPr>
        <p:spPr>
          <a:xfrm>
            <a:off x="685800" y="1981200"/>
            <a:ext cx="8134672" cy="4616152"/>
          </a:xfrm>
        </p:spPr>
        <p:txBody>
          <a:bodyPr/>
          <a:lstStyle/>
          <a:p>
            <a:pPr algn="just"/>
            <a:r>
              <a:rPr lang="en-GB" sz="2400" dirty="0" smtClean="0"/>
              <a:t>An authorised officer may enter and search any premises for the purpose of discharging any functions or exercising any powers under this Act.</a:t>
            </a:r>
          </a:p>
          <a:p>
            <a:pPr algn="just"/>
            <a:endParaRPr lang="en-GB" sz="2400" dirty="0" smtClean="0"/>
          </a:p>
          <a:p>
            <a:pPr algn="just"/>
            <a:r>
              <a:rPr lang="en-GB" sz="2400" dirty="0" smtClean="0"/>
              <a:t>No authorised officer shall enter or search any premises unless he shows to the owner or occupier a warrant issued by a Magistrate for the purpose referred to above.</a:t>
            </a:r>
          </a:p>
          <a:p>
            <a:pPr algn="just"/>
            <a:endParaRPr lang="en-GB" sz="24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782744" cy="1143000"/>
          </a:xfrm>
        </p:spPr>
        <p:txBody>
          <a:bodyPr/>
          <a:lstStyle/>
          <a:p>
            <a:r>
              <a:rPr lang="en-GB" dirty="0" smtClean="0">
                <a:solidFill>
                  <a:srgbClr val="FFFF00"/>
                </a:solidFill>
              </a:rPr>
              <a:t>Section 17- Powers of entry and search</a:t>
            </a:r>
            <a:endParaRPr lang="en-GB" dirty="0">
              <a:solidFill>
                <a:srgbClr val="FFFF00"/>
              </a:solidFill>
            </a:endParaRPr>
          </a:p>
        </p:txBody>
      </p:sp>
      <p:sp>
        <p:nvSpPr>
          <p:cNvPr id="3" name="Content Placeholder 2"/>
          <p:cNvSpPr>
            <a:spLocks noGrp="1"/>
          </p:cNvSpPr>
          <p:nvPr>
            <p:ph idx="1"/>
          </p:nvPr>
        </p:nvSpPr>
        <p:spPr>
          <a:xfrm>
            <a:off x="642910" y="2241848"/>
            <a:ext cx="8134672" cy="4616152"/>
          </a:xfrm>
        </p:spPr>
        <p:txBody>
          <a:bodyPr/>
          <a:lstStyle/>
          <a:p>
            <a:pPr algn="just"/>
            <a:r>
              <a:rPr lang="en-GB" sz="2400" dirty="0" smtClean="0"/>
              <a:t>A Magistrate may, on being satisfied on an information upon oath that entry and search into any premises are necessary to enable the authorised officer to discharge any of his functions or exercise any of his powers under this Act, issue a warrant authorising the authorised officer to enter and search the premises.</a:t>
            </a:r>
            <a:endParaRPr lang="en-GB"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609600"/>
            <a:ext cx="9358378" cy="1143000"/>
          </a:xfrm>
        </p:spPr>
        <p:txBody>
          <a:bodyPr/>
          <a:lstStyle/>
          <a:p>
            <a:r>
              <a:rPr lang="en-GB" sz="3200" dirty="0" smtClean="0">
                <a:solidFill>
                  <a:srgbClr val="FFFF00"/>
                </a:solidFill>
              </a:rPr>
              <a:t>DATA PROTECTION</a:t>
            </a:r>
            <a:r>
              <a:rPr lang="en-GB" sz="3200" dirty="0">
                <a:solidFill>
                  <a:srgbClr val="FFFF00"/>
                </a:solidFill>
              </a:rPr>
              <a:t> </a:t>
            </a:r>
            <a:r>
              <a:rPr lang="en-GB" sz="3200" dirty="0" smtClean="0">
                <a:solidFill>
                  <a:srgbClr val="FFFF00"/>
                </a:solidFill>
              </a:rPr>
              <a:t>PRINCIPLES</a:t>
            </a:r>
            <a:endParaRPr lang="en-GB" sz="3200" dirty="0">
              <a:solidFill>
                <a:srgbClr val="FFFF00"/>
              </a:solidFill>
            </a:endParaRPr>
          </a:p>
        </p:txBody>
      </p:sp>
      <p:sp>
        <p:nvSpPr>
          <p:cNvPr id="3" name="Content Placeholder 2"/>
          <p:cNvSpPr>
            <a:spLocks noGrp="1"/>
          </p:cNvSpPr>
          <p:nvPr>
            <p:ph idx="1"/>
          </p:nvPr>
        </p:nvSpPr>
        <p:spPr>
          <a:xfrm>
            <a:off x="642910" y="1988840"/>
            <a:ext cx="8501090" cy="4869160"/>
          </a:xfrm>
        </p:spPr>
        <p:txBody>
          <a:bodyPr/>
          <a:lstStyle/>
          <a:p>
            <a:pPr marL="0" indent="0">
              <a:buNone/>
            </a:pPr>
            <a:r>
              <a:rPr lang="en-US" sz="2400" b="0" dirty="0" smtClean="0"/>
              <a:t>Individuals </a:t>
            </a:r>
            <a:r>
              <a:rPr lang="en-US" sz="2400" b="0" dirty="0"/>
              <a:t>have the right to </a:t>
            </a:r>
          </a:p>
          <a:p>
            <a:r>
              <a:rPr lang="en-US" sz="2400" b="0" dirty="0" smtClean="0"/>
              <a:t>find </a:t>
            </a:r>
            <a:r>
              <a:rPr lang="en-US" sz="2400" b="0" dirty="0"/>
              <a:t>out whether their personal data are being processed </a:t>
            </a:r>
          </a:p>
          <a:p>
            <a:r>
              <a:rPr lang="en-US" sz="2400" b="0" dirty="0" smtClean="0"/>
              <a:t>get </a:t>
            </a:r>
            <a:r>
              <a:rPr lang="en-US" sz="2400" b="0" dirty="0"/>
              <a:t>access to the data (“subject access”) </a:t>
            </a:r>
          </a:p>
          <a:p>
            <a:r>
              <a:rPr lang="en-US" sz="2400" b="0" dirty="0" smtClean="0"/>
              <a:t>have </a:t>
            </a:r>
            <a:r>
              <a:rPr lang="en-US" sz="2400" b="0" dirty="0"/>
              <a:t>inaccurate data corrected and unlawfully processed data blocked or erased </a:t>
            </a:r>
          </a:p>
          <a:p>
            <a:r>
              <a:rPr lang="en-US" sz="2400" b="0" dirty="0" smtClean="0"/>
              <a:t>Individuals </a:t>
            </a:r>
            <a:r>
              <a:rPr lang="en-US" sz="2400" b="0" dirty="0"/>
              <a:t>do not have to give reasons for seeking </a:t>
            </a:r>
            <a:r>
              <a:rPr lang="en-US" sz="2400" b="0" dirty="0" smtClean="0"/>
              <a:t>access </a:t>
            </a:r>
          </a:p>
          <a:p>
            <a:pPr marL="0" indent="0">
              <a:buNone/>
            </a:pPr>
            <a:endParaRPr lang="en-US" sz="2400" b="0" dirty="0" smtClean="0"/>
          </a:p>
          <a:p>
            <a:pPr marL="0" indent="0">
              <a:buNone/>
            </a:pPr>
            <a:r>
              <a:rPr lang="en-US" sz="2400" b="0" dirty="0" smtClean="0"/>
              <a:t>The right of subject access is one of the main pillars of data protection </a:t>
            </a:r>
          </a:p>
          <a:p>
            <a:endParaRPr lang="en-US" sz="2400" b="0" dirty="0"/>
          </a:p>
        </p:txBody>
      </p:sp>
    </p:spTree>
    <p:extLst>
      <p:ext uri="{BB962C8B-B14F-4D97-AF65-F5344CB8AC3E}">
        <p14:creationId xmlns:p14="http://schemas.microsoft.com/office/powerpoint/2010/main" val="5967488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782744" cy="1143000"/>
          </a:xfrm>
        </p:spPr>
        <p:txBody>
          <a:bodyPr/>
          <a:lstStyle/>
          <a:p>
            <a:r>
              <a:rPr lang="en-GB" dirty="0" smtClean="0">
                <a:solidFill>
                  <a:srgbClr val="FFFF00"/>
                </a:solidFill>
              </a:rPr>
              <a:t>Section 17- Powers of entry and search</a:t>
            </a:r>
            <a:endParaRPr lang="en-GB" dirty="0">
              <a:solidFill>
                <a:srgbClr val="FFFF00"/>
              </a:solidFill>
            </a:endParaRPr>
          </a:p>
        </p:txBody>
      </p:sp>
      <p:sp>
        <p:nvSpPr>
          <p:cNvPr id="3" name="Content Placeholder 2"/>
          <p:cNvSpPr>
            <a:spLocks noGrp="1"/>
          </p:cNvSpPr>
          <p:nvPr>
            <p:ph idx="1"/>
          </p:nvPr>
        </p:nvSpPr>
        <p:spPr>
          <a:xfrm>
            <a:off x="685800" y="1981200"/>
            <a:ext cx="8134672" cy="4616152"/>
          </a:xfrm>
        </p:spPr>
        <p:txBody>
          <a:bodyPr/>
          <a:lstStyle/>
          <a:p>
            <a:pPr algn="just">
              <a:buNone/>
            </a:pPr>
            <a:r>
              <a:rPr lang="en-GB" sz="2400" dirty="0" smtClean="0"/>
              <a:t> </a:t>
            </a:r>
            <a:r>
              <a:rPr lang="en-GB" sz="2000" dirty="0" smtClean="0"/>
              <a:t>Subject to section 26 of the Bank of Mauritius Act, section 64 of the Banking Act, section 83 of the Financial Services Act and section 30 of the Financial Intelligence and Anti-Money Laundering Act, an authorised officer may, on entering any premises –</a:t>
            </a:r>
          </a:p>
          <a:p>
            <a:pPr algn="just">
              <a:buNone/>
            </a:pPr>
            <a:r>
              <a:rPr lang="en-US" sz="2000" dirty="0" smtClean="0"/>
              <a:t>(a) request the owner or occupier to produce any document, record or data;</a:t>
            </a:r>
            <a:endParaRPr lang="en-GB" sz="2000" dirty="0" smtClean="0"/>
          </a:p>
          <a:p>
            <a:pPr algn="just">
              <a:buNone/>
            </a:pPr>
            <a:r>
              <a:rPr lang="en-US" sz="2000" dirty="0" smtClean="0"/>
              <a:t>(b) examine any such document, record or data and take copies or extracts from them;</a:t>
            </a:r>
            <a:endParaRPr lang="en-GB" sz="2000" dirty="0" smtClean="0"/>
          </a:p>
          <a:p>
            <a:pPr algn="just">
              <a:buNone/>
            </a:pPr>
            <a:r>
              <a:rPr lang="en-US" sz="2000" dirty="0" smtClean="0"/>
              <a:t>(c) request the owner of the premises entered into, or any person employed by him, or any other person on the premises, to give to the </a:t>
            </a:r>
            <a:r>
              <a:rPr lang="en-US" sz="2000" dirty="0" err="1" smtClean="0"/>
              <a:t>authorised</a:t>
            </a:r>
            <a:r>
              <a:rPr lang="en-US" sz="2000" dirty="0" smtClean="0"/>
              <a:t> officer all reasonable assistance and to answer all reasonable questions either orally or in writing.</a:t>
            </a:r>
            <a:endParaRPr lang="en-GB" sz="2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571480"/>
            <a:ext cx="10072758" cy="1643074"/>
          </a:xfrm>
        </p:spPr>
        <p:txBody>
          <a:bodyPr/>
          <a:lstStyle/>
          <a:p>
            <a:r>
              <a:rPr lang="en-GB" dirty="0" smtClean="0">
                <a:solidFill>
                  <a:srgbClr val="FFFF00"/>
                </a:solidFill>
              </a:rPr>
              <a:t/>
            </a:r>
            <a:br>
              <a:rPr lang="en-GB" dirty="0" smtClean="0">
                <a:solidFill>
                  <a:srgbClr val="FFFF00"/>
                </a:solidFill>
              </a:rPr>
            </a:br>
            <a:r>
              <a:rPr lang="en-GB" sz="3600" dirty="0" smtClean="0">
                <a:solidFill>
                  <a:srgbClr val="FFFF00"/>
                </a:solidFill>
              </a:rPr>
              <a:t/>
            </a:r>
            <a:br>
              <a:rPr lang="en-GB" sz="3600" dirty="0" smtClean="0">
                <a:solidFill>
                  <a:srgbClr val="FFFF00"/>
                </a:solidFill>
              </a:rPr>
            </a:br>
            <a:r>
              <a:rPr lang="en-GB" sz="3600" dirty="0" smtClean="0">
                <a:solidFill>
                  <a:srgbClr val="FFFF00"/>
                </a:solidFill>
              </a:rPr>
              <a:t>Obligations of data controllers under DPA </a:t>
            </a:r>
            <a:r>
              <a:rPr lang="en-GB" sz="3200" dirty="0" smtClean="0">
                <a:solidFill>
                  <a:srgbClr val="FFFF00"/>
                </a:solidFill>
              </a:rPr>
              <a:t/>
            </a:r>
            <a:br>
              <a:rPr lang="en-GB" sz="3200" dirty="0" smtClean="0">
                <a:solidFill>
                  <a:srgbClr val="FFFF00"/>
                </a:solidFill>
              </a:rPr>
            </a:br>
            <a:r>
              <a:rPr lang="en-GB" sz="3200" dirty="0" smtClean="0">
                <a:solidFill>
                  <a:srgbClr val="FFFF00"/>
                </a:solidFill>
              </a:rPr>
              <a:t/>
            </a:r>
            <a:br>
              <a:rPr lang="en-GB" sz="3200" dirty="0" smtClean="0">
                <a:solidFill>
                  <a:srgbClr val="FFFF00"/>
                </a:solidFill>
              </a:rPr>
            </a:br>
            <a:r>
              <a:rPr lang="en-GB" dirty="0" smtClean="0">
                <a:solidFill>
                  <a:srgbClr val="FFFF00"/>
                </a:solidFill>
              </a:rPr>
              <a:t/>
            </a:r>
            <a:br>
              <a:rPr lang="en-GB" dirty="0" smtClean="0">
                <a:solidFill>
                  <a:srgbClr val="FFFF00"/>
                </a:solidFill>
              </a:rPr>
            </a:br>
            <a:endParaRPr lang="en-GB" b="1" dirty="0">
              <a:solidFill>
                <a:srgbClr val="FFFF00"/>
              </a:solidFill>
            </a:endParaRPr>
          </a:p>
        </p:txBody>
      </p:sp>
      <p:sp>
        <p:nvSpPr>
          <p:cNvPr id="3" name="Content Placeholder 2"/>
          <p:cNvSpPr>
            <a:spLocks noGrp="1"/>
          </p:cNvSpPr>
          <p:nvPr>
            <p:ph idx="1"/>
          </p:nvPr>
        </p:nvSpPr>
        <p:spPr>
          <a:xfrm>
            <a:off x="685800" y="1981200"/>
            <a:ext cx="8134672" cy="4616152"/>
          </a:xfrm>
        </p:spPr>
        <p:txBody>
          <a:bodyPr/>
          <a:lstStyle/>
          <a:p>
            <a:pPr algn="just"/>
            <a:r>
              <a:rPr lang="en-GB" sz="2800" dirty="0" smtClean="0"/>
              <a:t>Under the Data Protection Act 2004, data controllers (</a:t>
            </a:r>
            <a:r>
              <a:rPr lang="en-GB" sz="2800" dirty="0" err="1" smtClean="0"/>
              <a:t>i.e</a:t>
            </a:r>
            <a:r>
              <a:rPr lang="en-GB" sz="2800" dirty="0" smtClean="0"/>
              <a:t> the natural or legal person, public authority, agency or any other body which alone or jointly with others determines the purposes and means of processing personal data) have responsibilities and obligations related to the processing they undertake.</a:t>
            </a:r>
            <a:endParaRPr lang="en-GB"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8662" y="2143116"/>
            <a:ext cx="7772400" cy="4114800"/>
          </a:xfrm>
        </p:spPr>
        <p:txBody>
          <a:bodyPr/>
          <a:lstStyle/>
          <a:p>
            <a:pPr algn="just"/>
            <a:r>
              <a:rPr lang="en-GB" sz="2800" dirty="0" smtClean="0"/>
              <a:t>The data controller is thus required to implement organisational measures to protect personal data against unauthorised disclosure or access.  </a:t>
            </a:r>
          </a:p>
          <a:p>
            <a:pPr algn="just"/>
            <a:r>
              <a:rPr lang="en-GB" sz="2800" dirty="0" smtClean="0"/>
              <a:t>The data controller should ensure that the data is necessary for an investigation and at the very least that he discloses it on an need to know basis.</a:t>
            </a:r>
            <a:endParaRPr lang="en-GB"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8662" y="2143116"/>
            <a:ext cx="7772400" cy="4114800"/>
          </a:xfrm>
        </p:spPr>
        <p:txBody>
          <a:bodyPr/>
          <a:lstStyle/>
          <a:p>
            <a:pPr algn="just"/>
            <a:r>
              <a:rPr lang="en-GB" sz="2800" dirty="0" smtClean="0"/>
              <a:t>For transfer of personal data abroad, the data controller is also required to seek the written authorisation of the Data Protection Commissioner.  </a:t>
            </a:r>
            <a:endParaRPr lang="en-GB"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solidFill>
                  <a:srgbClr val="FFFF00"/>
                </a:solidFill>
              </a:rPr>
              <a:t>Transborder</a:t>
            </a:r>
            <a:r>
              <a:rPr lang="en-GB" dirty="0" smtClean="0">
                <a:solidFill>
                  <a:srgbClr val="FFFF00"/>
                </a:solidFill>
              </a:rPr>
              <a:t> Access to data </a:t>
            </a:r>
            <a:endParaRPr lang="en-GB" dirty="0">
              <a:solidFill>
                <a:srgbClr val="FFFF00"/>
              </a:solidFill>
            </a:endParaRPr>
          </a:p>
        </p:txBody>
      </p:sp>
      <p:sp>
        <p:nvSpPr>
          <p:cNvPr id="3" name="Content Placeholder 2"/>
          <p:cNvSpPr>
            <a:spLocks noGrp="1"/>
          </p:cNvSpPr>
          <p:nvPr>
            <p:ph idx="1"/>
          </p:nvPr>
        </p:nvSpPr>
        <p:spPr/>
        <p:txBody>
          <a:bodyPr/>
          <a:lstStyle/>
          <a:p>
            <a:pPr algn="just"/>
            <a:r>
              <a:rPr lang="en-GB" i="1" dirty="0" smtClean="0">
                <a:solidFill>
                  <a:schemeClr val="tx1">
                    <a:lumMod val="95000"/>
                  </a:schemeClr>
                </a:solidFill>
              </a:rPr>
              <a:t>Article 32 of the Budapest Convention on Cybercrime</a:t>
            </a:r>
          </a:p>
          <a:p>
            <a:pPr algn="just"/>
            <a:r>
              <a:rPr lang="en-GB" i="1" dirty="0" smtClean="0">
                <a:solidFill>
                  <a:schemeClr val="tx1">
                    <a:lumMod val="95000"/>
                  </a:schemeClr>
                </a:solidFill>
              </a:rPr>
              <a:t>Article 29 Working Party’s comments on the issue of direct access by third countries’ law enforcement authorities to data stored in other jurisdiction  </a:t>
            </a:r>
          </a:p>
          <a:p>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71480"/>
            <a:ext cx="9244050" cy="1143000"/>
          </a:xfrm>
        </p:spPr>
        <p:txBody>
          <a:bodyPr/>
          <a:lstStyle/>
          <a:p>
            <a:r>
              <a:rPr lang="en-GB" dirty="0" smtClean="0"/>
              <a:t/>
            </a:r>
            <a:br>
              <a:rPr lang="en-GB" dirty="0" smtClean="0"/>
            </a:br>
            <a:r>
              <a:rPr lang="en-GB" dirty="0" smtClean="0">
                <a:solidFill>
                  <a:srgbClr val="FFFF00"/>
                </a:solidFill>
              </a:rPr>
              <a:t>Current Article 32 of the Budapest Convention on Cybercrime </a:t>
            </a:r>
            <a:r>
              <a:rPr lang="en-GB" i="1" dirty="0" smtClean="0">
                <a:solidFill>
                  <a:srgbClr val="FFFF00"/>
                </a:solidFill>
              </a:rPr>
              <a:t/>
            </a:r>
            <a:br>
              <a:rPr lang="en-GB" i="1" dirty="0" smtClean="0">
                <a:solidFill>
                  <a:srgbClr val="FFFF00"/>
                </a:solidFill>
              </a:rPr>
            </a:br>
            <a:endParaRPr lang="en-GB" i="1" dirty="0" smtClean="0">
              <a:solidFill>
                <a:srgbClr val="FFFF00"/>
              </a:solidFill>
            </a:endParaRPr>
          </a:p>
        </p:txBody>
      </p:sp>
      <p:sp>
        <p:nvSpPr>
          <p:cNvPr id="3" name="Content Placeholder 2"/>
          <p:cNvSpPr>
            <a:spLocks noGrp="1"/>
          </p:cNvSpPr>
          <p:nvPr>
            <p:ph idx="1"/>
          </p:nvPr>
        </p:nvSpPr>
        <p:spPr>
          <a:xfrm>
            <a:off x="714348" y="2000240"/>
            <a:ext cx="7772400" cy="4643470"/>
          </a:xfrm>
        </p:spPr>
        <p:txBody>
          <a:bodyPr/>
          <a:lstStyle/>
          <a:p>
            <a:pPr algn="just">
              <a:buNone/>
            </a:pPr>
            <a:r>
              <a:rPr lang="en-GB" sz="2200" dirty="0" smtClean="0"/>
              <a:t>Relating to </a:t>
            </a:r>
            <a:r>
              <a:rPr lang="en-GB" sz="2200" dirty="0" err="1" smtClean="0"/>
              <a:t>Transborder</a:t>
            </a:r>
            <a:r>
              <a:rPr lang="en-GB" sz="2200" dirty="0" smtClean="0"/>
              <a:t> access to stored computer data with consent or where publicly available:</a:t>
            </a:r>
          </a:p>
          <a:p>
            <a:pPr algn="just">
              <a:buNone/>
            </a:pPr>
            <a:r>
              <a:rPr lang="en-GB" sz="2200" dirty="0" smtClean="0">
                <a:solidFill>
                  <a:srgbClr val="FFC000"/>
                </a:solidFill>
              </a:rPr>
              <a:t>A Party may, without the authorisation of another Party:</a:t>
            </a:r>
          </a:p>
          <a:p>
            <a:pPr algn="just">
              <a:buNone/>
            </a:pPr>
            <a:r>
              <a:rPr lang="en-GB" sz="2200" dirty="0" smtClean="0">
                <a:solidFill>
                  <a:srgbClr val="FFC000"/>
                </a:solidFill>
              </a:rPr>
              <a:t>a. access publicly available (open source) stored computer data, regardless of where the data is located geographically; or</a:t>
            </a:r>
          </a:p>
          <a:p>
            <a:pPr algn="just">
              <a:buNone/>
            </a:pPr>
            <a:r>
              <a:rPr lang="en-GB" sz="2200" dirty="0" smtClean="0">
                <a:solidFill>
                  <a:srgbClr val="FFC000"/>
                </a:solidFill>
              </a:rPr>
              <a:t>b. access or receive, through a computer system in its territory, stored computer data located in another Party, if the Party obtains the lawful and voluntary consent of the person who has  the lawful authority to disclose the data to the Party through that computer system.</a:t>
            </a:r>
            <a:endParaRPr lang="en-US" sz="2200" dirty="0">
              <a:solidFill>
                <a:srgbClr val="FFC0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The implementation of the said article therefore depends on what is the "lawful and voluntary consent of the person who has the lawful authority to disclose the data" according to the national law of the requested Party </a:t>
            </a:r>
          </a:p>
          <a:p>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Current practice in international agreements and treaties  in the field of law enforcement where mutual legal assistance is granted on the basis of national legal requirements of the requested party</a:t>
            </a:r>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428604"/>
            <a:ext cx="8429652" cy="1143000"/>
          </a:xfrm>
        </p:spPr>
        <p:txBody>
          <a:bodyPr/>
          <a:lstStyle/>
          <a:p>
            <a:pPr algn="just"/>
            <a:r>
              <a:rPr lang="en-US" dirty="0" smtClean="0">
                <a:solidFill>
                  <a:srgbClr val="FFFF00"/>
                </a:solidFill>
              </a:rPr>
              <a:t>The issue of direct access to data and the applicable law - </a:t>
            </a:r>
            <a:r>
              <a:rPr lang="en-GB" dirty="0" smtClean="0">
                <a:solidFill>
                  <a:srgbClr val="FFFF00"/>
                </a:solidFill>
              </a:rPr>
              <a:t> Article 29 Working Party's comments </a:t>
            </a:r>
            <a:endParaRPr lang="en-US" dirty="0">
              <a:solidFill>
                <a:srgbClr val="FFFF00"/>
              </a:solidFill>
            </a:endParaRPr>
          </a:p>
        </p:txBody>
      </p:sp>
      <p:sp>
        <p:nvSpPr>
          <p:cNvPr id="3" name="Content Placeholder 2"/>
          <p:cNvSpPr>
            <a:spLocks noGrp="1"/>
          </p:cNvSpPr>
          <p:nvPr>
            <p:ph idx="1"/>
          </p:nvPr>
        </p:nvSpPr>
        <p:spPr>
          <a:xfrm>
            <a:off x="714348" y="2241848"/>
            <a:ext cx="8134672" cy="4616152"/>
          </a:xfrm>
        </p:spPr>
        <p:txBody>
          <a:bodyPr/>
          <a:lstStyle/>
          <a:p>
            <a:pPr algn="just"/>
            <a:r>
              <a:rPr lang="en-US" sz="2800" dirty="0" smtClean="0"/>
              <a:t>The issue of consent</a:t>
            </a:r>
          </a:p>
          <a:p>
            <a:pPr algn="just">
              <a:buNone/>
            </a:pPr>
            <a:r>
              <a:rPr lang="en-GB" sz="2800" dirty="0" smtClean="0"/>
              <a:t>   According to our </a:t>
            </a:r>
            <a:r>
              <a:rPr lang="en-GB" sz="2800" dirty="0" err="1"/>
              <a:t>D</a:t>
            </a:r>
            <a:r>
              <a:rPr lang="en-GB" sz="2800" dirty="0" err="1" smtClean="0"/>
              <a:t>PA</a:t>
            </a:r>
            <a:r>
              <a:rPr lang="en-GB" sz="2800" dirty="0" smtClean="0"/>
              <a:t>, consent can only be given by data subjects. Therefore, companies acting as data controllers usually do not have the "lawful authority to disclose the data" which they process for e.g. commercial purposes.</a:t>
            </a:r>
            <a:endParaRPr lang="en-US" sz="2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8662" y="1928802"/>
            <a:ext cx="7772400" cy="4114800"/>
          </a:xfrm>
        </p:spPr>
        <p:txBody>
          <a:bodyPr/>
          <a:lstStyle/>
          <a:p>
            <a:pPr algn="just"/>
            <a:r>
              <a:rPr lang="en-GB" sz="2800" dirty="0" smtClean="0"/>
              <a:t>They can normally only disclose data upon prior presentation of a judicial authorisation/warrant or any document justifying the need to access the data and referring to the relevant legal basis for this access, presented by a national law enforcement authority according to their domestic law that will specify the purpose for which data is required.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609600"/>
            <a:ext cx="9358378" cy="1143000"/>
          </a:xfrm>
        </p:spPr>
        <p:txBody>
          <a:bodyPr/>
          <a:lstStyle/>
          <a:p>
            <a:r>
              <a:rPr lang="en-US" sz="3200" dirty="0">
                <a:solidFill>
                  <a:srgbClr val="FFFF00"/>
                </a:solidFill>
              </a:rPr>
              <a:t>Interference with right to private life </a:t>
            </a:r>
            <a:r>
              <a:rPr lang="en-US" sz="3200" i="1" dirty="0">
                <a:solidFill>
                  <a:srgbClr val="FFFF00"/>
                </a:solidFill>
              </a:rPr>
              <a:t>Leander v </a:t>
            </a:r>
            <a:r>
              <a:rPr lang="en-US" sz="3200" i="1" dirty="0" err="1">
                <a:solidFill>
                  <a:srgbClr val="FFFF00"/>
                </a:solidFill>
              </a:rPr>
              <a:t>Sweden:1987</a:t>
            </a:r>
            <a:r>
              <a:rPr lang="en-US" sz="3200" i="1" dirty="0">
                <a:solidFill>
                  <a:srgbClr val="FFFF00"/>
                </a:solidFill>
              </a:rPr>
              <a:t> </a:t>
            </a:r>
            <a:endParaRPr lang="en-US" sz="3200" dirty="0">
              <a:solidFill>
                <a:srgbClr val="FFFF00"/>
              </a:solidFill>
            </a:endParaRPr>
          </a:p>
        </p:txBody>
      </p:sp>
      <p:sp>
        <p:nvSpPr>
          <p:cNvPr id="3" name="Content Placeholder 2"/>
          <p:cNvSpPr>
            <a:spLocks noGrp="1"/>
          </p:cNvSpPr>
          <p:nvPr>
            <p:ph idx="1"/>
          </p:nvPr>
        </p:nvSpPr>
        <p:spPr>
          <a:xfrm>
            <a:off x="642910" y="1988840"/>
            <a:ext cx="8501090" cy="4869160"/>
          </a:xfrm>
        </p:spPr>
        <p:txBody>
          <a:bodyPr/>
          <a:lstStyle/>
          <a:p>
            <a:endParaRPr lang="fr-FR" sz="2400" b="0" dirty="0"/>
          </a:p>
          <a:p>
            <a:r>
              <a:rPr lang="en-US" sz="2400" b="0" dirty="0" smtClean="0"/>
              <a:t>Applicant </a:t>
            </a:r>
            <a:r>
              <a:rPr lang="en-US" sz="2400" b="0" dirty="0"/>
              <a:t>sought employment in a museum on a naval base. After a security check, he was refused employment but not told why or allowed to comment. </a:t>
            </a:r>
          </a:p>
          <a:p>
            <a:r>
              <a:rPr lang="en-US" sz="2400" b="0" dirty="0" smtClean="0"/>
              <a:t>The </a:t>
            </a:r>
            <a:r>
              <a:rPr lang="en-US" sz="2400" b="0" dirty="0" err="1"/>
              <a:t>ECtHR</a:t>
            </a:r>
            <a:r>
              <a:rPr lang="en-US" sz="2400" b="0" dirty="0"/>
              <a:t> found that storing and release by security police of information about applicant’s private life was an interference with his right to private life </a:t>
            </a:r>
            <a:r>
              <a:rPr lang="en-US" sz="2400" b="0" dirty="0" smtClean="0"/>
              <a:t>of subject access is one of the main pillars of data protection </a:t>
            </a:r>
          </a:p>
          <a:p>
            <a:endParaRPr lang="en-US" sz="2400" b="0" dirty="0"/>
          </a:p>
        </p:txBody>
      </p:sp>
    </p:spTree>
    <p:extLst>
      <p:ext uri="{BB962C8B-B14F-4D97-AF65-F5344CB8AC3E}">
        <p14:creationId xmlns:p14="http://schemas.microsoft.com/office/powerpoint/2010/main" val="4501472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8662" y="1928802"/>
            <a:ext cx="7772400" cy="4114800"/>
          </a:xfrm>
        </p:spPr>
        <p:txBody>
          <a:bodyPr/>
          <a:lstStyle/>
          <a:p>
            <a:pPr algn="just"/>
            <a:r>
              <a:rPr lang="en-GB" sz="2800" dirty="0" smtClean="0"/>
              <a:t>Data controllers cannot lawfully provide access or disclose the data to foreign law enforcement authorities that operate under a different legal and procedural framework from both a data protection and a criminal procedural point of view.</a:t>
            </a:r>
            <a:endParaRPr lang="en-GB" sz="28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8662" y="1928802"/>
            <a:ext cx="7772400" cy="4429156"/>
          </a:xfrm>
        </p:spPr>
        <p:txBody>
          <a:bodyPr/>
          <a:lstStyle/>
          <a:p>
            <a:pPr algn="just"/>
            <a:r>
              <a:rPr lang="en-GB" sz="2400" dirty="0" smtClean="0"/>
              <a:t>It is imperative that data transfers have a specific and legitimate legal basis in the law of the requested Party (e.g. judicial authorisation/warrant), that the principles of necessity and proportionality are respected and that no large-scale access to personal data is permitted. An additional protocol to an international Convention that would appear to provide for access to data stored on computers abroad by applying the law (or the definitions of consent) of the searching party would be in violation of the Data Protection Act.</a:t>
            </a:r>
            <a:endParaRPr lang="en-GB"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0" name="Rectangle 16"/>
          <p:cNvSpPr>
            <a:spLocks noGrp="1" noChangeArrowheads="1"/>
          </p:cNvSpPr>
          <p:nvPr>
            <p:ph type="body" idx="1"/>
          </p:nvPr>
        </p:nvSpPr>
        <p:spPr>
          <a:xfrm>
            <a:off x="685800" y="1643050"/>
            <a:ext cx="7772400" cy="3500462"/>
          </a:xfrm>
        </p:spPr>
        <p:txBody>
          <a:bodyPr/>
          <a:lstStyle/>
          <a:p>
            <a:endParaRPr lang="en-GB" sz="1800" dirty="0" smtClean="0"/>
          </a:p>
          <a:p>
            <a:endParaRPr lang="en-GB" sz="4000" dirty="0" smtClean="0">
              <a:solidFill>
                <a:srgbClr val="FFFF00"/>
              </a:solidFill>
            </a:endParaRPr>
          </a:p>
        </p:txBody>
      </p:sp>
      <p:sp>
        <p:nvSpPr>
          <p:cNvPr id="6" name="TextBox 5"/>
          <p:cNvSpPr txBox="1"/>
          <p:nvPr/>
        </p:nvSpPr>
        <p:spPr>
          <a:xfrm>
            <a:off x="571472" y="2357430"/>
            <a:ext cx="8215370" cy="1200329"/>
          </a:xfrm>
          <a:prstGeom prst="rect">
            <a:avLst/>
          </a:prstGeom>
          <a:noFill/>
        </p:spPr>
        <p:txBody>
          <a:bodyPr wrap="square" rtlCol="0">
            <a:spAutoFit/>
          </a:bodyPr>
          <a:lstStyle/>
          <a:p>
            <a:r>
              <a:rPr lang="en-GB" sz="7200" dirty="0" smtClean="0"/>
              <a:t>        </a:t>
            </a:r>
            <a:endParaRPr lang="en-GB" sz="6600" dirty="0"/>
          </a:p>
        </p:txBody>
      </p:sp>
      <p:pic>
        <p:nvPicPr>
          <p:cNvPr id="5" name="Content Placeholder 3" descr="blog_post_questions.png"/>
          <p:cNvPicPr>
            <a:picLocks noChangeAspect="1"/>
          </p:cNvPicPr>
          <p:nvPr/>
        </p:nvPicPr>
        <p:blipFill>
          <a:blip r:embed="rId2" cstate="print"/>
          <a:stretch>
            <a:fillRect/>
          </a:stretch>
        </p:blipFill>
        <p:spPr bwMode="auto">
          <a:xfrm>
            <a:off x="3438525" y="2019300"/>
            <a:ext cx="2571750" cy="3048000"/>
          </a:xfrm>
          <a:prstGeom prst="rect">
            <a:avLst/>
          </a:prstGeom>
          <a:noFill/>
          <a:ln w="9525">
            <a:noFill/>
            <a:miter lim="800000"/>
            <a:headEnd/>
            <a:tailEnd/>
          </a:ln>
          <a:effectLst/>
        </p:spPr>
      </p:pic>
      <p:sp>
        <p:nvSpPr>
          <p:cNvPr id="7" name="TextBox 6"/>
          <p:cNvSpPr txBox="1"/>
          <p:nvPr/>
        </p:nvSpPr>
        <p:spPr>
          <a:xfrm>
            <a:off x="1500166" y="642918"/>
            <a:ext cx="6500858" cy="923330"/>
          </a:xfrm>
          <a:prstGeom prst="rect">
            <a:avLst/>
          </a:prstGeom>
          <a:noFill/>
        </p:spPr>
        <p:txBody>
          <a:bodyPr wrap="square" rtlCol="0">
            <a:spAutoFit/>
          </a:bodyPr>
          <a:lstStyle/>
          <a:p>
            <a:r>
              <a:rPr lang="en-GB" sz="5400" dirty="0" smtClean="0"/>
              <a:t>         Thank You</a:t>
            </a:r>
            <a:endParaRPr lang="en-GB" sz="5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404664"/>
            <a:ext cx="9358378" cy="1008112"/>
          </a:xfrm>
        </p:spPr>
        <p:txBody>
          <a:bodyPr/>
          <a:lstStyle/>
          <a:p>
            <a:r>
              <a:rPr lang="fr-FR" sz="3200" dirty="0"/>
              <a:t/>
            </a:r>
            <a:br>
              <a:rPr lang="fr-FR" sz="3200" dirty="0"/>
            </a:br>
            <a:r>
              <a:rPr lang="en-US" sz="3200" dirty="0">
                <a:solidFill>
                  <a:srgbClr val="FFFF00"/>
                </a:solidFill>
              </a:rPr>
              <a:t>Subject access: independent supervision </a:t>
            </a:r>
            <a:r>
              <a:rPr lang="en-US" sz="3200" i="1" dirty="0">
                <a:solidFill>
                  <a:srgbClr val="FFFF00"/>
                </a:solidFill>
              </a:rPr>
              <a:t>Gaskin v </a:t>
            </a:r>
            <a:r>
              <a:rPr lang="en-US" sz="3200" i="1" dirty="0" err="1">
                <a:solidFill>
                  <a:srgbClr val="FFFF00"/>
                </a:solidFill>
              </a:rPr>
              <a:t>UK:1989</a:t>
            </a:r>
            <a:r>
              <a:rPr lang="en-US" sz="3200" i="1" dirty="0">
                <a:solidFill>
                  <a:srgbClr val="FFFF00"/>
                </a:solidFill>
              </a:rPr>
              <a:t> </a:t>
            </a:r>
            <a:endParaRPr lang="en-US" sz="3200" dirty="0">
              <a:solidFill>
                <a:srgbClr val="FFFF00"/>
              </a:solidFill>
            </a:endParaRPr>
          </a:p>
        </p:txBody>
      </p:sp>
      <p:sp>
        <p:nvSpPr>
          <p:cNvPr id="3" name="Content Placeholder 2"/>
          <p:cNvSpPr>
            <a:spLocks noGrp="1"/>
          </p:cNvSpPr>
          <p:nvPr>
            <p:ph idx="1"/>
          </p:nvPr>
        </p:nvSpPr>
        <p:spPr>
          <a:xfrm>
            <a:off x="642910" y="1988840"/>
            <a:ext cx="8501090" cy="4869160"/>
          </a:xfrm>
        </p:spPr>
        <p:txBody>
          <a:bodyPr/>
          <a:lstStyle/>
          <a:p>
            <a:pPr marL="0" indent="0">
              <a:buNone/>
            </a:pPr>
            <a:endParaRPr lang="fr-FR" sz="2400" b="0" dirty="0"/>
          </a:p>
          <a:p>
            <a:r>
              <a:rPr lang="en-US" sz="2400" b="0" dirty="0"/>
              <a:t>Applicant had been in care as a child. As an adult, he sought access to his care records. He was given some, but refused others where the authors objected. There was no opportunity to seek an independent review. </a:t>
            </a:r>
          </a:p>
          <a:p>
            <a:r>
              <a:rPr lang="en-US" sz="2400" b="0" dirty="0" smtClean="0"/>
              <a:t>The </a:t>
            </a:r>
            <a:r>
              <a:rPr lang="en-US" sz="2400" b="0" dirty="0"/>
              <a:t>Court found that the applicant had a vital interest in receiving the information about his early development. Refusal by the authors could be compatible with Article 8, but the principle of proportionality required that an independent authority be able to arbitrate. </a:t>
            </a:r>
          </a:p>
          <a:p>
            <a:r>
              <a:rPr lang="en-US" sz="2400" b="0" dirty="0" smtClean="0"/>
              <a:t>Subject access is one of the main pillars of data protection </a:t>
            </a:r>
          </a:p>
          <a:p>
            <a:endParaRPr lang="en-US" sz="2400" b="0" dirty="0"/>
          </a:p>
        </p:txBody>
      </p:sp>
    </p:spTree>
    <p:extLst>
      <p:ext uri="{BB962C8B-B14F-4D97-AF65-F5344CB8AC3E}">
        <p14:creationId xmlns:p14="http://schemas.microsoft.com/office/powerpoint/2010/main" val="36697974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404664"/>
            <a:ext cx="9358378" cy="1008112"/>
          </a:xfrm>
        </p:spPr>
        <p:txBody>
          <a:bodyPr/>
          <a:lstStyle/>
          <a:p>
            <a:r>
              <a:rPr lang="fr-FR" sz="3200" dirty="0"/>
              <a:t/>
            </a:r>
            <a:br>
              <a:rPr lang="fr-FR" sz="3200" dirty="0"/>
            </a:br>
            <a:r>
              <a:rPr lang="en-US" sz="3200" dirty="0" smtClean="0">
                <a:solidFill>
                  <a:srgbClr val="FFFF00"/>
                </a:solidFill>
              </a:rPr>
              <a:t>Private </a:t>
            </a:r>
            <a:r>
              <a:rPr lang="en-US" sz="3200" dirty="0">
                <a:solidFill>
                  <a:srgbClr val="FFFF00"/>
                </a:solidFill>
              </a:rPr>
              <a:t>life at work </a:t>
            </a:r>
            <a:r>
              <a:rPr lang="en-US" sz="3200" i="1" dirty="0" err="1">
                <a:solidFill>
                  <a:srgbClr val="FFFF00"/>
                </a:solidFill>
              </a:rPr>
              <a:t>Niemitz</a:t>
            </a:r>
            <a:r>
              <a:rPr lang="en-US" sz="3200" i="1" dirty="0">
                <a:solidFill>
                  <a:srgbClr val="FFFF00"/>
                </a:solidFill>
              </a:rPr>
              <a:t> v Germany :1992 </a:t>
            </a:r>
            <a:endParaRPr lang="en-US" sz="3200" dirty="0">
              <a:solidFill>
                <a:srgbClr val="FFFF00"/>
              </a:solidFill>
            </a:endParaRPr>
          </a:p>
        </p:txBody>
      </p:sp>
      <p:sp>
        <p:nvSpPr>
          <p:cNvPr id="3" name="Content Placeholder 2"/>
          <p:cNvSpPr>
            <a:spLocks noGrp="1"/>
          </p:cNvSpPr>
          <p:nvPr>
            <p:ph idx="1"/>
          </p:nvPr>
        </p:nvSpPr>
        <p:spPr>
          <a:xfrm>
            <a:off x="642910" y="1988840"/>
            <a:ext cx="8501090" cy="4869160"/>
          </a:xfrm>
        </p:spPr>
        <p:txBody>
          <a:bodyPr/>
          <a:lstStyle/>
          <a:p>
            <a:pPr marL="0" indent="0">
              <a:buNone/>
            </a:pPr>
            <a:endParaRPr lang="fr-FR" sz="2400" b="0" dirty="0"/>
          </a:p>
          <a:p>
            <a:r>
              <a:rPr lang="en-US" sz="2400" b="0" dirty="0"/>
              <a:t>The applicant’s office was searched, under warrant, for incriminating documents in a criminal case. </a:t>
            </a:r>
          </a:p>
          <a:p>
            <a:r>
              <a:rPr lang="en-US" sz="2400" b="0" dirty="0" smtClean="0"/>
              <a:t>The </a:t>
            </a:r>
            <a:r>
              <a:rPr lang="en-US" sz="2400" b="0" dirty="0"/>
              <a:t>court found that the search of the applicant’s workplace involved interference with his rights under Article 8. The derogations might be more far-reaching in such cases. </a:t>
            </a:r>
          </a:p>
          <a:p>
            <a:pPr marL="0" indent="0">
              <a:buNone/>
            </a:pPr>
            <a:r>
              <a:rPr lang="en-US" sz="2400" b="0" dirty="0" smtClean="0"/>
              <a:t> </a:t>
            </a:r>
          </a:p>
          <a:p>
            <a:endParaRPr lang="en-US" sz="2400" b="0" dirty="0"/>
          </a:p>
        </p:txBody>
      </p:sp>
    </p:spTree>
    <p:extLst>
      <p:ext uri="{BB962C8B-B14F-4D97-AF65-F5344CB8AC3E}">
        <p14:creationId xmlns:p14="http://schemas.microsoft.com/office/powerpoint/2010/main" val="30249254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60648"/>
            <a:ext cx="9358378" cy="1152128"/>
          </a:xfrm>
        </p:spPr>
        <p:txBody>
          <a:bodyPr/>
          <a:lstStyle/>
          <a:p>
            <a:r>
              <a:rPr lang="fr-FR" sz="3200" dirty="0"/>
              <a:t/>
            </a:r>
            <a:br>
              <a:rPr lang="fr-FR" sz="3200" dirty="0"/>
            </a:br>
            <a:r>
              <a:rPr lang="en-US" sz="3200" dirty="0" smtClean="0">
                <a:solidFill>
                  <a:srgbClr val="FFFF00"/>
                </a:solidFill>
              </a:rPr>
              <a:t>Fundamental </a:t>
            </a:r>
            <a:r>
              <a:rPr lang="en-US" sz="3200" dirty="0">
                <a:solidFill>
                  <a:srgbClr val="FFFF00"/>
                </a:solidFill>
              </a:rPr>
              <a:t>importance of data protection: Particular sensitivity of HIV information </a:t>
            </a:r>
            <a:r>
              <a:rPr lang="en-US" sz="3200" i="1" dirty="0">
                <a:solidFill>
                  <a:srgbClr val="FFFF00"/>
                </a:solidFill>
              </a:rPr>
              <a:t>Z v Finland: 1997 </a:t>
            </a:r>
            <a:endParaRPr lang="en-US" sz="3200" dirty="0">
              <a:solidFill>
                <a:srgbClr val="FFFF00"/>
              </a:solidFill>
            </a:endParaRPr>
          </a:p>
        </p:txBody>
      </p:sp>
      <p:sp>
        <p:nvSpPr>
          <p:cNvPr id="3" name="Content Placeholder 2"/>
          <p:cNvSpPr>
            <a:spLocks noGrp="1"/>
          </p:cNvSpPr>
          <p:nvPr>
            <p:ph idx="1"/>
          </p:nvPr>
        </p:nvSpPr>
        <p:spPr>
          <a:xfrm>
            <a:off x="642910" y="1988840"/>
            <a:ext cx="8501090" cy="4869160"/>
          </a:xfrm>
        </p:spPr>
        <p:txBody>
          <a:bodyPr/>
          <a:lstStyle/>
          <a:p>
            <a:pPr marL="0" indent="0">
              <a:buNone/>
            </a:pPr>
            <a:endParaRPr lang="fr-FR" sz="2400" b="0" dirty="0"/>
          </a:p>
          <a:p>
            <a:r>
              <a:rPr lang="en-US" sz="2400" b="0" dirty="0"/>
              <a:t>The case involved a criminal trial in which both the defendant and his wife were HIV positive. During the trial, doctors were compelled to disclose both the husband’s and the wife’s medical records. </a:t>
            </a:r>
          </a:p>
          <a:p>
            <a:r>
              <a:rPr lang="en-US" sz="2400" b="0" dirty="0" smtClean="0"/>
              <a:t>The </a:t>
            </a:r>
            <a:r>
              <a:rPr lang="en-US" sz="2400" b="0" dirty="0" err="1"/>
              <a:t>ECtHR</a:t>
            </a:r>
            <a:r>
              <a:rPr lang="en-US" sz="2400" b="0" dirty="0"/>
              <a:t> found that there had been interference with the wife’s right to private life. In considering whether it was proportionate, it took into account that data protection was of fundamental importance to the right to private life. The need to protect confidentiality was of particular importance where HIV was involved. Interference could be justified only by an overriding requirement in the public interest. </a:t>
            </a:r>
          </a:p>
          <a:p>
            <a:endParaRPr lang="en-US" sz="2400" b="0" dirty="0"/>
          </a:p>
        </p:txBody>
      </p:sp>
    </p:spTree>
    <p:extLst>
      <p:ext uri="{BB962C8B-B14F-4D97-AF65-F5344CB8AC3E}">
        <p14:creationId xmlns:p14="http://schemas.microsoft.com/office/powerpoint/2010/main" val="19394324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60648"/>
            <a:ext cx="9358378" cy="432048"/>
          </a:xfrm>
        </p:spPr>
        <p:txBody>
          <a:bodyPr/>
          <a:lstStyle/>
          <a:p>
            <a:r>
              <a:rPr lang="fr-FR" sz="3200" dirty="0"/>
              <a:t/>
            </a:r>
            <a:br>
              <a:rPr lang="fr-FR" sz="3200" dirty="0"/>
            </a:br>
            <a:r>
              <a:rPr lang="fr-FR" sz="3200" dirty="0"/>
              <a:t/>
            </a:r>
            <a:br>
              <a:rPr lang="fr-FR" sz="3200" dirty="0"/>
            </a:br>
            <a:r>
              <a:rPr lang="fr-FR" sz="3200" dirty="0"/>
              <a:t/>
            </a:r>
            <a:br>
              <a:rPr lang="fr-FR" sz="3200" dirty="0"/>
            </a:br>
            <a:r>
              <a:rPr lang="en-US" sz="3200" dirty="0">
                <a:solidFill>
                  <a:srgbClr val="FFFF00"/>
                </a:solidFill>
              </a:rPr>
              <a:t>The need for safeguards </a:t>
            </a:r>
            <a:r>
              <a:rPr lang="en-US" sz="3200" i="1" dirty="0" err="1">
                <a:solidFill>
                  <a:srgbClr val="FFFF00"/>
                </a:solidFill>
              </a:rPr>
              <a:t>Rotaru</a:t>
            </a:r>
            <a:r>
              <a:rPr lang="en-US" sz="3200" i="1" dirty="0">
                <a:solidFill>
                  <a:srgbClr val="FFFF00"/>
                </a:solidFill>
              </a:rPr>
              <a:t> v Romania: 2000 </a:t>
            </a:r>
            <a:endParaRPr lang="en-US" sz="3200" dirty="0">
              <a:solidFill>
                <a:srgbClr val="FFFF00"/>
              </a:solidFill>
            </a:endParaRPr>
          </a:p>
        </p:txBody>
      </p:sp>
      <p:sp>
        <p:nvSpPr>
          <p:cNvPr id="3" name="Content Placeholder 2"/>
          <p:cNvSpPr>
            <a:spLocks noGrp="1"/>
          </p:cNvSpPr>
          <p:nvPr>
            <p:ph idx="1"/>
          </p:nvPr>
        </p:nvSpPr>
        <p:spPr>
          <a:xfrm>
            <a:off x="642910" y="1988840"/>
            <a:ext cx="8501090" cy="4869160"/>
          </a:xfrm>
        </p:spPr>
        <p:txBody>
          <a:bodyPr/>
          <a:lstStyle/>
          <a:p>
            <a:pPr marL="0" indent="0">
              <a:buNone/>
            </a:pPr>
            <a:endParaRPr lang="fr-FR" sz="2400" b="0" dirty="0"/>
          </a:p>
          <a:p>
            <a:r>
              <a:rPr lang="en-US" sz="2400" b="0" dirty="0"/>
              <a:t>The applicant complained that the Romanian Intelligence Service held information on his private life, some of it 50 years old, and he could not refute the untrue information. </a:t>
            </a:r>
          </a:p>
          <a:p>
            <a:r>
              <a:rPr lang="en-US" sz="2400" b="0" dirty="0" smtClean="0"/>
              <a:t>The </a:t>
            </a:r>
            <a:r>
              <a:rPr lang="en-US" sz="2400" b="0" dirty="0" err="1"/>
              <a:t>ECtHR</a:t>
            </a:r>
            <a:r>
              <a:rPr lang="en-US" sz="2400" b="0" dirty="0"/>
              <a:t> found that there was an interference with the applicant’s private life, and that there was a basis in domestic law. However, the law provided insufficient limits on the powers available: for example, the kind of information collected; the period for which it was kept; the people able to consult it; the purposes for which it may be used. </a:t>
            </a:r>
          </a:p>
          <a:p>
            <a:endParaRPr lang="en-US" sz="2400" b="0" dirty="0"/>
          </a:p>
        </p:txBody>
      </p:sp>
    </p:spTree>
    <p:extLst>
      <p:ext uri="{BB962C8B-B14F-4D97-AF65-F5344CB8AC3E}">
        <p14:creationId xmlns:p14="http://schemas.microsoft.com/office/powerpoint/2010/main" val="8005731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60648"/>
            <a:ext cx="9358378" cy="432048"/>
          </a:xfrm>
        </p:spPr>
        <p:txBody>
          <a:bodyPr/>
          <a:lstStyle/>
          <a:p>
            <a:r>
              <a:rPr lang="fr-FR" sz="3200" dirty="0"/>
              <a:t/>
            </a:r>
            <a:br>
              <a:rPr lang="fr-FR" sz="3200" dirty="0"/>
            </a:br>
            <a:r>
              <a:rPr lang="fr-FR" sz="3200" dirty="0"/>
              <a:t/>
            </a:r>
            <a:br>
              <a:rPr lang="fr-FR" sz="3200" dirty="0"/>
            </a:br>
            <a:r>
              <a:rPr lang="en-US" sz="3200" dirty="0" smtClean="0">
                <a:solidFill>
                  <a:srgbClr val="FFFF00"/>
                </a:solidFill>
              </a:rPr>
              <a:t>The </a:t>
            </a:r>
            <a:r>
              <a:rPr lang="en-US" sz="3200" dirty="0">
                <a:solidFill>
                  <a:srgbClr val="FFFF00"/>
                </a:solidFill>
              </a:rPr>
              <a:t>need to inform data subjects </a:t>
            </a:r>
            <a:r>
              <a:rPr lang="en-US" sz="3200" i="1" dirty="0">
                <a:solidFill>
                  <a:srgbClr val="FFFF00"/>
                </a:solidFill>
              </a:rPr>
              <a:t>Perry v UK: 2003 </a:t>
            </a:r>
            <a:endParaRPr lang="en-US" sz="3200" dirty="0">
              <a:solidFill>
                <a:srgbClr val="FFFF00"/>
              </a:solidFill>
            </a:endParaRPr>
          </a:p>
        </p:txBody>
      </p:sp>
      <p:sp>
        <p:nvSpPr>
          <p:cNvPr id="3" name="Content Placeholder 2"/>
          <p:cNvSpPr>
            <a:spLocks noGrp="1"/>
          </p:cNvSpPr>
          <p:nvPr>
            <p:ph idx="1"/>
          </p:nvPr>
        </p:nvSpPr>
        <p:spPr>
          <a:xfrm>
            <a:off x="642910" y="1988840"/>
            <a:ext cx="8501090" cy="4869160"/>
          </a:xfrm>
        </p:spPr>
        <p:txBody>
          <a:bodyPr/>
          <a:lstStyle/>
          <a:p>
            <a:pPr marL="0" indent="0">
              <a:buNone/>
            </a:pPr>
            <a:endParaRPr lang="fr-FR" sz="2400" b="0" dirty="0"/>
          </a:p>
          <a:p>
            <a:r>
              <a:rPr lang="en-US" sz="2400" b="0" dirty="0"/>
              <a:t>The police made a covert video-recording of a suspect who refused to take part in an identity parade. They showed the video, along with others, to witnesses in place of an identity parade. </a:t>
            </a:r>
          </a:p>
          <a:p>
            <a:r>
              <a:rPr lang="en-US" sz="2400" b="0" dirty="0" smtClean="0"/>
              <a:t>The </a:t>
            </a:r>
            <a:r>
              <a:rPr lang="en-US" sz="2400" b="0" dirty="0" err="1"/>
              <a:t>ECtHR</a:t>
            </a:r>
            <a:r>
              <a:rPr lang="en-US" sz="2400" b="0" dirty="0"/>
              <a:t> found that there had been an unjustified interference with the applicant’s right to private life. The police had not obtained his consent to the recording, informed him that it was being made, or informed him of his rights. </a:t>
            </a:r>
          </a:p>
          <a:p>
            <a:pPr marL="0" indent="0">
              <a:buNone/>
            </a:pPr>
            <a:endParaRPr lang="en-US" sz="2400" b="0" dirty="0"/>
          </a:p>
        </p:txBody>
      </p:sp>
    </p:spTree>
    <p:extLst>
      <p:ext uri="{BB962C8B-B14F-4D97-AF65-F5344CB8AC3E}">
        <p14:creationId xmlns:p14="http://schemas.microsoft.com/office/powerpoint/2010/main" val="6655526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60648"/>
            <a:ext cx="9358378" cy="432048"/>
          </a:xfrm>
        </p:spPr>
        <p:txBody>
          <a:bodyPr/>
          <a:lstStyle/>
          <a:p>
            <a:r>
              <a:rPr lang="fr-FR" sz="3200" dirty="0"/>
              <a:t/>
            </a:r>
            <a:br>
              <a:rPr lang="fr-FR" sz="3200" dirty="0"/>
            </a:br>
            <a:r>
              <a:rPr lang="fr-FR" sz="3200" dirty="0"/>
              <a:t/>
            </a:r>
            <a:br>
              <a:rPr lang="fr-FR" sz="3200" dirty="0"/>
            </a:br>
            <a:r>
              <a:rPr lang="fr-FR" sz="3200" dirty="0"/>
              <a:t/>
            </a:r>
            <a:br>
              <a:rPr lang="fr-FR" sz="3200" dirty="0"/>
            </a:br>
            <a:r>
              <a:rPr lang="en-US" sz="3200" dirty="0">
                <a:solidFill>
                  <a:srgbClr val="FFFF00"/>
                </a:solidFill>
              </a:rPr>
              <a:t>Disclosure of personal data in court </a:t>
            </a:r>
            <a:r>
              <a:rPr lang="en-US" sz="3200" i="1" dirty="0">
                <a:solidFill>
                  <a:srgbClr val="FFFF00"/>
                </a:solidFill>
              </a:rPr>
              <a:t>L.L. V France: 2006 </a:t>
            </a:r>
            <a:endParaRPr lang="en-US" sz="3200" dirty="0">
              <a:solidFill>
                <a:srgbClr val="FFFF00"/>
              </a:solidFill>
            </a:endParaRPr>
          </a:p>
        </p:txBody>
      </p:sp>
      <p:sp>
        <p:nvSpPr>
          <p:cNvPr id="3" name="Content Placeholder 2"/>
          <p:cNvSpPr>
            <a:spLocks noGrp="1"/>
          </p:cNvSpPr>
          <p:nvPr>
            <p:ph idx="1"/>
          </p:nvPr>
        </p:nvSpPr>
        <p:spPr>
          <a:xfrm>
            <a:off x="642910" y="1988840"/>
            <a:ext cx="8501090" cy="4869160"/>
          </a:xfrm>
        </p:spPr>
        <p:txBody>
          <a:bodyPr/>
          <a:lstStyle/>
          <a:p>
            <a:pPr marL="0" indent="0">
              <a:buNone/>
            </a:pPr>
            <a:endParaRPr lang="fr-FR" sz="2400" b="0" dirty="0"/>
          </a:p>
          <a:p>
            <a:r>
              <a:rPr lang="en-US" sz="2400" b="0" dirty="0"/>
              <a:t>The applicant had been involved in divorce proceedings. His wife produced a medical report about him which he said she had obtained fraudulently. The case went to appeal and the appeal court quoted from the report. </a:t>
            </a:r>
          </a:p>
          <a:p>
            <a:r>
              <a:rPr lang="en-US" sz="2400" b="0" dirty="0" smtClean="0"/>
              <a:t>The </a:t>
            </a:r>
            <a:r>
              <a:rPr lang="en-US" sz="2400" b="0" dirty="0" err="1"/>
              <a:t>ECtHR</a:t>
            </a:r>
            <a:r>
              <a:rPr lang="en-US" sz="2400" b="0" dirty="0"/>
              <a:t> found that the appeal court had disclosed personal data about the applicant. The appeal court could have based its decision on other evidence, the report being only of subsidiary use. The interference with the applicant’s right to private life, in view of the fundamental importance of the protection of personal data, was not proportionate. </a:t>
            </a:r>
          </a:p>
          <a:p>
            <a:pPr marL="0" indent="0">
              <a:buNone/>
            </a:pPr>
            <a:endParaRPr lang="en-US" sz="2400" b="0" dirty="0"/>
          </a:p>
        </p:txBody>
      </p:sp>
    </p:spTree>
    <p:extLst>
      <p:ext uri="{BB962C8B-B14F-4D97-AF65-F5344CB8AC3E}">
        <p14:creationId xmlns:p14="http://schemas.microsoft.com/office/powerpoint/2010/main" val="2909432946"/>
      </p:ext>
    </p:extLst>
  </p:cSld>
  <p:clrMapOvr>
    <a:masterClrMapping/>
  </p:clrMapOvr>
  <p:timing>
    <p:tnLst>
      <p:par>
        <p:cTn id="1" dur="indefinite" restart="never" nodeType="tmRoot"/>
      </p:par>
    </p:tnLst>
  </p:timing>
</p:sld>
</file>

<file path=ppt/theme/theme1.xml><?xml version="1.0" encoding="utf-8"?>
<a:theme xmlns:a="http://schemas.openxmlformats.org/drawingml/2006/main" name="Project overview presentation">
  <a:themeElements>
    <a:clrScheme name="Office Theme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493FC4C48176D4BA39FB2B3A58FDD54" ma:contentTypeVersion="1" ma:contentTypeDescription="Create a new document." ma:contentTypeScope="" ma:versionID="7350b534a8aa33a7f4abf92fcd5ca326">
  <xsd:schema xmlns:xsd="http://www.w3.org/2001/XMLSchema" xmlns:xs="http://www.w3.org/2001/XMLSchema" xmlns:p="http://schemas.microsoft.com/office/2006/metadata/properties" xmlns:ns1="http://schemas.microsoft.com/sharepoint/v3" targetNamespace="http://schemas.microsoft.com/office/2006/metadata/properties" ma:root="true" ma:fieldsID="ff01fac345008aa34b3a53f2166bf3c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73ADCAF0-CD37-430F-969C-8F1F14ADF0DB}"/>
</file>

<file path=customXml/itemProps2.xml><?xml version="1.0" encoding="utf-8"?>
<ds:datastoreItem xmlns:ds="http://schemas.openxmlformats.org/officeDocument/2006/customXml" ds:itemID="{B4C15D9D-7FB0-4D8C-B099-F525D929FA85}"/>
</file>

<file path=customXml/itemProps3.xml><?xml version="1.0" encoding="utf-8"?>
<ds:datastoreItem xmlns:ds="http://schemas.openxmlformats.org/officeDocument/2006/customXml" ds:itemID="{2285D7FF-D3B3-46A9-8147-14215AC03051}"/>
</file>

<file path=docProps/app.xml><?xml version="1.0" encoding="utf-8"?>
<Properties xmlns="http://schemas.openxmlformats.org/officeDocument/2006/extended-properties" xmlns:vt="http://schemas.openxmlformats.org/officeDocument/2006/docPropsVTypes">
  <Template>Project overview presentation</Template>
  <TotalTime>6094</TotalTime>
  <Words>1861</Words>
  <Application>Microsoft Office PowerPoint</Application>
  <PresentationFormat>On-screen Show (4:3)</PresentationFormat>
  <Paragraphs>113</Paragraphs>
  <Slides>32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Times New Roman</vt:lpstr>
      <vt:lpstr>Wingdings</vt:lpstr>
      <vt:lpstr>Project overview presentation</vt:lpstr>
      <vt:lpstr>   LAW ENFORCEMENT ACCESS TO DATA IN MAURITIUS </vt:lpstr>
      <vt:lpstr>DATA PROTECTION PRINCIPLES</vt:lpstr>
      <vt:lpstr>Interference with right to private life Leander v Sweden:1987 </vt:lpstr>
      <vt:lpstr> Subject access: independent supervision Gaskin v UK:1989 </vt:lpstr>
      <vt:lpstr> Private life at work Niemitz v Germany :1992 </vt:lpstr>
      <vt:lpstr> Fundamental importance of data protection: Particular sensitivity of HIV information Z v Finland: 1997 </vt:lpstr>
      <vt:lpstr>   The need for safeguards Rotaru v Romania: 2000 </vt:lpstr>
      <vt:lpstr>  The need to inform data subjects Perry v UK: 2003 </vt:lpstr>
      <vt:lpstr>   Disclosure of personal data in court L.L. V France: 2006 </vt:lpstr>
      <vt:lpstr>   Protection of private life on internet KU v Finland: 2008 </vt:lpstr>
      <vt:lpstr>   Unrestricted retention of DNA S.and Marper v UK: 2008 </vt:lpstr>
      <vt:lpstr>DATA PROTECTION: BALANCE</vt:lpstr>
      <vt:lpstr>ICT  LAWS IN MAURITIUS</vt:lpstr>
      <vt:lpstr>The Data Protection Act in Mauritius</vt:lpstr>
      <vt:lpstr>Section 8 - Powers to obtain information</vt:lpstr>
      <vt:lpstr>Section 8 - Powers to obtain information</vt:lpstr>
      <vt:lpstr>Section 13- Preservation Order</vt:lpstr>
      <vt:lpstr>Section 17- Powers of entry and search</vt:lpstr>
      <vt:lpstr>Section 17- Powers of entry and search</vt:lpstr>
      <vt:lpstr>Section 17- Powers of entry and search</vt:lpstr>
      <vt:lpstr>  Obligations of data controllers under DPA    </vt:lpstr>
      <vt:lpstr>PowerPoint Presentation</vt:lpstr>
      <vt:lpstr>PowerPoint Presentation</vt:lpstr>
      <vt:lpstr>Transborder Access to data </vt:lpstr>
      <vt:lpstr> Current Article 32 of the Budapest Convention on Cybercrime  </vt:lpstr>
      <vt:lpstr>PowerPoint Presentation</vt:lpstr>
      <vt:lpstr>PowerPoint Presentation</vt:lpstr>
      <vt:lpstr>The issue of direct access to data and the applicable law -  Article 29 Working Party's comments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at Ministry of Social Security, National Solidarity and Reform Institutions</dc:title>
  <dc:creator>user</dc:creator>
  <cp:lastModifiedBy>Mira Nundoo</cp:lastModifiedBy>
  <cp:revision>511</cp:revision>
  <cp:lastPrinted>1601-01-01T00:00:00Z</cp:lastPrinted>
  <dcterms:created xsi:type="dcterms:W3CDTF">2013-05-14T11:31:17Z</dcterms:created>
  <dcterms:modified xsi:type="dcterms:W3CDTF">2014-08-20T04:32:48Z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TC011813141033</vt:lpwstr>
  </property>
  <property fmtid="{D5CDD505-2E9C-101B-9397-08002B2CF9AE}" pid="3" name="ContentTypeId">
    <vt:lpwstr>0x0101002493FC4C48176D4BA39FB2B3A58FDD54</vt:lpwstr>
  </property>
  <property fmtid="{D5CDD505-2E9C-101B-9397-08002B2CF9AE}" pid="4" name="Order">
    <vt:r8>900</vt:r8>
  </property>
  <property fmtid="{D5CDD505-2E9C-101B-9397-08002B2CF9AE}" pid="5" name="TemplateUrl">
    <vt:lpwstr/>
  </property>
  <property fmtid="{D5CDD505-2E9C-101B-9397-08002B2CF9AE}" pid="6" name="_SourceUrl">
    <vt:lpwstr/>
  </property>
  <property fmtid="{D5CDD505-2E9C-101B-9397-08002B2CF9AE}" pid="7" name="_SharedFileIndex">
    <vt:lpwstr/>
  </property>
  <property fmtid="{D5CDD505-2E9C-101B-9397-08002B2CF9AE}" pid="8" name="xd_Signature">
    <vt:bool>false</vt:bool>
  </property>
  <property fmtid="{D5CDD505-2E9C-101B-9397-08002B2CF9AE}" pid="9" name="xd_ProgID">
    <vt:lpwstr/>
  </property>
</Properties>
</file>