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6" r:id="rId2"/>
    <p:sldId id="267" r:id="rId3"/>
    <p:sldId id="277" r:id="rId4"/>
    <p:sldId id="276" r:id="rId5"/>
    <p:sldId id="278" r:id="rId6"/>
    <p:sldId id="268" r:id="rId7"/>
    <p:sldId id="279" r:id="rId8"/>
    <p:sldId id="280" r:id="rId9"/>
    <p:sldId id="281" r:id="rId10"/>
    <p:sldId id="282" r:id="rId11"/>
    <p:sldId id="283" r:id="rId12"/>
    <p:sldId id="284" r:id="rId13"/>
    <p:sldId id="285" r:id="rId14"/>
    <p:sldId id="286" r:id="rId15"/>
    <p:sldId id="287" r:id="rId16"/>
    <p:sldId id="289" r:id="rId17"/>
    <p:sldId id="288"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p:scale>
          <a:sx n="80" d="100"/>
          <a:sy n="80" d="100"/>
        </p:scale>
        <p:origin x="-1086"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dirty="0"/>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dirty="0"/>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dirty="0"/>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ADE8682-EA4F-4607-AD4B-D37DCEB63DFE}" type="slidenum">
              <a:rPr lang="en-US" altLang="en-US"/>
              <a:pPr>
                <a:defRPr/>
              </a:pPr>
              <a:t>‹#›</a:t>
            </a:fld>
            <a:endParaRPr lang="en-US" altLang="en-US" dirty="0"/>
          </a:p>
        </p:txBody>
      </p:sp>
    </p:spTree>
    <p:extLst>
      <p:ext uri="{BB962C8B-B14F-4D97-AF65-F5344CB8AC3E}">
        <p14:creationId xmlns:p14="http://schemas.microsoft.com/office/powerpoint/2010/main" val="2909650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dirty="0"/>
          </a:p>
        </p:txBody>
      </p:sp>
      <p:sp>
        <p:nvSpPr>
          <p:cNvPr id="542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dirty="0"/>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E1F33F2-7FFE-44F9-B8D9-AE17A5C4B377}" type="slidenum">
              <a:rPr lang="en-GB" altLang="en-US"/>
              <a:pPr>
                <a:defRPr/>
              </a:pPr>
              <a:t>‹#›</a:t>
            </a:fld>
            <a:endParaRPr lang="en-GB" altLang="en-US" dirty="0"/>
          </a:p>
        </p:txBody>
      </p:sp>
    </p:spTree>
    <p:extLst>
      <p:ext uri="{BB962C8B-B14F-4D97-AF65-F5344CB8AC3E}">
        <p14:creationId xmlns:p14="http://schemas.microsoft.com/office/powerpoint/2010/main" val="930157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E511816-44ED-462D-976A-32D1DB6B2DAC}" type="slidenum">
              <a:rPr lang="en-GB" altLang="en-US"/>
              <a:pPr/>
              <a:t>1</a:t>
            </a:fld>
            <a:endParaRPr lang="en-GB" altLang="en-US" dirty="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3467674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10</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957657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11</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957657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12</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957657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13</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957657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14</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957657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15</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957657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16</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957657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17</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957657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1B8732-8AF7-457E-B92E-6CB7F7D8DD02}" type="slidenum">
              <a:rPr lang="en-GB" altLang="en-US"/>
              <a:pPr/>
              <a:t>2</a:t>
            </a:fld>
            <a:endParaRPr lang="en-GB" alt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1010426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1B8732-8AF7-457E-B92E-6CB7F7D8DD02}" type="slidenum">
              <a:rPr lang="en-GB" altLang="en-US"/>
              <a:pPr/>
              <a:t>3</a:t>
            </a:fld>
            <a:endParaRPr lang="en-GB" alt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1010426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1B8732-8AF7-457E-B92E-6CB7F7D8DD02}" type="slidenum">
              <a:rPr lang="en-GB" altLang="en-US"/>
              <a:pPr/>
              <a:t>4</a:t>
            </a:fld>
            <a:endParaRPr lang="en-GB" alt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1010426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5</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957657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6</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957657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7</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957657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8</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957657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9</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957657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1"/>
          <p:cNvSpPr>
            <a:spLocks/>
          </p:cNvSpPr>
          <p:nvPr/>
        </p:nvSpPr>
        <p:spPr bwMode="auto">
          <a:xfrm>
            <a:off x="142875" y="925513"/>
            <a:ext cx="7200900" cy="4448175"/>
          </a:xfrm>
          <a:custGeom>
            <a:avLst/>
            <a:gdLst>
              <a:gd name="T0" fmla="*/ 0 w 1684"/>
              <a:gd name="T1" fmla="*/ 3176719 h 1158"/>
              <a:gd name="T2" fmla="*/ 17104 w 1684"/>
              <a:gd name="T3" fmla="*/ 3303481 h 1158"/>
              <a:gd name="T4" fmla="*/ 55589 w 1684"/>
              <a:gd name="T5" fmla="*/ 3422560 h 1158"/>
              <a:gd name="T6" fmla="*/ 115454 w 1684"/>
              <a:gd name="T7" fmla="*/ 3526273 h 1158"/>
              <a:gd name="T8" fmla="*/ 200975 w 1684"/>
              <a:gd name="T9" fmla="*/ 3622305 h 1158"/>
              <a:gd name="T10" fmla="*/ 299325 w 1684"/>
              <a:gd name="T11" fmla="*/ 3695289 h 1158"/>
              <a:gd name="T12" fmla="*/ 410503 w 1684"/>
              <a:gd name="T13" fmla="*/ 3752908 h 1158"/>
              <a:gd name="T14" fmla="*/ 538785 w 1684"/>
              <a:gd name="T15" fmla="*/ 3787479 h 1158"/>
              <a:gd name="T16" fmla="*/ 671343 w 1684"/>
              <a:gd name="T17" fmla="*/ 3802844 h 1158"/>
              <a:gd name="T18" fmla="*/ 6529557 w 1684"/>
              <a:gd name="T19" fmla="*/ 4448175 h 1158"/>
              <a:gd name="T20" fmla="*/ 6666391 w 1684"/>
              <a:gd name="T21" fmla="*/ 4436651 h 1158"/>
              <a:gd name="T22" fmla="*/ 6794673 w 1684"/>
              <a:gd name="T23" fmla="*/ 4398239 h 1158"/>
              <a:gd name="T24" fmla="*/ 6905851 w 1684"/>
              <a:gd name="T25" fmla="*/ 4340620 h 1158"/>
              <a:gd name="T26" fmla="*/ 7004201 w 1684"/>
              <a:gd name="T27" fmla="*/ 4267636 h 1158"/>
              <a:gd name="T28" fmla="*/ 7089722 w 1684"/>
              <a:gd name="T29" fmla="*/ 4175446 h 1158"/>
              <a:gd name="T30" fmla="*/ 7149587 w 1684"/>
              <a:gd name="T31" fmla="*/ 4067891 h 1158"/>
              <a:gd name="T32" fmla="*/ 7188072 w 1684"/>
              <a:gd name="T33" fmla="*/ 3948812 h 1158"/>
              <a:gd name="T34" fmla="*/ 7200900 w 1684"/>
              <a:gd name="T35" fmla="*/ 3825891 h 1158"/>
              <a:gd name="T36" fmla="*/ 7038409 w 1684"/>
              <a:gd name="T37" fmla="*/ 618442 h 1158"/>
              <a:gd name="T38" fmla="*/ 7025581 w 1684"/>
              <a:gd name="T39" fmla="*/ 495522 h 1158"/>
              <a:gd name="T40" fmla="*/ 6982820 w 1684"/>
              <a:gd name="T41" fmla="*/ 380284 h 1158"/>
              <a:gd name="T42" fmla="*/ 6927232 w 1684"/>
              <a:gd name="T43" fmla="*/ 276570 h 1158"/>
              <a:gd name="T44" fmla="*/ 6841710 w 1684"/>
              <a:gd name="T45" fmla="*/ 180539 h 1158"/>
              <a:gd name="T46" fmla="*/ 6743361 w 1684"/>
              <a:gd name="T47" fmla="*/ 107555 h 1158"/>
              <a:gd name="T48" fmla="*/ 6632183 w 1684"/>
              <a:gd name="T49" fmla="*/ 49936 h 1158"/>
              <a:gd name="T50" fmla="*/ 6503901 w 1684"/>
              <a:gd name="T51" fmla="*/ 15365 h 1158"/>
              <a:gd name="T52" fmla="*/ 6367067 w 1684"/>
              <a:gd name="T53" fmla="*/ 0 h 1158"/>
              <a:gd name="T54" fmla="*/ 889422 w 1684"/>
              <a:gd name="T55" fmla="*/ 99873 h 1158"/>
              <a:gd name="T56" fmla="*/ 756864 w 1684"/>
              <a:gd name="T57" fmla="*/ 111396 h 1158"/>
              <a:gd name="T58" fmla="*/ 628582 w 1684"/>
              <a:gd name="T59" fmla="*/ 145968 h 1158"/>
              <a:gd name="T60" fmla="*/ 513128 w 1684"/>
              <a:gd name="T61" fmla="*/ 203587 h 1158"/>
              <a:gd name="T62" fmla="*/ 414779 w 1684"/>
              <a:gd name="T63" fmla="*/ 280412 h 1158"/>
              <a:gd name="T64" fmla="*/ 333533 w 1684"/>
              <a:gd name="T65" fmla="*/ 372602 h 1158"/>
              <a:gd name="T66" fmla="*/ 273668 w 1684"/>
              <a:gd name="T67" fmla="*/ 480157 h 1158"/>
              <a:gd name="T68" fmla="*/ 235184 w 1684"/>
              <a:gd name="T69" fmla="*/ 595395 h 1158"/>
              <a:gd name="T70" fmla="*/ 218080 w 1684"/>
              <a:gd name="T71" fmla="*/ 718315 h 1158"/>
              <a:gd name="T72" fmla="*/ 0 w 1684"/>
              <a:gd name="T73" fmla="*/ 3176719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 name="Freeform 47"/>
          <p:cNvSpPr>
            <a:spLocks/>
          </p:cNvSpPr>
          <p:nvPr/>
        </p:nvSpPr>
        <p:spPr bwMode="auto">
          <a:xfrm>
            <a:off x="7339013" y="3629025"/>
            <a:ext cx="9525" cy="1588"/>
          </a:xfrm>
          <a:custGeom>
            <a:avLst/>
            <a:gdLst>
              <a:gd name="T0" fmla="*/ 0 w 6"/>
              <a:gd name="T1" fmla="*/ 0 h 1588"/>
              <a:gd name="T2" fmla="*/ 0 w 6"/>
              <a:gd name="T3" fmla="*/ 0 h 1588"/>
              <a:gd name="T4" fmla="*/ 9525 w 6"/>
              <a:gd name="T5" fmla="*/ 0 h 1588"/>
              <a:gd name="T6" fmla="*/ 0 w 6"/>
              <a:gd name="T7" fmla="*/ 0 h 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8">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 name="Freeform 54"/>
          <p:cNvSpPr>
            <a:spLocks/>
          </p:cNvSpPr>
          <p:nvPr/>
        </p:nvSpPr>
        <p:spPr bwMode="auto">
          <a:xfrm rot="2880264">
            <a:off x="6019006" y="3364707"/>
            <a:ext cx="2720975" cy="3097212"/>
          </a:xfrm>
          <a:custGeom>
            <a:avLst/>
            <a:gdLst>
              <a:gd name="T0" fmla="*/ 934921 w 10262"/>
              <a:gd name="T1" fmla="*/ 1895495 h 11683"/>
              <a:gd name="T2" fmla="*/ 644316 w 10262"/>
              <a:gd name="T3" fmla="*/ 2217066 h 11683"/>
              <a:gd name="T4" fmla="*/ 342044 w 10262"/>
              <a:gd name="T5" fmla="*/ 2405290 h 11683"/>
              <a:gd name="T6" fmla="*/ 80075 w 10262"/>
              <a:gd name="T7" fmla="*/ 2369766 h 11683"/>
              <a:gd name="T8" fmla="*/ 5568 w 10262"/>
              <a:gd name="T9" fmla="*/ 2270087 h 11683"/>
              <a:gd name="T10" fmla="*/ 16174 w 10262"/>
              <a:gd name="T11" fmla="*/ 2121364 h 11683"/>
              <a:gd name="T12" fmla="*/ 116931 w 10262"/>
              <a:gd name="T13" fmla="*/ 1966278 h 11683"/>
              <a:gd name="T14" fmla="*/ 290870 w 10262"/>
              <a:gd name="T15" fmla="*/ 1857850 h 11683"/>
              <a:gd name="T16" fmla="*/ 656513 w 10262"/>
              <a:gd name="T17" fmla="*/ 1779909 h 11683"/>
              <a:gd name="T18" fmla="*/ 1213594 w 10262"/>
              <a:gd name="T19" fmla="*/ 1578960 h 11683"/>
              <a:gd name="T20" fmla="*/ 849012 w 10262"/>
              <a:gd name="T21" fmla="*/ 1353887 h 11683"/>
              <a:gd name="T22" fmla="*/ 336476 w 10262"/>
              <a:gd name="T23" fmla="*/ 1235916 h 11683"/>
              <a:gd name="T24" fmla="*/ 130189 w 10262"/>
              <a:gd name="T25" fmla="*/ 1130934 h 11683"/>
              <a:gd name="T26" fmla="*/ 24659 w 10262"/>
              <a:gd name="T27" fmla="*/ 989899 h 11683"/>
              <a:gd name="T28" fmla="*/ 1591 w 10262"/>
              <a:gd name="T29" fmla="*/ 823679 h 11683"/>
              <a:gd name="T30" fmla="*/ 49583 w 10262"/>
              <a:gd name="T31" fmla="*/ 729302 h 11683"/>
              <a:gd name="T32" fmla="*/ 294847 w 10262"/>
              <a:gd name="T33" fmla="*/ 663556 h 11683"/>
              <a:gd name="T34" fmla="*/ 593407 w 10262"/>
              <a:gd name="T35" fmla="*/ 810954 h 11683"/>
              <a:gd name="T36" fmla="*/ 903103 w 10262"/>
              <a:gd name="T37" fmla="*/ 1154794 h 11683"/>
              <a:gd name="T38" fmla="*/ 1324692 w 10262"/>
              <a:gd name="T39" fmla="*/ 1443227 h 11683"/>
              <a:gd name="T40" fmla="*/ 1272988 w 10262"/>
              <a:gd name="T41" fmla="*/ 1018265 h 11683"/>
              <a:gd name="T42" fmla="*/ 1112307 w 10262"/>
              <a:gd name="T43" fmla="*/ 420455 h 11683"/>
              <a:gd name="T44" fmla="*/ 1121587 w 10262"/>
              <a:gd name="T45" fmla="*/ 231966 h 11683"/>
              <a:gd name="T46" fmla="*/ 1221814 w 10262"/>
              <a:gd name="T47" fmla="*/ 68397 h 11683"/>
              <a:gd name="T48" fmla="*/ 1337419 w 10262"/>
              <a:gd name="T49" fmla="*/ 1591 h 11683"/>
              <a:gd name="T50" fmla="*/ 1471320 w 10262"/>
              <a:gd name="T51" fmla="*/ 33668 h 11683"/>
              <a:gd name="T52" fmla="*/ 1582419 w 10262"/>
              <a:gd name="T53" fmla="*/ 164365 h 11683"/>
              <a:gd name="T54" fmla="*/ 1627229 w 10262"/>
              <a:gd name="T55" fmla="*/ 358951 h 11683"/>
              <a:gd name="T56" fmla="*/ 1501282 w 10262"/>
              <a:gd name="T57" fmla="*/ 837729 h 11683"/>
              <a:gd name="T58" fmla="*/ 1406889 w 10262"/>
              <a:gd name="T59" fmla="*/ 1305638 h 11683"/>
              <a:gd name="T60" fmla="*/ 1670448 w 10262"/>
              <a:gd name="T61" fmla="*/ 1294769 h 11683"/>
              <a:gd name="T62" fmla="*/ 2063402 w 10262"/>
              <a:gd name="T63" fmla="*/ 882002 h 11683"/>
              <a:gd name="T64" fmla="*/ 2369916 w 10262"/>
              <a:gd name="T65" fmla="*/ 679727 h 11683"/>
              <a:gd name="T66" fmla="*/ 2622339 w 10262"/>
              <a:gd name="T67" fmla="*/ 705707 h 11683"/>
              <a:gd name="T68" fmla="*/ 2703475 w 10262"/>
              <a:gd name="T69" fmla="*/ 790276 h 11683"/>
              <a:gd name="T70" fmla="*/ 2716998 w 10262"/>
              <a:gd name="T71" fmla="*/ 924683 h 11683"/>
              <a:gd name="T72" fmla="*/ 2639574 w 10262"/>
              <a:gd name="T73" fmla="*/ 1078709 h 11683"/>
              <a:gd name="T74" fmla="*/ 2474915 w 10262"/>
              <a:gd name="T75" fmla="*/ 1204103 h 11683"/>
              <a:gd name="T76" fmla="*/ 2240522 w 10262"/>
              <a:gd name="T77" fmla="*/ 1269849 h 11683"/>
              <a:gd name="T78" fmla="*/ 1670448 w 10262"/>
              <a:gd name="T79" fmla="*/ 1429707 h 11683"/>
              <a:gd name="T80" fmla="*/ 1712342 w 10262"/>
              <a:gd name="T81" fmla="*/ 1671747 h 11683"/>
              <a:gd name="T82" fmla="*/ 2268098 w 10262"/>
              <a:gd name="T83" fmla="*/ 1817289 h 11683"/>
              <a:gd name="T84" fmla="*/ 2513892 w 10262"/>
              <a:gd name="T85" fmla="*/ 1900002 h 11683"/>
              <a:gd name="T86" fmla="*/ 2659725 w 10262"/>
              <a:gd name="T87" fmla="*/ 2028047 h 11683"/>
              <a:gd name="T88" fmla="*/ 2719119 w 10262"/>
              <a:gd name="T89" fmla="*/ 2198509 h 11683"/>
              <a:gd name="T90" fmla="*/ 2697111 w 10262"/>
              <a:gd name="T91" fmla="*/ 2318866 h 11683"/>
              <a:gd name="T92" fmla="*/ 2562150 w 10262"/>
              <a:gd name="T93" fmla="*/ 2408736 h 11683"/>
              <a:gd name="T94" fmla="*/ 2316886 w 10262"/>
              <a:gd name="T95" fmla="*/ 2393360 h 11683"/>
              <a:gd name="T96" fmla="*/ 2008515 w 10262"/>
              <a:gd name="T97" fmla="*/ 2140186 h 11683"/>
              <a:gd name="T98" fmla="*/ 1683441 w 10262"/>
              <a:gd name="T99" fmla="*/ 1802708 h 11683"/>
              <a:gd name="T100" fmla="*/ 1405298 w 10262"/>
              <a:gd name="T101" fmla="*/ 1768510 h 11683"/>
              <a:gd name="T102" fmla="*/ 1497040 w 10262"/>
              <a:gd name="T103" fmla="*/ 2229526 h 11683"/>
              <a:gd name="T104" fmla="*/ 1622987 w 10262"/>
              <a:gd name="T105" fmla="*/ 2738261 h 11683"/>
              <a:gd name="T106" fmla="*/ 1582949 w 10262"/>
              <a:gd name="T107" fmla="*/ 2920653 h 11683"/>
              <a:gd name="T108" fmla="*/ 1472911 w 10262"/>
              <a:gd name="T109" fmla="*/ 3055591 h 11683"/>
              <a:gd name="T110" fmla="*/ 1350942 w 10262"/>
              <a:gd name="T111" fmla="*/ 3096947 h 11683"/>
              <a:gd name="T112" fmla="*/ 1226056 w 10262"/>
              <a:gd name="T113" fmla="*/ 3035708 h 11683"/>
              <a:gd name="T114" fmla="*/ 1124504 w 10262"/>
              <a:gd name="T115" fmla="*/ 2882743 h 11683"/>
              <a:gd name="T116" fmla="*/ 1099314 w 10262"/>
              <a:gd name="T117" fmla="*/ 2692928 h 11683"/>
              <a:gd name="T118" fmla="*/ 1249655 w 10262"/>
              <a:gd name="T119" fmla="*/ 2145753 h 11683"/>
              <a:gd name="T120" fmla="*/ 1322836 w 10262"/>
              <a:gd name="T121" fmla="*/ 1689509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57150" cmpd="sng">
                <a:solidFill>
                  <a:schemeClr val="hlink"/>
                </a:solidFill>
                <a:round/>
                <a:headEnd/>
                <a:tailEnd/>
              </a14:hiddenLine>
            </a:ext>
          </a:extLst>
        </p:spPr>
        <p:txBody>
          <a:bodyPr/>
          <a:lstStyle/>
          <a:p>
            <a:endParaRPr lang="en-GB" dirty="0"/>
          </a:p>
        </p:txBody>
      </p:sp>
      <p:sp>
        <p:nvSpPr>
          <p:cNvPr id="4102" name="Rectangle 6"/>
          <p:cNvSpPr>
            <a:spLocks noGrp="1" noChangeArrowheads="1"/>
          </p:cNvSpPr>
          <p:nvPr>
            <p:ph type="ctrTitle"/>
          </p:nvPr>
        </p:nvSpPr>
        <p:spPr>
          <a:xfrm>
            <a:off x="468313" y="1519238"/>
            <a:ext cx="6983412" cy="16557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224213"/>
            <a:ext cx="4498975" cy="1752600"/>
          </a:xfrm>
        </p:spPr>
        <p:txBody>
          <a:bodyPr/>
          <a:lstStyle>
            <a:lvl1pPr marL="0" indent="0">
              <a:buFontTx/>
              <a:buNone/>
              <a:defRPr sz="2000"/>
            </a:lvl1pPr>
          </a:lstStyle>
          <a:p>
            <a:pPr lvl="0"/>
            <a:r>
              <a:rPr lang="en-US" altLang="en-US" noProof="0" smtClean="0"/>
              <a:t>Click to edit Master subtitle style</a:t>
            </a:r>
          </a:p>
        </p:txBody>
      </p:sp>
      <p:sp>
        <p:nvSpPr>
          <p:cNvPr id="7" name="Rectangle 6"/>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dirty="0"/>
          </a:p>
        </p:txBody>
      </p:sp>
      <p:sp>
        <p:nvSpPr>
          <p:cNvPr id="8" name="Rectangle 7"/>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dirty="0"/>
          </a:p>
        </p:txBody>
      </p:sp>
      <p:sp>
        <p:nvSpPr>
          <p:cNvPr id="9" name="Rectangle 8"/>
          <p:cNvSpPr>
            <a:spLocks noGrp="1" noChangeArrowheads="1"/>
          </p:cNvSpPr>
          <p:nvPr>
            <p:ph type="sldNum" sz="quarter" idx="12"/>
          </p:nvPr>
        </p:nvSpPr>
        <p:spPr>
          <a:xfrm>
            <a:off x="6553200" y="6605588"/>
            <a:ext cx="2133600" cy="279400"/>
          </a:xfrm>
        </p:spPr>
        <p:txBody>
          <a:bodyPr/>
          <a:lstStyle>
            <a:lvl1pPr>
              <a:defRPr smtClean="0"/>
            </a:lvl1pPr>
          </a:lstStyle>
          <a:p>
            <a:pPr>
              <a:defRPr/>
            </a:pPr>
            <a:fld id="{DF0BE88C-3F13-4203-AFBF-23D178A0F20F}" type="slidenum">
              <a:rPr lang="en-US" altLang="en-US"/>
              <a:pPr>
                <a:defRPr/>
              </a:pPr>
              <a:t>‹#›</a:t>
            </a:fld>
            <a:endParaRPr lang="en-US" altLang="en-US" dirty="0"/>
          </a:p>
        </p:txBody>
      </p:sp>
    </p:spTree>
    <p:extLst>
      <p:ext uri="{BB962C8B-B14F-4D97-AF65-F5344CB8AC3E}">
        <p14:creationId xmlns:p14="http://schemas.microsoft.com/office/powerpoint/2010/main" val="101565656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7117FD1-58F3-4CBC-BE73-9099E8FFF989}" type="slidenum">
              <a:rPr lang="en-US" altLang="en-US"/>
              <a:pPr>
                <a:defRPr/>
              </a:pPr>
              <a:t>‹#›</a:t>
            </a:fld>
            <a:endParaRPr lang="en-US" altLang="en-US" dirty="0"/>
          </a:p>
        </p:txBody>
      </p:sp>
    </p:spTree>
    <p:extLst>
      <p:ext uri="{BB962C8B-B14F-4D97-AF65-F5344CB8AC3E}">
        <p14:creationId xmlns:p14="http://schemas.microsoft.com/office/powerpoint/2010/main" val="302304959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0500" y="260350"/>
            <a:ext cx="2027238" cy="5473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930900" cy="5473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4E00DF7-437A-46BF-B7C1-0DA531BD6215}" type="slidenum">
              <a:rPr lang="en-US" altLang="en-US"/>
              <a:pPr>
                <a:defRPr/>
              </a:pPr>
              <a:t>‹#›</a:t>
            </a:fld>
            <a:endParaRPr lang="en-US" altLang="en-US" dirty="0"/>
          </a:p>
        </p:txBody>
      </p:sp>
    </p:spTree>
    <p:extLst>
      <p:ext uri="{BB962C8B-B14F-4D97-AF65-F5344CB8AC3E}">
        <p14:creationId xmlns:p14="http://schemas.microsoft.com/office/powerpoint/2010/main" val="297456073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47700" y="1484313"/>
            <a:ext cx="7740650" cy="4249737"/>
          </a:xfrm>
        </p:spPr>
        <p:txBody>
          <a:bodyPr/>
          <a:lstStyle/>
          <a:p>
            <a:pPr lvl="0"/>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BBB2A23-D17F-4D1D-8E41-97A7B0049424}" type="slidenum">
              <a:rPr lang="en-US" altLang="en-US"/>
              <a:pPr>
                <a:defRPr/>
              </a:pPr>
              <a:t>‹#›</a:t>
            </a:fld>
            <a:endParaRPr lang="en-US" altLang="en-US" dirty="0"/>
          </a:p>
        </p:txBody>
      </p:sp>
    </p:spTree>
    <p:extLst>
      <p:ext uri="{BB962C8B-B14F-4D97-AF65-F5344CB8AC3E}">
        <p14:creationId xmlns:p14="http://schemas.microsoft.com/office/powerpoint/2010/main" val="175188007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47700" y="1484313"/>
            <a:ext cx="7740650" cy="4249737"/>
          </a:xfrm>
        </p:spPr>
        <p:txBody>
          <a:bodyPr/>
          <a:lstStyle/>
          <a:p>
            <a:pPr lvl="0"/>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66CE820-2E47-4B76-9F93-A984DDAAD340}" type="slidenum">
              <a:rPr lang="en-US" altLang="en-US"/>
              <a:pPr>
                <a:defRPr/>
              </a:pPr>
              <a:t>‹#›</a:t>
            </a:fld>
            <a:endParaRPr lang="en-US" altLang="en-US" dirty="0"/>
          </a:p>
        </p:txBody>
      </p:sp>
    </p:spTree>
    <p:extLst>
      <p:ext uri="{BB962C8B-B14F-4D97-AF65-F5344CB8AC3E}">
        <p14:creationId xmlns:p14="http://schemas.microsoft.com/office/powerpoint/2010/main" val="122096320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C5D8B8-9FB9-407D-9B7E-51F5221E2CE9}" type="slidenum">
              <a:rPr lang="en-US" altLang="en-US"/>
              <a:pPr>
                <a:defRPr/>
              </a:pPr>
              <a:t>‹#›</a:t>
            </a:fld>
            <a:endParaRPr lang="en-US" altLang="en-US" dirty="0"/>
          </a:p>
        </p:txBody>
      </p:sp>
    </p:spTree>
    <p:extLst>
      <p:ext uri="{BB962C8B-B14F-4D97-AF65-F5344CB8AC3E}">
        <p14:creationId xmlns:p14="http://schemas.microsoft.com/office/powerpoint/2010/main" val="415889988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8EFE21-27F9-4C54-B36D-B87375632DB0}" type="slidenum">
              <a:rPr lang="en-US" altLang="en-US"/>
              <a:pPr>
                <a:defRPr/>
              </a:pPr>
              <a:t>‹#›</a:t>
            </a:fld>
            <a:endParaRPr lang="en-US" altLang="en-US" dirty="0"/>
          </a:p>
        </p:txBody>
      </p:sp>
    </p:spTree>
    <p:extLst>
      <p:ext uri="{BB962C8B-B14F-4D97-AF65-F5344CB8AC3E}">
        <p14:creationId xmlns:p14="http://schemas.microsoft.com/office/powerpoint/2010/main" val="61271436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3BE95B2-4C75-43DF-BE2B-10D1FE7D5C5E}" type="slidenum">
              <a:rPr lang="en-US" altLang="en-US"/>
              <a:pPr>
                <a:defRPr/>
              </a:pPr>
              <a:t>‹#›</a:t>
            </a:fld>
            <a:endParaRPr lang="en-US" altLang="en-US" dirty="0"/>
          </a:p>
        </p:txBody>
      </p:sp>
    </p:spTree>
    <p:extLst>
      <p:ext uri="{BB962C8B-B14F-4D97-AF65-F5344CB8AC3E}">
        <p14:creationId xmlns:p14="http://schemas.microsoft.com/office/powerpoint/2010/main" val="76490315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E8DAE0F-8FA2-46F1-983B-FF25C262EDF6}" type="slidenum">
              <a:rPr lang="en-US" altLang="en-US"/>
              <a:pPr>
                <a:defRPr/>
              </a:pPr>
              <a:t>‹#›</a:t>
            </a:fld>
            <a:endParaRPr lang="en-US" altLang="en-US" dirty="0"/>
          </a:p>
        </p:txBody>
      </p:sp>
    </p:spTree>
    <p:extLst>
      <p:ext uri="{BB962C8B-B14F-4D97-AF65-F5344CB8AC3E}">
        <p14:creationId xmlns:p14="http://schemas.microsoft.com/office/powerpoint/2010/main" val="347560153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6846034-E91C-4413-9CF1-F9E5A88C34D8}" type="slidenum">
              <a:rPr lang="en-US" altLang="en-US"/>
              <a:pPr>
                <a:defRPr/>
              </a:pPr>
              <a:t>‹#›</a:t>
            </a:fld>
            <a:endParaRPr lang="en-US" altLang="en-US" dirty="0"/>
          </a:p>
        </p:txBody>
      </p:sp>
    </p:spTree>
    <p:extLst>
      <p:ext uri="{BB962C8B-B14F-4D97-AF65-F5344CB8AC3E}">
        <p14:creationId xmlns:p14="http://schemas.microsoft.com/office/powerpoint/2010/main" val="25452349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0306C3C-AF2F-4439-BB1B-236AAB435798}" type="slidenum">
              <a:rPr lang="en-US" altLang="en-US"/>
              <a:pPr>
                <a:defRPr/>
              </a:pPr>
              <a:t>‹#›</a:t>
            </a:fld>
            <a:endParaRPr lang="en-US" altLang="en-US" dirty="0"/>
          </a:p>
        </p:txBody>
      </p:sp>
    </p:spTree>
    <p:extLst>
      <p:ext uri="{BB962C8B-B14F-4D97-AF65-F5344CB8AC3E}">
        <p14:creationId xmlns:p14="http://schemas.microsoft.com/office/powerpoint/2010/main" val="242714398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AC21526-FEBC-4328-AF8C-87E977CCCA04}" type="slidenum">
              <a:rPr lang="en-US" altLang="en-US"/>
              <a:pPr>
                <a:defRPr/>
              </a:pPr>
              <a:t>‹#›</a:t>
            </a:fld>
            <a:endParaRPr lang="en-US" altLang="en-US" dirty="0"/>
          </a:p>
        </p:txBody>
      </p:sp>
    </p:spTree>
    <p:extLst>
      <p:ext uri="{BB962C8B-B14F-4D97-AF65-F5344CB8AC3E}">
        <p14:creationId xmlns:p14="http://schemas.microsoft.com/office/powerpoint/2010/main" val="36787987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76485E6-2324-4B89-BC0E-C92250AB1EB4}" type="slidenum">
              <a:rPr lang="en-US" altLang="en-US"/>
              <a:pPr>
                <a:defRPr/>
              </a:pPr>
              <a:t>‹#›</a:t>
            </a:fld>
            <a:endParaRPr lang="en-US" altLang="en-US" dirty="0"/>
          </a:p>
        </p:txBody>
      </p:sp>
    </p:spTree>
    <p:extLst>
      <p:ext uri="{BB962C8B-B14F-4D97-AF65-F5344CB8AC3E}">
        <p14:creationId xmlns:p14="http://schemas.microsoft.com/office/powerpoint/2010/main" val="30131764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ADDB9F1-986D-48F0-BE80-34E9C751372B}" type="slidenum">
              <a:rPr lang="en-US" altLang="en-US"/>
              <a:pPr>
                <a:defRPr/>
              </a:pPr>
              <a:t>‹#›</a:t>
            </a:fld>
            <a:endParaRPr lang="en-US" altLang="en-US" dirty="0"/>
          </a:p>
        </p:txBody>
      </p:sp>
    </p:spTree>
    <p:extLst>
      <p:ext uri="{BB962C8B-B14F-4D97-AF65-F5344CB8AC3E}">
        <p14:creationId xmlns:p14="http://schemas.microsoft.com/office/powerpoint/2010/main" val="78875279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90"/>
          <p:cNvSpPr>
            <a:spLocks/>
          </p:cNvSpPr>
          <p:nvPr/>
        </p:nvSpPr>
        <p:spPr bwMode="auto">
          <a:xfrm>
            <a:off x="142875" y="1160463"/>
            <a:ext cx="8569325" cy="5292725"/>
          </a:xfrm>
          <a:custGeom>
            <a:avLst/>
            <a:gdLst>
              <a:gd name="T0" fmla="*/ 0 w 1684"/>
              <a:gd name="T1" fmla="*/ 3779865 h 1158"/>
              <a:gd name="T2" fmla="*/ 20355 w 1684"/>
              <a:gd name="T3" fmla="*/ 3930694 h 1158"/>
              <a:gd name="T4" fmla="*/ 66153 w 1684"/>
              <a:gd name="T5" fmla="*/ 4072382 h 1158"/>
              <a:gd name="T6" fmla="*/ 137394 w 1684"/>
              <a:gd name="T7" fmla="*/ 4195787 h 1158"/>
              <a:gd name="T8" fmla="*/ 239168 w 1684"/>
              <a:gd name="T9" fmla="*/ 4310052 h 1158"/>
              <a:gd name="T10" fmla="*/ 356207 w 1684"/>
              <a:gd name="T11" fmla="*/ 4396892 h 1158"/>
              <a:gd name="T12" fmla="*/ 488513 w 1684"/>
              <a:gd name="T13" fmla="*/ 4465451 h 1158"/>
              <a:gd name="T14" fmla="*/ 641173 w 1684"/>
              <a:gd name="T15" fmla="*/ 4506586 h 1158"/>
              <a:gd name="T16" fmla="*/ 798922 w 1684"/>
              <a:gd name="T17" fmla="*/ 4524869 h 1158"/>
              <a:gd name="T18" fmla="*/ 7770403 w 1684"/>
              <a:gd name="T19" fmla="*/ 5292725 h 1158"/>
              <a:gd name="T20" fmla="*/ 7933241 w 1684"/>
              <a:gd name="T21" fmla="*/ 5279013 h 1158"/>
              <a:gd name="T22" fmla="*/ 8085901 w 1684"/>
              <a:gd name="T23" fmla="*/ 5233308 h 1158"/>
              <a:gd name="T24" fmla="*/ 8218207 w 1684"/>
              <a:gd name="T25" fmla="*/ 5164749 h 1158"/>
              <a:gd name="T26" fmla="*/ 8335246 w 1684"/>
              <a:gd name="T27" fmla="*/ 5077908 h 1158"/>
              <a:gd name="T28" fmla="*/ 8437020 w 1684"/>
              <a:gd name="T29" fmla="*/ 4968214 h 1158"/>
              <a:gd name="T30" fmla="*/ 8508261 w 1684"/>
              <a:gd name="T31" fmla="*/ 4840238 h 1158"/>
              <a:gd name="T32" fmla="*/ 8554059 w 1684"/>
              <a:gd name="T33" fmla="*/ 4698550 h 1158"/>
              <a:gd name="T34" fmla="*/ 8569325 w 1684"/>
              <a:gd name="T35" fmla="*/ 4552292 h 1158"/>
              <a:gd name="T36" fmla="*/ 8375955 w 1684"/>
              <a:gd name="T37" fmla="*/ 735862 h 1158"/>
              <a:gd name="T38" fmla="*/ 8360689 w 1684"/>
              <a:gd name="T39" fmla="*/ 589604 h 1158"/>
              <a:gd name="T40" fmla="*/ 8309803 w 1684"/>
              <a:gd name="T41" fmla="*/ 452487 h 1158"/>
              <a:gd name="T42" fmla="*/ 8243650 w 1684"/>
              <a:gd name="T43" fmla="*/ 329081 h 1158"/>
              <a:gd name="T44" fmla="*/ 8141876 w 1684"/>
              <a:gd name="T45" fmla="*/ 214817 h 1158"/>
              <a:gd name="T46" fmla="*/ 8024837 w 1684"/>
              <a:gd name="T47" fmla="*/ 127976 h 1158"/>
              <a:gd name="T48" fmla="*/ 7892532 w 1684"/>
              <a:gd name="T49" fmla="*/ 59417 h 1158"/>
              <a:gd name="T50" fmla="*/ 7739871 w 1684"/>
              <a:gd name="T51" fmla="*/ 18282 h 1158"/>
              <a:gd name="T52" fmla="*/ 7577034 w 1684"/>
              <a:gd name="T53" fmla="*/ 0 h 1158"/>
              <a:gd name="T54" fmla="*/ 1058444 w 1684"/>
              <a:gd name="T55" fmla="*/ 118835 h 1158"/>
              <a:gd name="T56" fmla="*/ 900695 w 1684"/>
              <a:gd name="T57" fmla="*/ 132547 h 1158"/>
              <a:gd name="T58" fmla="*/ 748035 w 1684"/>
              <a:gd name="T59" fmla="*/ 173682 h 1158"/>
              <a:gd name="T60" fmla="*/ 610641 w 1684"/>
              <a:gd name="T61" fmla="*/ 242240 h 1158"/>
              <a:gd name="T62" fmla="*/ 493601 w 1684"/>
              <a:gd name="T63" fmla="*/ 333652 h 1158"/>
              <a:gd name="T64" fmla="*/ 396916 w 1684"/>
              <a:gd name="T65" fmla="*/ 443346 h 1158"/>
              <a:gd name="T66" fmla="*/ 325675 w 1684"/>
              <a:gd name="T67" fmla="*/ 571322 h 1158"/>
              <a:gd name="T68" fmla="*/ 279877 w 1684"/>
              <a:gd name="T69" fmla="*/ 708439 h 1158"/>
              <a:gd name="T70" fmla="*/ 259522 w 1684"/>
              <a:gd name="T71" fmla="*/ 854697 h 1158"/>
              <a:gd name="T72" fmla="*/ 0 w 1684"/>
              <a:gd name="T73" fmla="*/ 3779865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027" name="AutoShape 2"/>
          <p:cNvSpPr>
            <a:spLocks noGrp="1" noChangeArrowheads="1"/>
          </p:cNvSpPr>
          <p:nvPr>
            <p:ph type="title"/>
          </p:nvPr>
        </p:nvSpPr>
        <p:spPr bwMode="auto">
          <a:xfrm>
            <a:off x="457200" y="260350"/>
            <a:ext cx="8110538" cy="792163"/>
          </a:xfrm>
          <a:prstGeom prst="roundRect">
            <a:avLst>
              <a:gd name="adj" fmla="val 32463"/>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dirty="0"/>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dirty="0"/>
          </a:p>
        </p:txBody>
      </p:sp>
      <p:sp>
        <p:nvSpPr>
          <p:cNvPr id="1030" name="Rectangle 6"/>
          <p:cNvSpPr>
            <a:spLocks noGrp="1" noChangeArrowheads="1"/>
          </p:cNvSpPr>
          <p:nvPr>
            <p:ph type="sldNum" sz="quarter" idx="4"/>
          </p:nvPr>
        </p:nvSpPr>
        <p:spPr bwMode="auto">
          <a:xfrm>
            <a:off x="6373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F678F70-DE86-48DE-852E-7EB8A781E870}" type="slidenum">
              <a:rPr lang="en-US" altLang="en-US"/>
              <a:pPr>
                <a:defRPr/>
              </a:pPr>
              <a:t>‹#›</a:t>
            </a:fld>
            <a:endParaRPr lang="en-US" altLang="en-US" dirty="0"/>
          </a:p>
        </p:txBody>
      </p:sp>
      <p:sp>
        <p:nvSpPr>
          <p:cNvPr id="1031" name="Freeform 112"/>
          <p:cNvSpPr>
            <a:spLocks/>
          </p:cNvSpPr>
          <p:nvPr/>
        </p:nvSpPr>
        <p:spPr bwMode="auto">
          <a:xfrm rot="2880264">
            <a:off x="8026400" y="5262563"/>
            <a:ext cx="1012825" cy="1152525"/>
          </a:xfrm>
          <a:custGeom>
            <a:avLst/>
            <a:gdLst>
              <a:gd name="T0" fmla="*/ 348004 w 10262"/>
              <a:gd name="T1" fmla="*/ 705346 h 11683"/>
              <a:gd name="T2" fmla="*/ 239833 w 10262"/>
              <a:gd name="T3" fmla="*/ 825008 h 11683"/>
              <a:gd name="T4" fmla="*/ 127319 w 10262"/>
              <a:gd name="T5" fmla="*/ 895049 h 11683"/>
              <a:gd name="T6" fmla="*/ 29806 w 10262"/>
              <a:gd name="T7" fmla="*/ 881830 h 11683"/>
              <a:gd name="T8" fmla="*/ 2073 w 10262"/>
              <a:gd name="T9" fmla="*/ 844738 h 11683"/>
              <a:gd name="T10" fmla="*/ 6020 w 10262"/>
              <a:gd name="T11" fmla="*/ 789395 h 11683"/>
              <a:gd name="T12" fmla="*/ 43525 w 10262"/>
              <a:gd name="T13" fmla="*/ 731685 h 11683"/>
              <a:gd name="T14" fmla="*/ 108270 w 10262"/>
              <a:gd name="T15" fmla="*/ 691337 h 11683"/>
              <a:gd name="T16" fmla="*/ 244373 w 10262"/>
              <a:gd name="T17" fmla="*/ 662334 h 11683"/>
              <a:gd name="T18" fmla="*/ 451735 w 10262"/>
              <a:gd name="T19" fmla="*/ 587558 h 11683"/>
              <a:gd name="T20" fmla="*/ 316027 w 10262"/>
              <a:gd name="T21" fmla="*/ 503804 h 11683"/>
              <a:gd name="T22" fmla="*/ 125246 w 10262"/>
              <a:gd name="T23" fmla="*/ 459905 h 11683"/>
              <a:gd name="T24" fmla="*/ 48460 w 10262"/>
              <a:gd name="T25" fmla="*/ 420840 h 11683"/>
              <a:gd name="T26" fmla="*/ 9179 w 10262"/>
              <a:gd name="T27" fmla="*/ 368358 h 11683"/>
              <a:gd name="T28" fmla="*/ 592 w 10262"/>
              <a:gd name="T29" fmla="*/ 306505 h 11683"/>
              <a:gd name="T30" fmla="*/ 18456 w 10262"/>
              <a:gd name="T31" fmla="*/ 271385 h 11683"/>
              <a:gd name="T32" fmla="*/ 109751 w 10262"/>
              <a:gd name="T33" fmla="*/ 246920 h 11683"/>
              <a:gd name="T34" fmla="*/ 220883 w 10262"/>
              <a:gd name="T35" fmla="*/ 301770 h 11683"/>
              <a:gd name="T36" fmla="*/ 336161 w 10262"/>
              <a:gd name="T37" fmla="*/ 429718 h 11683"/>
              <a:gd name="T38" fmla="*/ 493088 w 10262"/>
              <a:gd name="T39" fmla="*/ 537049 h 11683"/>
              <a:gd name="T40" fmla="*/ 473843 w 10262"/>
              <a:gd name="T41" fmla="*/ 378914 h 11683"/>
              <a:gd name="T42" fmla="*/ 414032 w 10262"/>
              <a:gd name="T43" fmla="*/ 156458 h 11683"/>
              <a:gd name="T44" fmla="*/ 417487 w 10262"/>
              <a:gd name="T45" fmla="*/ 86319 h 11683"/>
              <a:gd name="T46" fmla="*/ 454794 w 10262"/>
              <a:gd name="T47" fmla="*/ 25452 h 11683"/>
              <a:gd name="T48" fmla="*/ 497826 w 10262"/>
              <a:gd name="T49" fmla="*/ 592 h 11683"/>
              <a:gd name="T50" fmla="*/ 547668 w 10262"/>
              <a:gd name="T51" fmla="*/ 12529 h 11683"/>
              <a:gd name="T52" fmla="*/ 589022 w 10262"/>
              <a:gd name="T53" fmla="*/ 61163 h 11683"/>
              <a:gd name="T54" fmla="*/ 605701 w 10262"/>
              <a:gd name="T55" fmla="*/ 133572 h 11683"/>
              <a:gd name="T56" fmla="*/ 558820 w 10262"/>
              <a:gd name="T57" fmla="*/ 311733 h 11683"/>
              <a:gd name="T58" fmla="*/ 523684 w 10262"/>
              <a:gd name="T59" fmla="*/ 485850 h 11683"/>
              <a:gd name="T60" fmla="*/ 621789 w 10262"/>
              <a:gd name="T61" fmla="*/ 481805 h 11683"/>
              <a:gd name="T62" fmla="*/ 768057 w 10262"/>
              <a:gd name="T63" fmla="*/ 328208 h 11683"/>
              <a:gd name="T64" fmla="*/ 882151 w 10262"/>
              <a:gd name="T65" fmla="*/ 252938 h 11683"/>
              <a:gd name="T66" fmla="*/ 976110 w 10262"/>
              <a:gd name="T67" fmla="*/ 262606 h 11683"/>
              <a:gd name="T68" fmla="*/ 1006311 w 10262"/>
              <a:gd name="T69" fmla="*/ 294075 h 11683"/>
              <a:gd name="T70" fmla="*/ 1011345 w 10262"/>
              <a:gd name="T71" fmla="*/ 344090 h 11683"/>
              <a:gd name="T72" fmla="*/ 982525 w 10262"/>
              <a:gd name="T73" fmla="*/ 401406 h 11683"/>
              <a:gd name="T74" fmla="*/ 921235 w 10262"/>
              <a:gd name="T75" fmla="*/ 448067 h 11683"/>
              <a:gd name="T76" fmla="*/ 833987 w 10262"/>
              <a:gd name="T77" fmla="*/ 472532 h 11683"/>
              <a:gd name="T78" fmla="*/ 621789 w 10262"/>
              <a:gd name="T79" fmla="*/ 532018 h 11683"/>
              <a:gd name="T80" fmla="*/ 637383 w 10262"/>
              <a:gd name="T81" fmla="*/ 622085 h 11683"/>
              <a:gd name="T82" fmla="*/ 844251 w 10262"/>
              <a:gd name="T83" fmla="*/ 676244 h 11683"/>
              <a:gd name="T84" fmla="*/ 935743 w 10262"/>
              <a:gd name="T85" fmla="*/ 707023 h 11683"/>
              <a:gd name="T86" fmla="*/ 990026 w 10262"/>
              <a:gd name="T87" fmla="*/ 754671 h 11683"/>
              <a:gd name="T88" fmla="*/ 1012134 w 10262"/>
              <a:gd name="T89" fmla="*/ 818102 h 11683"/>
              <a:gd name="T90" fmla="*/ 1003942 w 10262"/>
              <a:gd name="T91" fmla="*/ 862889 h 11683"/>
              <a:gd name="T92" fmla="*/ 953706 w 10262"/>
              <a:gd name="T93" fmla="*/ 896332 h 11683"/>
              <a:gd name="T94" fmla="*/ 862411 w 10262"/>
              <a:gd name="T95" fmla="*/ 890610 h 11683"/>
              <a:gd name="T96" fmla="*/ 747627 w 10262"/>
              <a:gd name="T97" fmla="*/ 796399 h 11683"/>
              <a:gd name="T98" fmla="*/ 626625 w 10262"/>
              <a:gd name="T99" fmla="*/ 670818 h 11683"/>
              <a:gd name="T100" fmla="*/ 523092 w 10262"/>
              <a:gd name="T101" fmla="*/ 658092 h 11683"/>
              <a:gd name="T102" fmla="*/ 557241 w 10262"/>
              <a:gd name="T103" fmla="*/ 829644 h 11683"/>
              <a:gd name="T104" fmla="*/ 604122 w 10262"/>
              <a:gd name="T105" fmla="*/ 1018953 h 11683"/>
              <a:gd name="T106" fmla="*/ 589219 w 10262"/>
              <a:gd name="T107" fmla="*/ 1086824 h 11683"/>
              <a:gd name="T108" fmla="*/ 548260 w 10262"/>
              <a:gd name="T109" fmla="*/ 1137037 h 11683"/>
              <a:gd name="T110" fmla="*/ 502859 w 10262"/>
              <a:gd name="T111" fmla="*/ 1152426 h 11683"/>
              <a:gd name="T112" fmla="*/ 456373 w 10262"/>
              <a:gd name="T113" fmla="*/ 1129638 h 11683"/>
              <a:gd name="T114" fmla="*/ 418572 w 10262"/>
              <a:gd name="T115" fmla="*/ 1072717 h 11683"/>
              <a:gd name="T116" fmla="*/ 409196 w 10262"/>
              <a:gd name="T117" fmla="*/ 1002084 h 11683"/>
              <a:gd name="T118" fmla="*/ 465157 w 10262"/>
              <a:gd name="T119" fmla="*/ 798471 h 11683"/>
              <a:gd name="T120" fmla="*/ 492398 w 10262"/>
              <a:gd name="T121" fmla="*/ 628695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032" name="Rectangle 3"/>
          <p:cNvSpPr>
            <a:spLocks noGrp="1" noChangeArrowheads="1"/>
          </p:cNvSpPr>
          <p:nvPr>
            <p:ph type="body" idx="1"/>
          </p:nvPr>
        </p:nvSpPr>
        <p:spPr bwMode="auto">
          <a:xfrm>
            <a:off x="647700" y="1484313"/>
            <a:ext cx="7740650" cy="424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68313" y="2204864"/>
            <a:ext cx="6983412" cy="970136"/>
          </a:xfrm>
          <a:noFill/>
        </p:spPr>
        <p:txBody>
          <a:bodyPr/>
          <a:lstStyle/>
          <a:p>
            <a:pPr eaLnBrk="1" hangingPunct="1"/>
            <a:r>
              <a:rPr lang="en-US" altLang="en-US" sz="2800" dirty="0" smtClean="0">
                <a:latin typeface="Cambria" panose="02040503050406030204" pitchFamily="18" charset="0"/>
              </a:rPr>
              <a:t>Challenges &amp; Opportunities from the Regulatory Perspective, a conversation with regulators, discussing the differences and similarities between commercial vs humanitarian and development applications of big data.</a:t>
            </a:r>
          </a:p>
        </p:txBody>
      </p:sp>
      <p:sp>
        <p:nvSpPr>
          <p:cNvPr id="5123" name="Rectangle 3"/>
          <p:cNvSpPr>
            <a:spLocks noGrp="1" noChangeArrowheads="1"/>
          </p:cNvSpPr>
          <p:nvPr>
            <p:ph type="subTitle" idx="1"/>
          </p:nvPr>
        </p:nvSpPr>
        <p:spPr>
          <a:xfrm>
            <a:off x="4645025" y="5345612"/>
            <a:ext cx="4498975" cy="1512388"/>
          </a:xfrm>
        </p:spPr>
        <p:txBody>
          <a:bodyPr/>
          <a:lstStyle/>
          <a:p>
            <a:pPr marL="26988" algn="r" hangingPunct="1">
              <a:lnSpc>
                <a:spcPct val="70000"/>
              </a:lnSpc>
            </a:pPr>
            <a:endParaRPr lang="fr-FR" altLang="en-US" sz="1100" b="1" i="1" dirty="0" smtClean="0">
              <a:latin typeface="Times New Roman" pitchFamily="18" charset="0"/>
              <a:cs typeface="Times New Roman" pitchFamily="18" charset="0"/>
            </a:endParaRPr>
          </a:p>
          <a:p>
            <a:pPr marL="26988" algn="r" hangingPunct="1">
              <a:lnSpc>
                <a:spcPct val="70000"/>
              </a:lnSpc>
            </a:pPr>
            <a:endParaRPr lang="fr-FR" altLang="en-US" sz="1100" b="1" i="1" dirty="0">
              <a:latin typeface="Times New Roman" pitchFamily="18" charset="0"/>
              <a:cs typeface="Times New Roman" pitchFamily="18" charset="0"/>
            </a:endParaRPr>
          </a:p>
          <a:p>
            <a:pPr marL="26988" algn="r" hangingPunct="1">
              <a:lnSpc>
                <a:spcPct val="70000"/>
              </a:lnSpc>
            </a:pPr>
            <a:r>
              <a:rPr lang="fr-FR" altLang="en-US" sz="1800" b="1" i="1" dirty="0" smtClean="0">
                <a:latin typeface="Times New Roman" pitchFamily="18" charset="0"/>
                <a:cs typeface="Times New Roman" pitchFamily="18" charset="0"/>
              </a:rPr>
              <a:t>Mrs </a:t>
            </a:r>
            <a:r>
              <a:rPr lang="fr-FR" altLang="en-US" sz="1800" b="1" i="1" dirty="0" err="1">
                <a:latin typeface="Times New Roman" pitchFamily="18" charset="0"/>
                <a:cs typeface="Times New Roman" pitchFamily="18" charset="0"/>
              </a:rPr>
              <a:t>Drudeisha</a:t>
            </a:r>
            <a:r>
              <a:rPr lang="fr-FR" altLang="en-US" sz="1800" b="1" i="1" dirty="0">
                <a:latin typeface="Times New Roman" pitchFamily="18" charset="0"/>
                <a:cs typeface="Times New Roman" pitchFamily="18" charset="0"/>
              </a:rPr>
              <a:t> </a:t>
            </a:r>
            <a:r>
              <a:rPr lang="fr-FR" altLang="en-US" sz="1800" b="1" i="1" dirty="0" err="1">
                <a:latin typeface="Times New Roman" pitchFamily="18" charset="0"/>
                <a:cs typeface="Times New Roman" pitchFamily="18" charset="0"/>
              </a:rPr>
              <a:t>Madhub</a:t>
            </a:r>
            <a:r>
              <a:rPr lang="fr-FR" altLang="en-US" sz="1800" b="1" i="1" dirty="0">
                <a:latin typeface="Times New Roman" pitchFamily="18" charset="0"/>
                <a:cs typeface="Times New Roman" pitchFamily="18" charset="0"/>
              </a:rPr>
              <a:t> </a:t>
            </a:r>
          </a:p>
          <a:p>
            <a:pPr marL="26988" algn="r" hangingPunct="1">
              <a:lnSpc>
                <a:spcPct val="70000"/>
              </a:lnSpc>
            </a:pPr>
            <a:r>
              <a:rPr lang="fr-FR" altLang="en-US" sz="1800" b="1" i="1" dirty="0">
                <a:latin typeface="Times New Roman" pitchFamily="18" charset="0"/>
                <a:cs typeface="Times New Roman" pitchFamily="18" charset="0"/>
              </a:rPr>
              <a:t>Data Protection </a:t>
            </a:r>
            <a:r>
              <a:rPr lang="fr-FR" altLang="en-US" sz="1800" b="1" i="1" dirty="0" err="1" smtClean="0">
                <a:latin typeface="Times New Roman" pitchFamily="18" charset="0"/>
                <a:cs typeface="Times New Roman" pitchFamily="18" charset="0"/>
              </a:rPr>
              <a:t>Commissioner</a:t>
            </a:r>
            <a:endParaRPr lang="fr-FR" altLang="en-US" sz="1800" b="1" i="1" dirty="0">
              <a:latin typeface="Times New Roman" pitchFamily="18" charset="0"/>
              <a:cs typeface="Times New Roman" pitchFamily="18" charset="0"/>
            </a:endParaRPr>
          </a:p>
          <a:p>
            <a:pPr marL="26988" algn="r" hangingPunct="1">
              <a:lnSpc>
                <a:spcPct val="70000"/>
              </a:lnSpc>
            </a:pPr>
            <a:r>
              <a:rPr lang="fr-FR" altLang="en-US" sz="1800" b="1" dirty="0"/>
              <a:t>Email:</a:t>
            </a:r>
            <a:r>
              <a:rPr lang="en-GB" altLang="en-US" sz="1800" b="1" dirty="0"/>
              <a:t> </a:t>
            </a:r>
            <a:r>
              <a:rPr lang="fr-FR" altLang="en-US" sz="1800" b="1" dirty="0">
                <a:latin typeface="Times New Roman" pitchFamily="18" charset="0"/>
                <a:cs typeface="Times New Roman" pitchFamily="18" charset="0"/>
              </a:rPr>
              <a:t>dmadhub@govmu.org</a:t>
            </a:r>
          </a:p>
          <a:p>
            <a:pPr marL="26988" algn="r" hangingPunct="1">
              <a:lnSpc>
                <a:spcPct val="70000"/>
              </a:lnSpc>
            </a:pPr>
            <a:r>
              <a:rPr lang="fr-FR" altLang="en-US" sz="1800" b="1" dirty="0" smtClean="0">
                <a:latin typeface="Times New Roman" pitchFamily="18" charset="0"/>
                <a:cs typeface="Times New Roman" pitchFamily="18" charset="0"/>
              </a:rPr>
              <a:t> </a:t>
            </a:r>
            <a:endParaRPr lang="fr-FR" sz="1800" b="1" dirty="0"/>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r="65195" b="43111"/>
          <a:stretch/>
        </p:blipFill>
        <p:spPr>
          <a:xfrm>
            <a:off x="1" y="6165304"/>
            <a:ext cx="1691679" cy="692696"/>
          </a:xfrm>
          <a:prstGeom prst="rect">
            <a:avLst/>
          </a:prstGeo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barn(inVertical)">
                                      <p:cBhvr>
                                        <p:cTn id="7" dur="500"/>
                                        <p:tgtEl>
                                          <p:spTgt spid="5123">
                                            <p:txEl>
                                              <p:pRg st="2" end="2"/>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123">
                                            <p:txEl>
                                              <p:pRg st="3" end="3"/>
                                            </p:txEl>
                                          </p:spTgt>
                                        </p:tgtEl>
                                        <p:attrNameLst>
                                          <p:attrName>style.visibility</p:attrName>
                                        </p:attrNameLst>
                                      </p:cBhvr>
                                      <p:to>
                                        <p:strVal val="visible"/>
                                      </p:to>
                                    </p:set>
                                    <p:animEffect transition="in" filter="barn(inVertical)">
                                      <p:cBhvr>
                                        <p:cTn id="10" dur="500"/>
                                        <p:tgtEl>
                                          <p:spTgt spid="5123">
                                            <p:txEl>
                                              <p:pRg st="3" end="3"/>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123">
                                            <p:txEl>
                                              <p:pRg st="4" end="4"/>
                                            </p:txEl>
                                          </p:spTgt>
                                        </p:tgtEl>
                                        <p:attrNameLst>
                                          <p:attrName>style.visibility</p:attrName>
                                        </p:attrNameLst>
                                      </p:cBhvr>
                                      <p:to>
                                        <p:strVal val="visible"/>
                                      </p:to>
                                    </p:set>
                                    <p:animEffect transition="in" filter="barn(inVertical)">
                                      <p:cBhvr>
                                        <p:cTn id="13" dur="500"/>
                                        <p:tgtEl>
                                          <p:spTgt spid="5123">
                                            <p:txEl>
                                              <p:pRg st="4" end="4"/>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5123">
                                            <p:txEl>
                                              <p:pRg st="5" end="5"/>
                                            </p:txEl>
                                          </p:spTgt>
                                        </p:tgtEl>
                                        <p:attrNameLst>
                                          <p:attrName>style.visibility</p:attrName>
                                        </p:attrNameLst>
                                      </p:cBhvr>
                                      <p:to>
                                        <p:strVal val="visible"/>
                                      </p:to>
                                    </p:set>
                                    <p:animEffect transition="in" filter="barn(inVertical)">
                                      <p:cBhvr>
                                        <p:cTn id="16" dur="500"/>
                                        <p:tgtEl>
                                          <p:spTgt spid="512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22"/>
                                        </p:tgtEl>
                                        <p:attrNameLst>
                                          <p:attrName>style.visibility</p:attrName>
                                        </p:attrNameLst>
                                      </p:cBhvr>
                                      <p:to>
                                        <p:strVal val="visible"/>
                                      </p:to>
                                    </p:set>
                                    <p:animEffect transition="in" filter="fade">
                                      <p:cBhvr>
                                        <p:cTn id="21" dur="1000"/>
                                        <p:tgtEl>
                                          <p:spTgt spid="5122"/>
                                        </p:tgtEl>
                                      </p:cBhvr>
                                    </p:animEffect>
                                    <p:anim calcmode="lin" valueType="num">
                                      <p:cBhvr>
                                        <p:cTn id="22" dur="1000" fill="hold"/>
                                        <p:tgtEl>
                                          <p:spTgt spid="5122"/>
                                        </p:tgtEl>
                                        <p:attrNameLst>
                                          <p:attrName>ppt_x</p:attrName>
                                        </p:attrNameLst>
                                      </p:cBhvr>
                                      <p:tavLst>
                                        <p:tav tm="0">
                                          <p:val>
                                            <p:strVal val="#ppt_x"/>
                                          </p:val>
                                        </p:tav>
                                        <p:tav tm="100000">
                                          <p:val>
                                            <p:strVal val="#ppt_x"/>
                                          </p:val>
                                        </p:tav>
                                      </p:tavLst>
                                    </p:anim>
                                    <p:anim calcmode="lin" valueType="num">
                                      <p:cBhvr>
                                        <p:cTn id="23"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algn="ctr"/>
            <a:r>
              <a:rPr lang="en-US" sz="2800" b="1" dirty="0" smtClean="0"/>
              <a:t>Data </a:t>
            </a:r>
            <a:r>
              <a:rPr lang="en-US" sz="2800" b="1" dirty="0"/>
              <a:t>Innovation: </a:t>
            </a:r>
            <a:r>
              <a:rPr lang="en-US" sz="2800" b="1" dirty="0" smtClean="0"/>
              <a:t>Public Sector</a:t>
            </a:r>
            <a:endParaRPr lang="en-US" sz="2800" dirty="0"/>
          </a:p>
        </p:txBody>
      </p:sp>
      <p:sp>
        <p:nvSpPr>
          <p:cNvPr id="2" name="Content Placeholder 1"/>
          <p:cNvSpPr>
            <a:spLocks noGrp="1"/>
          </p:cNvSpPr>
          <p:nvPr>
            <p:ph sz="half" idx="1"/>
          </p:nvPr>
        </p:nvSpPr>
        <p:spPr>
          <a:xfrm>
            <a:off x="647700" y="1484313"/>
            <a:ext cx="7308676" cy="4249737"/>
          </a:xfrm>
        </p:spPr>
        <p:txBody>
          <a:bodyPr/>
          <a:lstStyle/>
          <a:p>
            <a:pPr marL="0" indent="0" algn="just">
              <a:buNone/>
            </a:pPr>
            <a:r>
              <a:rPr lang="en-US" sz="2800" dirty="0">
                <a:latin typeface="Cambria" panose="02040503050406030204" pitchFamily="18" charset="0"/>
              </a:rPr>
              <a:t>Public sector bodies are also starting to use big data and new technologies. Public health researchers are gaining valuable insights from using </a:t>
            </a:r>
            <a:r>
              <a:rPr lang="en-US" sz="2800" dirty="0" err="1">
                <a:latin typeface="Cambria" panose="02040503050406030204" pitchFamily="18" charset="0"/>
              </a:rPr>
              <a:t>anonymised</a:t>
            </a:r>
            <a:r>
              <a:rPr lang="en-US" sz="2800" dirty="0">
                <a:latin typeface="Cambria" panose="02040503050406030204" pitchFamily="18" charset="0"/>
              </a:rPr>
              <a:t> mobile phone data on human migration and linking this to the spread of malaria and dengue fever</a:t>
            </a:r>
            <a:r>
              <a:rPr lang="en-US" sz="2400" dirty="0"/>
              <a:t>.</a:t>
            </a:r>
            <a:endParaRPr lang="en-US" sz="2200" dirty="0">
              <a:latin typeface="Cambria" panose="02040503050406030204" pitchFamily="18" charset="0"/>
            </a:endParaRPr>
          </a:p>
        </p:txBody>
      </p:sp>
    </p:spTree>
    <p:extLst>
      <p:ext uri="{BB962C8B-B14F-4D97-AF65-F5344CB8AC3E}">
        <p14:creationId xmlns:p14="http://schemas.microsoft.com/office/powerpoint/2010/main" val="2134820053"/>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algn="ctr"/>
            <a:r>
              <a:rPr lang="en-US" sz="2800" b="1" dirty="0" smtClean="0">
                <a:latin typeface="Cambria" panose="02040503050406030204" pitchFamily="18" charset="0"/>
              </a:rPr>
              <a:t>Data </a:t>
            </a:r>
            <a:r>
              <a:rPr lang="en-US" sz="2800" b="1" dirty="0">
                <a:latin typeface="Cambria" panose="02040503050406030204" pitchFamily="18" charset="0"/>
              </a:rPr>
              <a:t>Innovation</a:t>
            </a:r>
            <a:r>
              <a:rPr lang="en-US" sz="2800" b="1" dirty="0" smtClean="0">
                <a:latin typeface="Cambria" panose="02040503050406030204" pitchFamily="18" charset="0"/>
              </a:rPr>
              <a:t>: Opportunity</a:t>
            </a:r>
            <a:endParaRPr lang="en-US" sz="2800" dirty="0">
              <a:latin typeface="Cambria" panose="02040503050406030204" pitchFamily="18" charset="0"/>
            </a:endParaRPr>
          </a:p>
        </p:txBody>
      </p:sp>
      <p:sp>
        <p:nvSpPr>
          <p:cNvPr id="2" name="Content Placeholder 1"/>
          <p:cNvSpPr>
            <a:spLocks noGrp="1"/>
          </p:cNvSpPr>
          <p:nvPr>
            <p:ph sz="half" idx="1"/>
          </p:nvPr>
        </p:nvSpPr>
        <p:spPr>
          <a:xfrm>
            <a:off x="647700" y="1484313"/>
            <a:ext cx="7308676" cy="4249737"/>
          </a:xfrm>
        </p:spPr>
        <p:txBody>
          <a:bodyPr/>
          <a:lstStyle/>
          <a:p>
            <a:pPr marL="0" indent="0" algn="just">
              <a:buNone/>
            </a:pPr>
            <a:r>
              <a:rPr lang="en-US" sz="2400" dirty="0">
                <a:latin typeface="Cambria" panose="02040503050406030204" pitchFamily="18" charset="0"/>
              </a:rPr>
              <a:t>The increasing use of internet-enabled devices with sensors will provide still more opportunities both to improve the way services are delivered and also to harness that data to gain faster insights into whether interventions are working. Mobile technology services are also drivers of information that can empower citizens, be it apps that tell farmers when to optimally plant crops, micro-loans for fledgling enterprises or medical information for front-line health practitioners in remote settings.</a:t>
            </a:r>
          </a:p>
        </p:txBody>
      </p:sp>
    </p:spTree>
    <p:extLst>
      <p:ext uri="{BB962C8B-B14F-4D97-AF65-F5344CB8AC3E}">
        <p14:creationId xmlns:p14="http://schemas.microsoft.com/office/powerpoint/2010/main" val="1771625917"/>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algn="ctr"/>
            <a:r>
              <a:rPr lang="en-US" sz="2400" dirty="0">
                <a:latin typeface="Cambria" panose="02040503050406030204" pitchFamily="18" charset="0"/>
              </a:rPr>
              <a:t>H</a:t>
            </a:r>
            <a:r>
              <a:rPr lang="en-US" sz="2400" dirty="0" smtClean="0">
                <a:latin typeface="Cambria" panose="02040503050406030204" pitchFamily="18" charset="0"/>
              </a:rPr>
              <a:t>ow </a:t>
            </a:r>
            <a:r>
              <a:rPr lang="en-US" sz="2400" dirty="0">
                <a:latin typeface="Cambria" panose="02040503050406030204" pitchFamily="18" charset="0"/>
              </a:rPr>
              <a:t>the opportunities of emerging technology and methodologies can best be </a:t>
            </a:r>
            <a:r>
              <a:rPr lang="en-US" sz="2400" dirty="0" err="1">
                <a:latin typeface="Cambria" panose="02040503050406030204" pitchFamily="18" charset="0"/>
              </a:rPr>
              <a:t>realised</a:t>
            </a:r>
            <a:r>
              <a:rPr lang="en-US" sz="2400" dirty="0">
                <a:latin typeface="Cambria" panose="02040503050406030204" pitchFamily="18" charset="0"/>
              </a:rPr>
              <a:t> for public good</a:t>
            </a:r>
            <a:r>
              <a:rPr lang="en-US" sz="2800" dirty="0">
                <a:latin typeface="Cambria" panose="02040503050406030204" pitchFamily="18" charset="0"/>
              </a:rPr>
              <a:t>. </a:t>
            </a:r>
            <a:r>
              <a:rPr lang="en-US" sz="2800" dirty="0"/>
              <a:t> </a:t>
            </a:r>
          </a:p>
        </p:txBody>
      </p:sp>
      <p:sp>
        <p:nvSpPr>
          <p:cNvPr id="2" name="Content Placeholder 1"/>
          <p:cNvSpPr>
            <a:spLocks noGrp="1"/>
          </p:cNvSpPr>
          <p:nvPr>
            <p:ph sz="half" idx="1"/>
          </p:nvPr>
        </p:nvSpPr>
        <p:spPr>
          <a:xfrm>
            <a:off x="647700" y="1484313"/>
            <a:ext cx="7308676" cy="4249737"/>
          </a:xfrm>
        </p:spPr>
        <p:txBody>
          <a:bodyPr/>
          <a:lstStyle/>
          <a:p>
            <a:pPr marL="0" indent="0">
              <a:buNone/>
            </a:pPr>
            <a:endParaRPr lang="en-US" sz="1400" dirty="0" smtClean="0"/>
          </a:p>
          <a:p>
            <a:pPr marL="0" indent="0">
              <a:buNone/>
            </a:pPr>
            <a:r>
              <a:rPr lang="en-US" sz="1600" dirty="0" smtClean="0">
                <a:latin typeface="Cambria" panose="02040503050406030204" pitchFamily="18" charset="0"/>
              </a:rPr>
              <a:t>In </a:t>
            </a:r>
            <a:r>
              <a:rPr lang="en-US" sz="1600" dirty="0">
                <a:latin typeface="Cambria" panose="02040503050406030204" pitchFamily="18" charset="0"/>
              </a:rPr>
              <a:t>particular</a:t>
            </a:r>
            <a:r>
              <a:rPr lang="en-US" sz="1600" dirty="0" smtClean="0">
                <a:latin typeface="Cambria" panose="02040503050406030204" pitchFamily="18" charset="0"/>
              </a:rPr>
              <a:t>:</a:t>
            </a:r>
          </a:p>
          <a:p>
            <a:pPr marL="0" indent="0">
              <a:buNone/>
            </a:pPr>
            <a:endParaRPr lang="en-US" sz="1600" dirty="0">
              <a:latin typeface="Cambria" panose="02040503050406030204" pitchFamily="18" charset="0"/>
            </a:endParaRPr>
          </a:p>
          <a:p>
            <a:pPr lvl="0"/>
            <a:r>
              <a:rPr lang="en-US" sz="1600" b="1" dirty="0">
                <a:latin typeface="Cambria" panose="02040503050406030204" pitchFamily="18" charset="0"/>
              </a:rPr>
              <a:t>Creating incentives</a:t>
            </a:r>
            <a:r>
              <a:rPr lang="en-US" sz="1600" dirty="0">
                <a:latin typeface="Cambria" panose="02040503050406030204" pitchFamily="18" charset="0"/>
              </a:rPr>
              <a:t> and regulatory structures to encourage private enterprises to share data and pilot new ways of working</a:t>
            </a:r>
            <a:r>
              <a:rPr lang="en-US" sz="1600" dirty="0" smtClean="0">
                <a:latin typeface="Cambria" panose="02040503050406030204" pitchFamily="18" charset="0"/>
              </a:rPr>
              <a:t>.</a:t>
            </a:r>
          </a:p>
          <a:p>
            <a:pPr lvl="0"/>
            <a:endParaRPr lang="en-US" sz="1600" dirty="0">
              <a:latin typeface="Cambria" panose="02040503050406030204" pitchFamily="18" charset="0"/>
            </a:endParaRPr>
          </a:p>
          <a:p>
            <a:pPr lvl="0"/>
            <a:r>
              <a:rPr lang="en-US" sz="1600" b="1" dirty="0">
                <a:latin typeface="Cambria" panose="02040503050406030204" pitchFamily="18" charset="0"/>
              </a:rPr>
              <a:t>Encouraging links</a:t>
            </a:r>
            <a:r>
              <a:rPr lang="en-US" sz="1600" dirty="0">
                <a:latin typeface="Cambria" panose="02040503050406030204" pitchFamily="18" charset="0"/>
              </a:rPr>
              <a:t> between public and private sectors to research new methods, pilot their use, and encourage dissemination</a:t>
            </a:r>
            <a:r>
              <a:rPr lang="en-US" sz="1600" dirty="0" smtClean="0">
                <a:latin typeface="Cambria" panose="02040503050406030204" pitchFamily="18" charset="0"/>
              </a:rPr>
              <a:t>.</a:t>
            </a:r>
          </a:p>
          <a:p>
            <a:pPr lvl="0"/>
            <a:endParaRPr lang="en-US" sz="1600" dirty="0">
              <a:latin typeface="Cambria" panose="02040503050406030204" pitchFamily="18" charset="0"/>
            </a:endParaRPr>
          </a:p>
          <a:p>
            <a:pPr lvl="0"/>
            <a:r>
              <a:rPr lang="en-US" sz="1600" b="1" dirty="0">
                <a:latin typeface="Cambria" panose="02040503050406030204" pitchFamily="18" charset="0"/>
              </a:rPr>
              <a:t>Developing privacy</a:t>
            </a:r>
            <a:r>
              <a:rPr lang="en-US" sz="1600" dirty="0">
                <a:latin typeface="Cambria" panose="02040503050406030204" pitchFamily="18" charset="0"/>
              </a:rPr>
              <a:t> frameworks that protect the privacy of individuals without hampering life-saving uses of data science for public </a:t>
            </a:r>
            <a:r>
              <a:rPr lang="en-US" sz="1600" dirty="0" smtClean="0">
                <a:latin typeface="Cambria" panose="02040503050406030204" pitchFamily="18" charset="0"/>
              </a:rPr>
              <a:t>good</a:t>
            </a:r>
          </a:p>
          <a:p>
            <a:pPr lvl="0"/>
            <a:endParaRPr lang="en-US" sz="1600" dirty="0">
              <a:latin typeface="Cambria" panose="02040503050406030204" pitchFamily="18" charset="0"/>
            </a:endParaRPr>
          </a:p>
          <a:p>
            <a:pPr lvl="0"/>
            <a:r>
              <a:rPr lang="en-US" sz="1600" b="1" dirty="0">
                <a:latin typeface="Cambria" panose="02040503050406030204" pitchFamily="18" charset="0"/>
              </a:rPr>
              <a:t>Capacity-boosting</a:t>
            </a:r>
            <a:r>
              <a:rPr lang="en-US" sz="1600" dirty="0">
                <a:latin typeface="Cambria" panose="02040503050406030204" pitchFamily="18" charset="0"/>
              </a:rPr>
              <a:t> on new sources of data and the use of new technologies in the field of international development, humanitarian assistance and statistics.</a:t>
            </a:r>
          </a:p>
          <a:p>
            <a:pPr marL="0" indent="0" algn="just">
              <a:buNone/>
            </a:pPr>
            <a:endParaRPr lang="en-US" sz="2400" dirty="0">
              <a:latin typeface="Cambria" panose="02040503050406030204" pitchFamily="18" charset="0"/>
            </a:endParaRPr>
          </a:p>
        </p:txBody>
      </p:sp>
    </p:spTree>
    <p:extLst>
      <p:ext uri="{BB962C8B-B14F-4D97-AF65-F5344CB8AC3E}">
        <p14:creationId xmlns:p14="http://schemas.microsoft.com/office/powerpoint/2010/main" val="404727459"/>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algn="ctr"/>
            <a:r>
              <a:rPr lang="en-US" sz="2400" dirty="0">
                <a:latin typeface="Cambria" panose="02040503050406030204" pitchFamily="18" charset="0"/>
              </a:rPr>
              <a:t>H</a:t>
            </a:r>
            <a:r>
              <a:rPr lang="en-US" sz="2400" dirty="0" smtClean="0">
                <a:latin typeface="Cambria" panose="02040503050406030204" pitchFamily="18" charset="0"/>
              </a:rPr>
              <a:t>ow </a:t>
            </a:r>
            <a:r>
              <a:rPr lang="en-US" sz="2400" dirty="0">
                <a:latin typeface="Cambria" panose="02040503050406030204" pitchFamily="18" charset="0"/>
              </a:rPr>
              <a:t>the opportunities of emerging technology and methodologies can best be </a:t>
            </a:r>
            <a:r>
              <a:rPr lang="en-US" sz="2400" dirty="0" err="1">
                <a:latin typeface="Cambria" panose="02040503050406030204" pitchFamily="18" charset="0"/>
              </a:rPr>
              <a:t>realised</a:t>
            </a:r>
            <a:r>
              <a:rPr lang="en-US" sz="2400" dirty="0">
                <a:latin typeface="Cambria" panose="02040503050406030204" pitchFamily="18" charset="0"/>
              </a:rPr>
              <a:t> for public good</a:t>
            </a:r>
            <a:r>
              <a:rPr lang="en-US" sz="2800" dirty="0">
                <a:latin typeface="Cambria" panose="02040503050406030204" pitchFamily="18" charset="0"/>
              </a:rPr>
              <a:t>. </a:t>
            </a:r>
            <a:r>
              <a:rPr lang="en-US" sz="2800" dirty="0"/>
              <a:t> </a:t>
            </a:r>
          </a:p>
        </p:txBody>
      </p:sp>
      <p:sp>
        <p:nvSpPr>
          <p:cNvPr id="2" name="Content Placeholder 1"/>
          <p:cNvSpPr>
            <a:spLocks noGrp="1"/>
          </p:cNvSpPr>
          <p:nvPr>
            <p:ph sz="half" idx="1"/>
          </p:nvPr>
        </p:nvSpPr>
        <p:spPr>
          <a:xfrm>
            <a:off x="647700" y="1484313"/>
            <a:ext cx="7308676" cy="4249737"/>
          </a:xfrm>
        </p:spPr>
        <p:txBody>
          <a:bodyPr/>
          <a:lstStyle/>
          <a:p>
            <a:pPr lvl="0"/>
            <a:r>
              <a:rPr lang="en-US" sz="1600" b="1" dirty="0" smtClean="0"/>
              <a:t>Examples </a:t>
            </a:r>
            <a:r>
              <a:rPr lang="en-US" sz="1600" b="1" dirty="0"/>
              <a:t>of new innovations</a:t>
            </a:r>
            <a:r>
              <a:rPr lang="en-US" sz="1600" dirty="0"/>
              <a:t> and methods that have demonstrated potential for improving the frequency, reliability, accessibility and usefulness of data</a:t>
            </a:r>
            <a:r>
              <a:rPr lang="en-US" sz="1600" dirty="0" smtClean="0"/>
              <a:t>.</a:t>
            </a:r>
          </a:p>
          <a:p>
            <a:pPr lvl="0"/>
            <a:endParaRPr lang="en-US" sz="1600" dirty="0"/>
          </a:p>
          <a:p>
            <a:pPr lvl="0"/>
            <a:r>
              <a:rPr lang="en-US" sz="1600" b="1" dirty="0"/>
              <a:t>Examples of success</a:t>
            </a:r>
            <a:r>
              <a:rPr lang="en-US" sz="1600" dirty="0"/>
              <a:t> in bringing together official and non-official data sources, and traditional and non-traditional methods. What are the factors behind the success stories, and what have been some of the challenges</a:t>
            </a:r>
            <a:r>
              <a:rPr lang="en-US" sz="1600" dirty="0" smtClean="0"/>
              <a:t>?</a:t>
            </a:r>
          </a:p>
          <a:p>
            <a:pPr lvl="0"/>
            <a:endParaRPr lang="en-US" sz="1600" dirty="0"/>
          </a:p>
          <a:p>
            <a:pPr lvl="0"/>
            <a:r>
              <a:rPr lang="en-US" sz="1600" b="1" dirty="0"/>
              <a:t>Supporting widespread adoption</a:t>
            </a:r>
            <a:r>
              <a:rPr lang="en-US" sz="1600" dirty="0"/>
              <a:t> of new and innovative ways of working where proven effective.</a:t>
            </a:r>
          </a:p>
          <a:p>
            <a:pPr marL="0" indent="0" algn="just">
              <a:buNone/>
            </a:pPr>
            <a:endParaRPr lang="en-US" sz="1600" dirty="0">
              <a:latin typeface="Cambria" panose="02040503050406030204" pitchFamily="18" charset="0"/>
            </a:endParaRPr>
          </a:p>
        </p:txBody>
      </p:sp>
    </p:spTree>
    <p:extLst>
      <p:ext uri="{BB962C8B-B14F-4D97-AF65-F5344CB8AC3E}">
        <p14:creationId xmlns:p14="http://schemas.microsoft.com/office/powerpoint/2010/main" val="429251447"/>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algn="ctr"/>
            <a:r>
              <a:rPr lang="en-US" sz="2400" dirty="0">
                <a:latin typeface="Cambria" panose="02040503050406030204" pitchFamily="18" charset="0"/>
              </a:rPr>
              <a:t>H</a:t>
            </a:r>
            <a:r>
              <a:rPr lang="en-US" sz="2400" dirty="0" smtClean="0">
                <a:latin typeface="Cambria" panose="02040503050406030204" pitchFamily="18" charset="0"/>
              </a:rPr>
              <a:t>ow </a:t>
            </a:r>
            <a:r>
              <a:rPr lang="en-US" sz="2400" dirty="0">
                <a:latin typeface="Cambria" panose="02040503050406030204" pitchFamily="18" charset="0"/>
              </a:rPr>
              <a:t>the opportunities of emerging technology and methodologies can best be </a:t>
            </a:r>
            <a:r>
              <a:rPr lang="en-US" sz="2400" dirty="0" err="1">
                <a:latin typeface="Cambria" panose="02040503050406030204" pitchFamily="18" charset="0"/>
              </a:rPr>
              <a:t>realised</a:t>
            </a:r>
            <a:r>
              <a:rPr lang="en-US" sz="2400" dirty="0">
                <a:latin typeface="Cambria" panose="02040503050406030204" pitchFamily="18" charset="0"/>
              </a:rPr>
              <a:t> for public good</a:t>
            </a:r>
            <a:r>
              <a:rPr lang="en-US" sz="2800" dirty="0">
                <a:latin typeface="Cambria" panose="02040503050406030204" pitchFamily="18" charset="0"/>
              </a:rPr>
              <a:t>. </a:t>
            </a:r>
            <a:r>
              <a:rPr lang="en-US" sz="2800" dirty="0"/>
              <a:t> </a:t>
            </a:r>
          </a:p>
        </p:txBody>
      </p:sp>
      <p:sp>
        <p:nvSpPr>
          <p:cNvPr id="2" name="Content Placeholder 1"/>
          <p:cNvSpPr>
            <a:spLocks noGrp="1"/>
          </p:cNvSpPr>
          <p:nvPr>
            <p:ph sz="half" idx="1"/>
          </p:nvPr>
        </p:nvSpPr>
        <p:spPr>
          <a:xfrm>
            <a:off x="647700" y="1484313"/>
            <a:ext cx="7308676" cy="4249737"/>
          </a:xfrm>
        </p:spPr>
        <p:txBody>
          <a:bodyPr/>
          <a:lstStyle/>
          <a:p>
            <a:pPr lvl="0"/>
            <a:r>
              <a:rPr lang="en-US" sz="1600" b="1" dirty="0" smtClean="0">
                <a:latin typeface="Cambria" panose="02040503050406030204" pitchFamily="18" charset="0"/>
              </a:rPr>
              <a:t>Examples </a:t>
            </a:r>
            <a:r>
              <a:rPr lang="en-US" sz="1600" b="1" dirty="0">
                <a:latin typeface="Cambria" panose="02040503050406030204" pitchFamily="18" charset="0"/>
              </a:rPr>
              <a:t>of new innovations</a:t>
            </a:r>
            <a:r>
              <a:rPr lang="en-US" sz="1600" dirty="0">
                <a:latin typeface="Cambria" panose="02040503050406030204" pitchFamily="18" charset="0"/>
              </a:rPr>
              <a:t> and methods that have demonstrated potential for improving the frequency, reliability, accessibility and usefulness of data</a:t>
            </a:r>
            <a:r>
              <a:rPr lang="en-US" sz="1600" dirty="0" smtClean="0">
                <a:latin typeface="Cambria" panose="02040503050406030204" pitchFamily="18" charset="0"/>
              </a:rPr>
              <a:t>.</a:t>
            </a:r>
          </a:p>
          <a:p>
            <a:pPr lvl="0"/>
            <a:endParaRPr lang="en-US" sz="1600" dirty="0">
              <a:latin typeface="Cambria" panose="02040503050406030204" pitchFamily="18" charset="0"/>
            </a:endParaRPr>
          </a:p>
          <a:p>
            <a:pPr lvl="0"/>
            <a:r>
              <a:rPr lang="en-US" sz="1600" b="1" dirty="0">
                <a:latin typeface="Cambria" panose="02040503050406030204" pitchFamily="18" charset="0"/>
              </a:rPr>
              <a:t>Examples of success</a:t>
            </a:r>
            <a:r>
              <a:rPr lang="en-US" sz="1600" dirty="0">
                <a:latin typeface="Cambria" panose="02040503050406030204" pitchFamily="18" charset="0"/>
              </a:rPr>
              <a:t> in bringing together official and non-official data sources, and traditional and non-traditional methods. What are the factors behind the success stories, and what have been some of the challenges</a:t>
            </a:r>
            <a:r>
              <a:rPr lang="en-US" sz="1600" dirty="0" smtClean="0">
                <a:latin typeface="Cambria" panose="02040503050406030204" pitchFamily="18" charset="0"/>
              </a:rPr>
              <a:t>?</a:t>
            </a:r>
          </a:p>
          <a:p>
            <a:pPr lvl="0"/>
            <a:endParaRPr lang="en-US" sz="1600" dirty="0">
              <a:latin typeface="Cambria" panose="02040503050406030204" pitchFamily="18" charset="0"/>
            </a:endParaRPr>
          </a:p>
          <a:p>
            <a:pPr lvl="0"/>
            <a:r>
              <a:rPr lang="en-US" sz="1600" b="1" dirty="0">
                <a:latin typeface="Cambria" panose="02040503050406030204" pitchFamily="18" charset="0"/>
              </a:rPr>
              <a:t>Supporting widespread adoption</a:t>
            </a:r>
            <a:r>
              <a:rPr lang="en-US" sz="1600" dirty="0">
                <a:latin typeface="Cambria" panose="02040503050406030204" pitchFamily="18" charset="0"/>
              </a:rPr>
              <a:t> of new and innovative ways of working where proven effective.</a:t>
            </a:r>
          </a:p>
          <a:p>
            <a:pPr marL="0" indent="0" algn="just">
              <a:buNone/>
            </a:pPr>
            <a:endParaRPr lang="en-US" sz="1600" dirty="0">
              <a:latin typeface="Cambria" panose="02040503050406030204" pitchFamily="18" charset="0"/>
            </a:endParaRPr>
          </a:p>
        </p:txBody>
      </p:sp>
    </p:spTree>
    <p:extLst>
      <p:ext uri="{BB962C8B-B14F-4D97-AF65-F5344CB8AC3E}">
        <p14:creationId xmlns:p14="http://schemas.microsoft.com/office/powerpoint/2010/main" val="3396726451"/>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algn="ctr"/>
            <a:r>
              <a:rPr lang="en-US" sz="2800" dirty="0" smtClean="0">
                <a:latin typeface="Cambria" panose="02040503050406030204" pitchFamily="18" charset="0"/>
              </a:rPr>
              <a:t>Conclusion</a:t>
            </a:r>
            <a:endParaRPr lang="en-US" sz="2800" dirty="0"/>
          </a:p>
        </p:txBody>
      </p:sp>
      <p:sp>
        <p:nvSpPr>
          <p:cNvPr id="2" name="Content Placeholder 1"/>
          <p:cNvSpPr>
            <a:spLocks noGrp="1"/>
          </p:cNvSpPr>
          <p:nvPr>
            <p:ph sz="half" idx="1"/>
          </p:nvPr>
        </p:nvSpPr>
        <p:spPr>
          <a:xfrm>
            <a:off x="647700" y="1484313"/>
            <a:ext cx="7308676" cy="4249737"/>
          </a:xfrm>
        </p:spPr>
        <p:txBody>
          <a:bodyPr/>
          <a:lstStyle/>
          <a:p>
            <a:pPr marL="0" lvl="0" indent="0" algn="just">
              <a:buNone/>
            </a:pPr>
            <a:endParaRPr lang="en-US" sz="1600" dirty="0">
              <a:latin typeface="Cambria" panose="02040503050406030204" pitchFamily="18" charset="0"/>
            </a:endParaRPr>
          </a:p>
          <a:p>
            <a:pPr marL="0" lvl="0" indent="0" algn="just">
              <a:buNone/>
            </a:pPr>
            <a:r>
              <a:rPr lang="en-US" sz="1600" dirty="0" smtClean="0">
                <a:latin typeface="Cambria" panose="02040503050406030204" pitchFamily="18" charset="0"/>
              </a:rPr>
              <a:t>Developing technologies services </a:t>
            </a:r>
            <a:r>
              <a:rPr lang="en-US" sz="1600" dirty="0">
                <a:latin typeface="Cambria" panose="02040503050406030204" pitchFamily="18" charset="0"/>
              </a:rPr>
              <a:t>are </a:t>
            </a:r>
            <a:r>
              <a:rPr lang="en-US" sz="1600" dirty="0" smtClean="0">
                <a:latin typeface="Cambria" panose="02040503050406030204" pitchFamily="18" charset="0"/>
              </a:rPr>
              <a:t>drivers </a:t>
            </a:r>
            <a:r>
              <a:rPr lang="en-US" sz="1600" dirty="0">
                <a:latin typeface="Cambria" panose="02040503050406030204" pitchFamily="18" charset="0"/>
              </a:rPr>
              <a:t>of information that can empower citizens, be it apps that tell farmers when to optimally plant crops, micro-loans for fledgling enterprises or medical information for front-line health practitioners in </a:t>
            </a:r>
            <a:r>
              <a:rPr lang="en-US" sz="1600" dirty="0" smtClean="0">
                <a:latin typeface="Cambria" panose="02040503050406030204" pitchFamily="18" charset="0"/>
              </a:rPr>
              <a:t>remote </a:t>
            </a:r>
            <a:r>
              <a:rPr lang="en-US" sz="1600" dirty="0">
                <a:latin typeface="Cambria" panose="02040503050406030204" pitchFamily="18" charset="0"/>
              </a:rPr>
              <a:t>settings</a:t>
            </a:r>
            <a:r>
              <a:rPr lang="en-US" sz="1600" dirty="0" smtClean="0">
                <a:latin typeface="Cambria" panose="02040503050406030204" pitchFamily="18" charset="0"/>
              </a:rPr>
              <a:t>.</a:t>
            </a:r>
          </a:p>
          <a:p>
            <a:pPr marL="0" lvl="0" indent="0" algn="just">
              <a:buNone/>
            </a:pPr>
            <a:endParaRPr lang="en-US" sz="1600" dirty="0">
              <a:latin typeface="Cambria" panose="02040503050406030204" pitchFamily="18" charset="0"/>
            </a:endParaRPr>
          </a:p>
          <a:p>
            <a:pPr marL="0" lvl="0" indent="0" algn="just">
              <a:buNone/>
            </a:pPr>
            <a:r>
              <a:rPr lang="en-US" sz="1600" dirty="0" smtClean="0">
                <a:latin typeface="Cambria" panose="02040503050406030204" pitchFamily="18" charset="0"/>
              </a:rPr>
              <a:t>The </a:t>
            </a:r>
            <a:r>
              <a:rPr lang="en-US" sz="1600" dirty="0">
                <a:latin typeface="Cambria" panose="02040503050406030204" pitchFamily="18" charset="0"/>
              </a:rPr>
              <a:t>overflow of information </a:t>
            </a:r>
            <a:r>
              <a:rPr lang="en-US" sz="1600" dirty="0" smtClean="0">
                <a:latin typeface="Cambria" panose="02040503050406030204" pitchFamily="18" charset="0"/>
              </a:rPr>
              <a:t>generated, for example, during disasters </a:t>
            </a:r>
            <a:r>
              <a:rPr lang="en-US" sz="1600" dirty="0">
                <a:latin typeface="Cambria" panose="02040503050406030204" pitchFamily="18" charset="0"/>
              </a:rPr>
              <a:t>can be as paralyzing to humanitarian response as the lack of information. </a:t>
            </a:r>
            <a:r>
              <a:rPr lang="en-US" sz="1600" dirty="0" smtClean="0">
                <a:latin typeface="Cambria" panose="02040503050406030204" pitchFamily="18" charset="0"/>
              </a:rPr>
              <a:t>The </a:t>
            </a:r>
            <a:r>
              <a:rPr lang="en-US" sz="1600" dirty="0">
                <a:latin typeface="Cambria" panose="02040503050406030204" pitchFamily="18" charset="0"/>
              </a:rPr>
              <a:t>flash flood of information—social media, satellite imagery and more—is often referred to as Big Data. Making sense of this data deluge during disasters is proving an impossible challenge for traditional humanitarian organizations, which explains why they’re turning to Digital Humanitarians.</a:t>
            </a:r>
          </a:p>
        </p:txBody>
      </p:sp>
    </p:spTree>
    <p:extLst>
      <p:ext uri="{BB962C8B-B14F-4D97-AF65-F5344CB8AC3E}">
        <p14:creationId xmlns:p14="http://schemas.microsoft.com/office/powerpoint/2010/main" val="2038456034"/>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algn="ctr"/>
            <a:r>
              <a:rPr lang="en-US" sz="2800" dirty="0" smtClean="0">
                <a:latin typeface="Cambria" panose="02040503050406030204" pitchFamily="18" charset="0"/>
              </a:rPr>
              <a:t>References</a:t>
            </a:r>
            <a:endParaRPr lang="en-US" sz="2800" dirty="0"/>
          </a:p>
        </p:txBody>
      </p:sp>
      <p:sp>
        <p:nvSpPr>
          <p:cNvPr id="2" name="Content Placeholder 1"/>
          <p:cNvSpPr>
            <a:spLocks noGrp="1"/>
          </p:cNvSpPr>
          <p:nvPr>
            <p:ph sz="half" idx="1"/>
          </p:nvPr>
        </p:nvSpPr>
        <p:spPr>
          <a:xfrm>
            <a:off x="647700" y="1484313"/>
            <a:ext cx="7308676" cy="4249737"/>
          </a:xfrm>
        </p:spPr>
        <p:txBody>
          <a:bodyPr/>
          <a:lstStyle/>
          <a:p>
            <a:endParaRPr lang="en-US" sz="1600" dirty="0" smtClean="0"/>
          </a:p>
          <a:p>
            <a:pPr marL="0" indent="0">
              <a:buNone/>
            </a:pPr>
            <a:r>
              <a:rPr lang="en-US" sz="1600" smtClean="0"/>
              <a:t>References: </a:t>
            </a:r>
          </a:p>
          <a:p>
            <a:pPr marL="0" indent="0">
              <a:buNone/>
            </a:pPr>
            <a:endParaRPr lang="en-US" sz="1600" dirty="0" smtClean="0"/>
          </a:p>
          <a:p>
            <a:r>
              <a:rPr lang="en-US" sz="1600" dirty="0" smtClean="0"/>
              <a:t>https://www.crcpress.com</a:t>
            </a:r>
          </a:p>
          <a:p>
            <a:r>
              <a:rPr lang="en-US" sz="1600" dirty="0" smtClean="0"/>
              <a:t>http://www.undatarevolution.org</a:t>
            </a:r>
          </a:p>
          <a:p>
            <a:r>
              <a:rPr lang="en-US" sz="1600" dirty="0" smtClean="0"/>
              <a:t>https</a:t>
            </a:r>
            <a:r>
              <a:rPr lang="en-US" sz="1600" dirty="0"/>
              <a:t>://</a:t>
            </a:r>
            <a:r>
              <a:rPr lang="en-US" sz="1600" dirty="0" smtClean="0"/>
              <a:t>www.bcgperspectives.com</a:t>
            </a:r>
            <a:endParaRPr lang="en-US" sz="1600" dirty="0"/>
          </a:p>
          <a:p>
            <a:r>
              <a:rPr lang="en-US" sz="1600" dirty="0"/>
              <a:t>https://</a:t>
            </a:r>
            <a:r>
              <a:rPr lang="en-US" sz="1600" dirty="0" smtClean="0"/>
              <a:t>blogs.oracle.com</a:t>
            </a:r>
            <a:endParaRPr lang="en-US" sz="1600" dirty="0"/>
          </a:p>
        </p:txBody>
      </p:sp>
    </p:spTree>
    <p:extLst>
      <p:ext uri="{BB962C8B-B14F-4D97-AF65-F5344CB8AC3E}">
        <p14:creationId xmlns:p14="http://schemas.microsoft.com/office/powerpoint/2010/main" val="205262809"/>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algn="ctr"/>
            <a:endParaRPr lang="en-US" sz="2800" dirty="0"/>
          </a:p>
        </p:txBody>
      </p:sp>
      <p:sp>
        <p:nvSpPr>
          <p:cNvPr id="2" name="Content Placeholder 1"/>
          <p:cNvSpPr>
            <a:spLocks noGrp="1"/>
          </p:cNvSpPr>
          <p:nvPr>
            <p:ph sz="half" idx="1"/>
          </p:nvPr>
        </p:nvSpPr>
        <p:spPr>
          <a:xfrm>
            <a:off x="647700" y="1484313"/>
            <a:ext cx="7308676" cy="4249737"/>
          </a:xfrm>
        </p:spPr>
        <p:txBody>
          <a:bodyPr/>
          <a:lstStyle/>
          <a:p>
            <a:pPr marL="0" lvl="0" indent="0">
              <a:buNone/>
            </a:pPr>
            <a:endParaRPr lang="en-US" sz="1600" b="1" dirty="0"/>
          </a:p>
          <a:p>
            <a:pPr marL="0" lvl="0" indent="0" algn="ctr">
              <a:buNone/>
            </a:pPr>
            <a:r>
              <a:rPr lang="en-US" sz="7200" b="1" dirty="0" smtClean="0">
                <a:latin typeface="Cambria" panose="02040503050406030204" pitchFamily="18" charset="0"/>
              </a:rPr>
              <a:t>Thank You !</a:t>
            </a:r>
            <a:endParaRPr lang="en-US" sz="7200" dirty="0">
              <a:latin typeface="Cambria" panose="02040503050406030204" pitchFamily="18" charset="0"/>
            </a:endParaRPr>
          </a:p>
          <a:p>
            <a:pPr marL="0" indent="0" algn="just">
              <a:buNone/>
            </a:pPr>
            <a:endParaRPr lang="en-US" sz="7200" dirty="0">
              <a:latin typeface="Cambria" panose="02040503050406030204" pitchFamily="18" charset="0"/>
            </a:endParaRPr>
          </a:p>
        </p:txBody>
      </p:sp>
    </p:spTree>
    <p:extLst>
      <p:ext uri="{BB962C8B-B14F-4D97-AF65-F5344CB8AC3E}">
        <p14:creationId xmlns:p14="http://schemas.microsoft.com/office/powerpoint/2010/main" val="30745105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algn="ctr" eaLnBrk="1" hangingPunct="1"/>
            <a:r>
              <a:rPr lang="en-GB" altLang="en-US" sz="2800" dirty="0" smtClean="0">
                <a:latin typeface="Cambria" panose="02040503050406030204" pitchFamily="18" charset="0"/>
              </a:rPr>
              <a:t>Overview </a:t>
            </a:r>
            <a:endParaRPr lang="en-US" altLang="en-US" sz="2800" dirty="0" smtClean="0">
              <a:latin typeface="Cambria" panose="02040503050406030204" pitchFamily="18" charset="0"/>
            </a:endParaRPr>
          </a:p>
        </p:txBody>
      </p:sp>
      <p:sp>
        <p:nvSpPr>
          <p:cNvPr id="7171" name="Rectangle 3"/>
          <p:cNvSpPr>
            <a:spLocks noGrp="1" noChangeArrowheads="1"/>
          </p:cNvSpPr>
          <p:nvPr>
            <p:ph type="body" idx="1"/>
          </p:nvPr>
        </p:nvSpPr>
        <p:spPr/>
        <p:txBody>
          <a:bodyPr/>
          <a:lstStyle/>
          <a:p>
            <a:pPr algn="just"/>
            <a:r>
              <a:rPr lang="en-US" sz="2000" dirty="0">
                <a:latin typeface="Cambria" panose="02040503050406030204" pitchFamily="18" charset="0"/>
              </a:rPr>
              <a:t>Big data provides an enormous upside for </a:t>
            </a:r>
            <a:r>
              <a:rPr lang="en-US" sz="2000" dirty="0" smtClean="0">
                <a:latin typeface="Cambria" panose="02040503050406030204" pitchFamily="18" charset="0"/>
              </a:rPr>
              <a:t>humanitarian and development sector. </a:t>
            </a:r>
            <a:r>
              <a:rPr lang="en-US" sz="2000" dirty="0">
                <a:latin typeface="Cambria" panose="02040503050406030204" pitchFamily="18" charset="0"/>
              </a:rPr>
              <a:t>By supplying granular insight into consumer behaviors and habits, it enables companies to better develop new products and services, improve existing offerings, reinforce relationships with consumers, and boost revenue</a:t>
            </a:r>
            <a:r>
              <a:rPr lang="en-US" sz="2000" dirty="0" smtClean="0">
                <a:latin typeface="Cambria" panose="02040503050406030204" pitchFamily="18" charset="0"/>
              </a:rPr>
              <a:t>. </a:t>
            </a:r>
          </a:p>
          <a:p>
            <a:pPr algn="just"/>
            <a:endParaRPr lang="en-US" sz="2000" dirty="0">
              <a:latin typeface="Cambria" panose="02040503050406030204" pitchFamily="18" charset="0"/>
            </a:endParaRPr>
          </a:p>
          <a:p>
            <a:pPr algn="just"/>
            <a:r>
              <a:rPr lang="en-US" sz="2000" dirty="0">
                <a:latin typeface="Cambria" panose="02040503050406030204" pitchFamily="18" charset="0"/>
              </a:rPr>
              <a:t>Big data enables </a:t>
            </a:r>
            <a:r>
              <a:rPr lang="en-US" sz="2000" dirty="0" smtClean="0">
                <a:latin typeface="Cambria" panose="02040503050406030204" pitchFamily="18" charset="0"/>
              </a:rPr>
              <a:t>the different sectors </a:t>
            </a:r>
            <a:r>
              <a:rPr lang="en-US" sz="2000" dirty="0">
                <a:latin typeface="Cambria" panose="02040503050406030204" pitchFamily="18" charset="0"/>
              </a:rPr>
              <a:t>to unlock value from the ever-growing stream of data on consumer behavior and habits. But the use of big data is sensitive by nature, because it often relies on processing personal information.</a:t>
            </a:r>
            <a:endParaRPr lang="en-US" sz="2000" dirty="0" smtClean="0">
              <a:latin typeface="Cambria" panose="02040503050406030204" pitchFamily="18" charset="0"/>
            </a:endParaRPr>
          </a:p>
          <a:p>
            <a:pPr algn="just"/>
            <a:endParaRPr lang="en-US" sz="2000" dirty="0">
              <a:latin typeface="Cambria" panose="02040503050406030204" pitchFamily="18" charset="0"/>
            </a:endParaRPr>
          </a:p>
          <a:p>
            <a:pPr marL="0" indent="0">
              <a:buNone/>
            </a:pPr>
            <a:endParaRPr lang="en-US" dirty="0">
              <a:latin typeface="Cambria" panose="02040503050406030204"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ipe(down)">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down)">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algn="ctr" eaLnBrk="1" hangingPunct="1"/>
            <a:r>
              <a:rPr lang="en-US" altLang="en-US" sz="2800" dirty="0" smtClean="0">
                <a:latin typeface="Cambria" panose="02040503050406030204" pitchFamily="18" charset="0"/>
              </a:rPr>
              <a:t>Trust</a:t>
            </a:r>
          </a:p>
        </p:txBody>
      </p:sp>
      <p:sp>
        <p:nvSpPr>
          <p:cNvPr id="7171" name="Rectangle 3"/>
          <p:cNvSpPr>
            <a:spLocks noGrp="1" noChangeArrowheads="1"/>
          </p:cNvSpPr>
          <p:nvPr>
            <p:ph type="body" idx="1"/>
          </p:nvPr>
        </p:nvSpPr>
        <p:spPr/>
        <p:txBody>
          <a:bodyPr/>
          <a:lstStyle/>
          <a:p>
            <a:pPr marL="0" indent="0" algn="just">
              <a:buNone/>
            </a:pPr>
            <a:r>
              <a:rPr lang="en-US" sz="2400" dirty="0" smtClean="0">
                <a:latin typeface="Cambria" panose="02040503050406030204" pitchFamily="18" charset="0"/>
              </a:rPr>
              <a:t>It </a:t>
            </a:r>
            <a:r>
              <a:rPr lang="en-US" sz="2400" dirty="0">
                <a:latin typeface="Cambria" panose="02040503050406030204" pitchFamily="18" charset="0"/>
              </a:rPr>
              <a:t>is </a:t>
            </a:r>
            <a:r>
              <a:rPr lang="en-US" sz="2400" dirty="0" smtClean="0">
                <a:latin typeface="Cambria" panose="02040503050406030204" pitchFamily="18" charset="0"/>
              </a:rPr>
              <a:t>very important to guarantee </a:t>
            </a:r>
            <a:r>
              <a:rPr lang="en-US" sz="2400" dirty="0">
                <a:latin typeface="Cambria" panose="02040503050406030204" pitchFamily="18" charset="0"/>
              </a:rPr>
              <a:t>confidentiality, data security, transparency, and control over </a:t>
            </a:r>
            <a:r>
              <a:rPr lang="en-US" sz="2400" dirty="0" smtClean="0">
                <a:latin typeface="Cambria" panose="02040503050406030204" pitchFamily="18" charset="0"/>
              </a:rPr>
              <a:t>data. The </a:t>
            </a:r>
            <a:r>
              <a:rPr lang="en-US" sz="2400" dirty="0">
                <a:latin typeface="Cambria" panose="02040503050406030204" pitchFamily="18" charset="0"/>
              </a:rPr>
              <a:t>winning strategy for </a:t>
            </a:r>
            <a:r>
              <a:rPr lang="en-US" sz="2400" dirty="0" smtClean="0">
                <a:latin typeface="Cambria" panose="02040503050406030204" pitchFamily="18" charset="0"/>
              </a:rPr>
              <a:t>different sectors </a:t>
            </a:r>
            <a:r>
              <a:rPr lang="en-US" sz="2400" dirty="0">
                <a:latin typeface="Cambria" panose="02040503050406030204" pitchFamily="18" charset="0"/>
              </a:rPr>
              <a:t>using big data will be to stay current on legal and cultural changes and to maintain customer trust</a:t>
            </a:r>
            <a:r>
              <a:rPr lang="en-US" sz="2400" dirty="0" smtClean="0">
                <a:latin typeface="Cambria" panose="02040503050406030204" pitchFamily="18" charset="0"/>
              </a:rPr>
              <a:t>.</a:t>
            </a:r>
          </a:p>
          <a:p>
            <a:pPr marL="0" indent="0" algn="just">
              <a:buNone/>
            </a:pPr>
            <a:endParaRPr lang="en-US" sz="2400" dirty="0" smtClean="0">
              <a:latin typeface="Cambria" panose="02040503050406030204" pitchFamily="18" charset="0"/>
            </a:endParaRPr>
          </a:p>
          <a:p>
            <a:pPr marL="0" indent="0" algn="just">
              <a:buNone/>
            </a:pPr>
            <a:r>
              <a:rPr lang="en-US" sz="2400" dirty="0" smtClean="0">
                <a:latin typeface="Cambria" panose="02040503050406030204" pitchFamily="18" charset="0"/>
              </a:rPr>
              <a:t>Data subjects </a:t>
            </a:r>
            <a:r>
              <a:rPr lang="en-US" sz="2400" dirty="0">
                <a:latin typeface="Cambria" panose="02040503050406030204" pitchFamily="18" charset="0"/>
              </a:rPr>
              <a:t>need to trust that their personal data is protected. Without such confidence, </a:t>
            </a:r>
            <a:r>
              <a:rPr lang="en-US" sz="2400" dirty="0" smtClean="0">
                <a:latin typeface="Cambria" panose="02040503050406030204" pitchFamily="18" charset="0"/>
              </a:rPr>
              <a:t>it might be a lost for future </a:t>
            </a:r>
            <a:r>
              <a:rPr lang="en-US" sz="2400" dirty="0">
                <a:latin typeface="Cambria" panose="02040503050406030204" pitchFamily="18" charset="0"/>
              </a:rPr>
              <a:t>economic and social </a:t>
            </a:r>
            <a:r>
              <a:rPr lang="en-US" sz="2400" dirty="0" smtClean="0">
                <a:latin typeface="Cambria" panose="02040503050406030204" pitchFamily="18" charset="0"/>
              </a:rPr>
              <a:t>value.</a:t>
            </a:r>
            <a:endParaRPr lang="en-US" sz="2400" dirty="0">
              <a:latin typeface="Cambria" panose="02040503050406030204" pitchFamily="18" charset="0"/>
            </a:endParaRPr>
          </a:p>
        </p:txBody>
      </p:sp>
    </p:spTree>
    <p:extLst>
      <p:ext uri="{BB962C8B-B14F-4D97-AF65-F5344CB8AC3E}">
        <p14:creationId xmlns:p14="http://schemas.microsoft.com/office/powerpoint/2010/main" val="7724561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ipe(down)">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down)">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algn="ctr" eaLnBrk="1" hangingPunct="1"/>
            <a:r>
              <a:rPr lang="en-US" altLang="en-US" sz="2800" dirty="0" smtClean="0">
                <a:latin typeface="Cambria" panose="02040503050406030204" pitchFamily="18" charset="0"/>
              </a:rPr>
              <a:t>Aspect of Big Data</a:t>
            </a:r>
          </a:p>
        </p:txBody>
      </p:sp>
      <p:sp>
        <p:nvSpPr>
          <p:cNvPr id="7171" name="Rectangle 3"/>
          <p:cNvSpPr>
            <a:spLocks noGrp="1" noChangeArrowheads="1"/>
          </p:cNvSpPr>
          <p:nvPr>
            <p:ph type="body" idx="1"/>
          </p:nvPr>
        </p:nvSpPr>
        <p:spPr/>
        <p:txBody>
          <a:bodyPr/>
          <a:lstStyle/>
          <a:p>
            <a:pPr algn="just"/>
            <a:endParaRPr lang="en-US" sz="1800" dirty="0"/>
          </a:p>
          <a:p>
            <a:pPr marL="0" indent="0" algn="just">
              <a:buNone/>
            </a:pPr>
            <a:r>
              <a:rPr lang="en-US" sz="1800" dirty="0">
                <a:latin typeface="Cambria" panose="02040503050406030204" pitchFamily="18" charset="0"/>
              </a:rPr>
              <a:t>The first aspect of Big Data regulations, which should be taken into account while formulating a Big Data policy framework, is not to hinder investments by giving operators and Internet service providers the ability to easily explore and tap into new revenue streams, such as the ones resulting from Big Data</a:t>
            </a:r>
            <a:r>
              <a:rPr lang="en-US" sz="1800" dirty="0" smtClean="0">
                <a:latin typeface="Cambria" panose="02040503050406030204" pitchFamily="18" charset="0"/>
              </a:rPr>
              <a:t>.</a:t>
            </a:r>
          </a:p>
          <a:p>
            <a:pPr marL="0" indent="0" algn="just">
              <a:buNone/>
            </a:pPr>
            <a:endParaRPr lang="en-US" sz="1800" dirty="0">
              <a:latin typeface="Cambria" panose="02040503050406030204" pitchFamily="18" charset="0"/>
            </a:endParaRPr>
          </a:p>
          <a:p>
            <a:pPr marL="0" indent="0" algn="just">
              <a:buNone/>
            </a:pPr>
            <a:r>
              <a:rPr lang="en-US" sz="1800" dirty="0">
                <a:latin typeface="Cambria" panose="02040503050406030204" pitchFamily="18" charset="0"/>
              </a:rPr>
              <a:t>Technology is moving so quickly and governmental legislative bodies move so glacially, that regulation will likely always lag behind. That doesn't mean that companies are off the hook when it comes to personal data and privacy regulation.</a:t>
            </a:r>
          </a:p>
        </p:txBody>
      </p:sp>
    </p:spTree>
    <p:extLst>
      <p:ext uri="{BB962C8B-B14F-4D97-AF65-F5344CB8AC3E}">
        <p14:creationId xmlns:p14="http://schemas.microsoft.com/office/powerpoint/2010/main" val="11531015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down)">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wipe(down)">
                                      <p:cBhvr>
                                        <p:cTn id="17"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457200" y="332656"/>
            <a:ext cx="8110538" cy="719857"/>
          </a:xfrm>
        </p:spPr>
        <p:txBody>
          <a:bodyPr/>
          <a:lstStyle/>
          <a:p>
            <a:pPr algn="ctr"/>
            <a:r>
              <a:rPr lang="en-US" sz="2800" b="1" dirty="0" smtClean="0"/>
              <a:t/>
            </a:r>
            <a:br>
              <a:rPr lang="en-US" sz="2800" b="1" dirty="0" smtClean="0"/>
            </a:br>
            <a:r>
              <a:rPr lang="en-US" sz="2800" b="1" dirty="0" smtClean="0">
                <a:latin typeface="Cambria" panose="02040503050406030204" pitchFamily="18" charset="0"/>
              </a:rPr>
              <a:t>Big </a:t>
            </a:r>
            <a:r>
              <a:rPr lang="en-US" sz="2800" b="1" dirty="0">
                <a:latin typeface="Cambria" panose="02040503050406030204" pitchFamily="18" charset="0"/>
              </a:rPr>
              <a:t>data and </a:t>
            </a:r>
            <a:r>
              <a:rPr lang="en-US" sz="2800" b="1" dirty="0" smtClean="0">
                <a:latin typeface="Cambria" panose="02040503050406030204" pitchFamily="18" charset="0"/>
              </a:rPr>
              <a:t>Humanitarianism</a:t>
            </a:r>
            <a:r>
              <a:rPr lang="en-US" sz="2800" b="1" dirty="0">
                <a:latin typeface="Cambria" panose="02040503050406030204" pitchFamily="18" charset="0"/>
              </a:rPr>
              <a:t/>
            </a:r>
            <a:br>
              <a:rPr lang="en-US" sz="2800" b="1" dirty="0">
                <a:latin typeface="Cambria" panose="02040503050406030204" pitchFamily="18" charset="0"/>
              </a:rPr>
            </a:br>
            <a:endParaRPr lang="en-US" sz="2800" dirty="0">
              <a:latin typeface="Cambria" panose="02040503050406030204" pitchFamily="18" charset="0"/>
            </a:endParaRPr>
          </a:p>
        </p:txBody>
      </p:sp>
      <p:sp>
        <p:nvSpPr>
          <p:cNvPr id="2" name="Content Placeholder 1"/>
          <p:cNvSpPr>
            <a:spLocks noGrp="1"/>
          </p:cNvSpPr>
          <p:nvPr>
            <p:ph sz="half" idx="1"/>
          </p:nvPr>
        </p:nvSpPr>
        <p:spPr>
          <a:xfrm>
            <a:off x="647700" y="1484313"/>
            <a:ext cx="7308676" cy="4249737"/>
          </a:xfrm>
        </p:spPr>
        <p:txBody>
          <a:bodyPr/>
          <a:lstStyle/>
          <a:p>
            <a:pPr marL="0" indent="0">
              <a:buNone/>
            </a:pPr>
            <a:r>
              <a:rPr lang="en-US" sz="1400" dirty="0">
                <a:latin typeface="Cambria" panose="02040503050406030204" pitchFamily="18" charset="0"/>
              </a:rPr>
              <a:t>Humanitarian </a:t>
            </a:r>
            <a:r>
              <a:rPr lang="en-US" sz="1400" dirty="0" err="1" smtClean="0">
                <a:latin typeface="Cambria" panose="02040503050406030204" pitchFamily="18" charset="0"/>
              </a:rPr>
              <a:t>organisations</a:t>
            </a:r>
            <a:r>
              <a:rPr lang="en-US" sz="1400" dirty="0" smtClean="0">
                <a:latin typeface="Cambria" panose="02040503050406030204" pitchFamily="18" charset="0"/>
              </a:rPr>
              <a:t> </a:t>
            </a:r>
            <a:r>
              <a:rPr lang="en-US" sz="1400" dirty="0">
                <a:latin typeface="Cambria" panose="02040503050406030204" pitchFamily="18" charset="0"/>
              </a:rPr>
              <a:t>are trying to come to terms with how </a:t>
            </a:r>
            <a:r>
              <a:rPr lang="en-US" sz="1400" dirty="0" smtClean="0">
                <a:latin typeface="Cambria" panose="02040503050406030204" pitchFamily="18" charset="0"/>
              </a:rPr>
              <a:t>the </a:t>
            </a:r>
            <a:r>
              <a:rPr lang="en-US" sz="1400" dirty="0">
                <a:latin typeface="Cambria" panose="02040503050406030204" pitchFamily="18" charset="0"/>
              </a:rPr>
              <a:t>ocean of information can help them deliver better services to vulnerable communities. </a:t>
            </a:r>
            <a:endParaRPr lang="en-US" sz="1400" dirty="0" smtClean="0">
              <a:latin typeface="Cambria" panose="02040503050406030204" pitchFamily="18" charset="0"/>
            </a:endParaRPr>
          </a:p>
          <a:p>
            <a:pPr marL="0" indent="0">
              <a:buNone/>
            </a:pPr>
            <a:endParaRPr lang="en-US" sz="1400" dirty="0">
              <a:latin typeface="Cambria" panose="02040503050406030204" pitchFamily="18" charset="0"/>
            </a:endParaRPr>
          </a:p>
          <a:p>
            <a:pPr marL="0" indent="0">
              <a:buNone/>
            </a:pPr>
            <a:r>
              <a:rPr lang="en-US" sz="1400" dirty="0" smtClean="0">
                <a:latin typeface="Cambria" panose="02040503050406030204" pitchFamily="18" charset="0"/>
              </a:rPr>
              <a:t>Here </a:t>
            </a:r>
            <a:r>
              <a:rPr lang="en-US" sz="1400" dirty="0">
                <a:latin typeface="Cambria" panose="02040503050406030204" pitchFamily="18" charset="0"/>
              </a:rPr>
              <a:t>are five things you need to know about big data and </a:t>
            </a:r>
            <a:r>
              <a:rPr lang="en-US" sz="1400" dirty="0" smtClean="0">
                <a:latin typeface="Cambria" panose="02040503050406030204" pitchFamily="18" charset="0"/>
              </a:rPr>
              <a:t>humanitarianism:-</a:t>
            </a:r>
          </a:p>
          <a:p>
            <a:pPr marL="0" indent="0">
              <a:buNone/>
            </a:pPr>
            <a:endParaRPr lang="en-US" sz="1400" dirty="0">
              <a:latin typeface="Cambria" panose="02040503050406030204" pitchFamily="18" charset="0"/>
            </a:endParaRPr>
          </a:p>
          <a:p>
            <a:pPr marL="0" indent="0">
              <a:buNone/>
            </a:pPr>
            <a:r>
              <a:rPr lang="en-US" sz="1400" b="1" dirty="0" smtClean="0">
                <a:latin typeface="Cambria" panose="02040503050406030204" pitchFamily="18" charset="0"/>
              </a:rPr>
              <a:t>1. Finding </a:t>
            </a:r>
            <a:r>
              <a:rPr lang="en-US" sz="1400" b="1" dirty="0">
                <a:latin typeface="Cambria" panose="02040503050406030204" pitchFamily="18" charset="0"/>
              </a:rPr>
              <a:t>ways to make big data useful to humanitarian decision makers is one of the great challenges, </a:t>
            </a:r>
            <a:r>
              <a:rPr lang="en-US" sz="1400" b="1">
                <a:latin typeface="Cambria" panose="02040503050406030204" pitchFamily="18" charset="0"/>
              </a:rPr>
              <a:t>and </a:t>
            </a:r>
            <a:r>
              <a:rPr lang="en-US" sz="1400" b="1" smtClean="0">
                <a:latin typeface="Cambria" panose="02040503050406030204" pitchFamily="18" charset="0"/>
              </a:rPr>
              <a:t>opportunities.</a:t>
            </a:r>
            <a:endParaRPr lang="en-US" sz="1400" dirty="0" smtClean="0">
              <a:latin typeface="Cambria" panose="02040503050406030204" pitchFamily="18" charset="0"/>
            </a:endParaRPr>
          </a:p>
          <a:p>
            <a:pPr marL="0" indent="0">
              <a:buNone/>
            </a:pPr>
            <a:endParaRPr lang="en-US" sz="1400" dirty="0">
              <a:latin typeface="Cambria" panose="02040503050406030204" pitchFamily="18" charset="0"/>
            </a:endParaRPr>
          </a:p>
          <a:p>
            <a:pPr lvl="1"/>
            <a:r>
              <a:rPr lang="en-US" sz="1400" dirty="0">
                <a:latin typeface="Cambria" panose="02040503050406030204" pitchFamily="18" charset="0"/>
              </a:rPr>
              <a:t>Access to near real-time information can help humanitarian organizations provide more targeted assistance and become more responsive to needs as they </a:t>
            </a:r>
            <a:r>
              <a:rPr lang="en-US" sz="1400" dirty="0" smtClean="0">
                <a:latin typeface="Cambria" panose="02040503050406030204" pitchFamily="18" charset="0"/>
              </a:rPr>
              <a:t>evolve.</a:t>
            </a:r>
          </a:p>
          <a:p>
            <a:pPr marL="457200" lvl="1" indent="0">
              <a:buNone/>
            </a:pPr>
            <a:endParaRPr lang="en-US" sz="1400" b="1" dirty="0">
              <a:latin typeface="Cambria" panose="02040503050406030204" pitchFamily="18" charset="0"/>
            </a:endParaRPr>
          </a:p>
          <a:p>
            <a:pPr marL="0" indent="0">
              <a:buNone/>
            </a:pPr>
            <a:r>
              <a:rPr lang="en-US" sz="1400" b="1" dirty="0" smtClean="0">
                <a:latin typeface="Cambria" panose="02040503050406030204" pitchFamily="18" charset="0"/>
              </a:rPr>
              <a:t>2.  Humanitarians </a:t>
            </a:r>
            <a:r>
              <a:rPr lang="en-US" sz="1400" b="1" dirty="0">
                <a:latin typeface="Cambria" panose="02040503050406030204" pitchFamily="18" charset="0"/>
              </a:rPr>
              <a:t>can draw inspiration from their development partners.</a:t>
            </a:r>
            <a:endParaRPr lang="en-US" sz="1400" dirty="0">
              <a:latin typeface="Cambria" panose="02040503050406030204" pitchFamily="18" charset="0"/>
            </a:endParaRPr>
          </a:p>
          <a:p>
            <a:pPr marL="0" indent="0">
              <a:buNone/>
            </a:pPr>
            <a:endParaRPr lang="en-US" sz="1400" dirty="0">
              <a:latin typeface="Cambria" panose="02040503050406030204" pitchFamily="18" charset="0"/>
            </a:endParaRPr>
          </a:p>
          <a:p>
            <a:pPr lvl="1"/>
            <a:r>
              <a:rPr lang="en-US" sz="1400" dirty="0">
                <a:latin typeface="Cambria" panose="02040503050406030204" pitchFamily="18" charset="0"/>
              </a:rPr>
              <a:t>There is already a lot of work being done that humanitarians could easily capitalize on.</a:t>
            </a:r>
            <a:endParaRPr lang="en-US" sz="1400" b="1" dirty="0">
              <a:latin typeface="Cambria" panose="02040503050406030204" pitchFamily="18" charset="0"/>
            </a:endParaRPr>
          </a:p>
          <a:p>
            <a:pPr lvl="1"/>
            <a:endParaRPr lang="en-US" sz="1400" dirty="0" smtClean="0">
              <a:latin typeface="Cambria" panose="02040503050406030204" pitchFamily="18" charset="0"/>
            </a:endParaRPr>
          </a:p>
          <a:p>
            <a:pPr marL="0" indent="0">
              <a:buNone/>
            </a:pPr>
            <a:endParaRPr lang="en-US" sz="1400" dirty="0">
              <a:latin typeface="Cambria" panose="02040503050406030204" pitchFamily="18" charset="0"/>
            </a:endParaRPr>
          </a:p>
          <a:p>
            <a:endParaRPr lang="en-US" dirty="0"/>
          </a:p>
        </p:txBody>
      </p:sp>
    </p:spTree>
    <p:extLst>
      <p:ext uri="{BB962C8B-B14F-4D97-AF65-F5344CB8AC3E}">
        <p14:creationId xmlns:p14="http://schemas.microsoft.com/office/powerpoint/2010/main" val="2555697243"/>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457200" y="332656"/>
            <a:ext cx="8110538" cy="719857"/>
          </a:xfrm>
        </p:spPr>
        <p:txBody>
          <a:bodyPr/>
          <a:lstStyle/>
          <a:p>
            <a:pPr algn="ctr"/>
            <a:r>
              <a:rPr lang="en-US" sz="2800" b="1" dirty="0" smtClean="0"/>
              <a:t/>
            </a:r>
            <a:br>
              <a:rPr lang="en-US" sz="2800" b="1" dirty="0" smtClean="0"/>
            </a:br>
            <a:r>
              <a:rPr lang="en-US" sz="2800" b="1" dirty="0" smtClean="0">
                <a:latin typeface="Cambria" panose="02040503050406030204" pitchFamily="18" charset="0"/>
              </a:rPr>
              <a:t>Big </a:t>
            </a:r>
            <a:r>
              <a:rPr lang="en-US" sz="2800" b="1" dirty="0">
                <a:latin typeface="Cambria" panose="02040503050406030204" pitchFamily="18" charset="0"/>
              </a:rPr>
              <a:t>data and </a:t>
            </a:r>
            <a:r>
              <a:rPr lang="en-US" sz="2800" b="1" dirty="0" smtClean="0">
                <a:latin typeface="Cambria" panose="02040503050406030204" pitchFamily="18" charset="0"/>
              </a:rPr>
              <a:t>Humanitarianism</a:t>
            </a:r>
            <a:r>
              <a:rPr lang="en-US" sz="2800" b="1" dirty="0">
                <a:latin typeface="Cambria" panose="02040503050406030204" pitchFamily="18" charset="0"/>
              </a:rPr>
              <a:t/>
            </a:r>
            <a:br>
              <a:rPr lang="en-US" sz="2800" b="1" dirty="0">
                <a:latin typeface="Cambria" panose="02040503050406030204" pitchFamily="18" charset="0"/>
              </a:rPr>
            </a:br>
            <a:endParaRPr lang="en-US" sz="2800" dirty="0">
              <a:latin typeface="Cambria" panose="02040503050406030204" pitchFamily="18" charset="0"/>
            </a:endParaRPr>
          </a:p>
        </p:txBody>
      </p:sp>
      <p:sp>
        <p:nvSpPr>
          <p:cNvPr id="2" name="Content Placeholder 1"/>
          <p:cNvSpPr>
            <a:spLocks noGrp="1"/>
          </p:cNvSpPr>
          <p:nvPr>
            <p:ph sz="half" idx="1"/>
          </p:nvPr>
        </p:nvSpPr>
        <p:spPr>
          <a:xfrm>
            <a:off x="647700" y="1484313"/>
            <a:ext cx="7308676" cy="4249737"/>
          </a:xfrm>
        </p:spPr>
        <p:txBody>
          <a:bodyPr/>
          <a:lstStyle/>
          <a:p>
            <a:pPr marL="0" indent="0" algn="just">
              <a:buNone/>
            </a:pPr>
            <a:endParaRPr lang="en-US" sz="1400" dirty="0">
              <a:latin typeface="Cambria" panose="02040503050406030204" pitchFamily="18" charset="0"/>
            </a:endParaRPr>
          </a:p>
          <a:p>
            <a:pPr marL="0" indent="0" algn="just">
              <a:buNone/>
            </a:pPr>
            <a:r>
              <a:rPr lang="en-US" sz="1400" b="1" dirty="0" smtClean="0">
                <a:latin typeface="Cambria" panose="02040503050406030204" pitchFamily="18" charset="0"/>
              </a:rPr>
              <a:t>3. Getting </a:t>
            </a:r>
            <a:r>
              <a:rPr lang="en-US" sz="1400" b="1" dirty="0">
                <a:latin typeface="Cambria" panose="02040503050406030204" pitchFamily="18" charset="0"/>
              </a:rPr>
              <a:t>access to data is not necessarily straightforward</a:t>
            </a:r>
            <a:r>
              <a:rPr lang="en-US" sz="1400" b="1" dirty="0" smtClean="0">
                <a:latin typeface="Cambria" panose="02040503050406030204" pitchFamily="18" charset="0"/>
              </a:rPr>
              <a:t>.</a:t>
            </a:r>
          </a:p>
          <a:p>
            <a:pPr marL="0" indent="0" algn="just">
              <a:buNone/>
            </a:pPr>
            <a:endParaRPr lang="en-US" sz="1400" dirty="0">
              <a:latin typeface="Cambria" panose="02040503050406030204" pitchFamily="18" charset="0"/>
            </a:endParaRPr>
          </a:p>
          <a:p>
            <a:pPr lvl="1" algn="just"/>
            <a:r>
              <a:rPr lang="en-US" sz="1400" dirty="0">
                <a:latin typeface="Cambria" panose="02040503050406030204" pitchFamily="18" charset="0"/>
              </a:rPr>
              <a:t>Social media is one source of big data in which access is easier because much of the information is already public. </a:t>
            </a:r>
            <a:r>
              <a:rPr lang="en-US" sz="1400" dirty="0" smtClean="0">
                <a:latin typeface="Cambria" panose="02040503050406030204" pitchFamily="18" charset="0"/>
              </a:rPr>
              <a:t>For </a:t>
            </a:r>
            <a:r>
              <a:rPr lang="en-US" sz="1400" dirty="0">
                <a:latin typeface="Cambria" panose="02040503050406030204" pitchFamily="18" charset="0"/>
              </a:rPr>
              <a:t>example, within 24 hours of Typhoon </a:t>
            </a:r>
            <a:r>
              <a:rPr lang="en-US" sz="1400" dirty="0" err="1">
                <a:latin typeface="Cambria" panose="02040503050406030204" pitchFamily="18" charset="0"/>
              </a:rPr>
              <a:t>Bopha</a:t>
            </a:r>
            <a:r>
              <a:rPr lang="en-US" sz="1400" dirty="0">
                <a:latin typeface="Cambria" panose="02040503050406030204" pitchFamily="18" charset="0"/>
              </a:rPr>
              <a:t> hitting the Philippines at the end of 2012, the </a:t>
            </a:r>
            <a:r>
              <a:rPr lang="en-US" sz="1400" dirty="0" smtClean="0">
                <a:latin typeface="Cambria" panose="02040503050406030204" pitchFamily="18" charset="0"/>
              </a:rPr>
              <a:t>Digital Humanitarian Network was </a:t>
            </a:r>
            <a:r>
              <a:rPr lang="en-US" sz="1400" dirty="0">
                <a:latin typeface="Cambria" panose="02040503050406030204" pitchFamily="18" charset="0"/>
              </a:rPr>
              <a:t>able to categorize 20,000 social media messages </a:t>
            </a:r>
            <a:r>
              <a:rPr lang="en-US" sz="1400" dirty="0" smtClean="0">
                <a:latin typeface="Cambria" panose="02040503050406030204" pitchFamily="18" charset="0"/>
              </a:rPr>
              <a:t>to create a map of the storm’s impact.</a:t>
            </a:r>
          </a:p>
          <a:p>
            <a:pPr marL="457200" lvl="1" indent="0">
              <a:buNone/>
            </a:pPr>
            <a:endParaRPr lang="en-US" sz="1400" dirty="0" smtClean="0">
              <a:latin typeface="Cambria" panose="02040503050406030204" pitchFamily="18" charset="0"/>
            </a:endParaRPr>
          </a:p>
          <a:p>
            <a:pPr marL="0" indent="0" algn="just">
              <a:buNone/>
            </a:pPr>
            <a:r>
              <a:rPr lang="en-US" sz="1400" b="1" dirty="0" smtClean="0">
                <a:latin typeface="Cambria" panose="02040503050406030204" pitchFamily="18" charset="0"/>
              </a:rPr>
              <a:t>4. </a:t>
            </a:r>
            <a:r>
              <a:rPr lang="en-US" sz="1400" b="1" dirty="0">
                <a:latin typeface="Cambria" panose="02040503050406030204" pitchFamily="18" charset="0"/>
              </a:rPr>
              <a:t>Big data should complement existing sources of information, not replace them</a:t>
            </a:r>
            <a:r>
              <a:rPr lang="en-US" sz="1400" b="1" dirty="0" smtClean="0">
                <a:latin typeface="Cambria" panose="02040503050406030204" pitchFamily="18" charset="0"/>
              </a:rPr>
              <a:t>.</a:t>
            </a:r>
          </a:p>
          <a:p>
            <a:pPr marL="0" indent="0" algn="just">
              <a:buNone/>
            </a:pPr>
            <a:endParaRPr lang="en-US" sz="1400" dirty="0">
              <a:latin typeface="Cambria" panose="02040503050406030204" pitchFamily="18" charset="0"/>
            </a:endParaRPr>
          </a:p>
          <a:p>
            <a:pPr lvl="1" algn="just"/>
            <a:r>
              <a:rPr lang="en-US" sz="1400" dirty="0">
                <a:latin typeface="Cambria" panose="02040503050406030204" pitchFamily="18" charset="0"/>
              </a:rPr>
              <a:t>Big data, especially when generated by social media, has its limitations. There are obvious concerns about bias; in developing contexts where internet access is limited, data drawn from Twitter probably over-represents urban elites. But bias in data is not new, and there are methods of balancing or correcting it.</a:t>
            </a:r>
          </a:p>
          <a:p>
            <a:pPr marL="0" indent="0">
              <a:buNone/>
            </a:pPr>
            <a:endParaRPr lang="en-US" sz="1400" dirty="0">
              <a:latin typeface="Cambria" panose="02040503050406030204" pitchFamily="18" charset="0"/>
            </a:endParaRPr>
          </a:p>
          <a:p>
            <a:endParaRPr 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457200" y="332656"/>
            <a:ext cx="8110538" cy="719857"/>
          </a:xfrm>
        </p:spPr>
        <p:txBody>
          <a:bodyPr/>
          <a:lstStyle/>
          <a:p>
            <a:pPr algn="ctr"/>
            <a:r>
              <a:rPr lang="en-US" sz="2800" b="1" dirty="0" smtClean="0"/>
              <a:t/>
            </a:r>
            <a:br>
              <a:rPr lang="en-US" sz="2800" b="1" dirty="0" smtClean="0"/>
            </a:br>
            <a:r>
              <a:rPr lang="en-US" sz="2800" b="1" dirty="0" smtClean="0">
                <a:latin typeface="Cambria" panose="02040503050406030204" pitchFamily="18" charset="0"/>
              </a:rPr>
              <a:t>Big </a:t>
            </a:r>
            <a:r>
              <a:rPr lang="en-US" sz="2800" b="1" dirty="0">
                <a:latin typeface="Cambria" panose="02040503050406030204" pitchFamily="18" charset="0"/>
              </a:rPr>
              <a:t>data and </a:t>
            </a:r>
            <a:r>
              <a:rPr lang="en-US" sz="2800" b="1" dirty="0" smtClean="0">
                <a:latin typeface="Cambria" panose="02040503050406030204" pitchFamily="18" charset="0"/>
              </a:rPr>
              <a:t>Humanitarianism</a:t>
            </a:r>
            <a:r>
              <a:rPr lang="en-US" sz="2800" b="1" dirty="0">
                <a:latin typeface="Cambria" panose="02040503050406030204" pitchFamily="18" charset="0"/>
              </a:rPr>
              <a:t/>
            </a:r>
            <a:br>
              <a:rPr lang="en-US" sz="2800" b="1" dirty="0">
                <a:latin typeface="Cambria" panose="02040503050406030204" pitchFamily="18" charset="0"/>
              </a:rPr>
            </a:br>
            <a:endParaRPr lang="en-US" sz="2800" dirty="0">
              <a:latin typeface="Cambria" panose="02040503050406030204" pitchFamily="18" charset="0"/>
            </a:endParaRPr>
          </a:p>
        </p:txBody>
      </p:sp>
      <p:sp>
        <p:nvSpPr>
          <p:cNvPr id="2" name="Content Placeholder 1"/>
          <p:cNvSpPr>
            <a:spLocks noGrp="1"/>
          </p:cNvSpPr>
          <p:nvPr>
            <p:ph sz="half" idx="1"/>
          </p:nvPr>
        </p:nvSpPr>
        <p:spPr>
          <a:xfrm>
            <a:off x="647700" y="1484313"/>
            <a:ext cx="7308676" cy="4249737"/>
          </a:xfrm>
        </p:spPr>
        <p:txBody>
          <a:bodyPr/>
          <a:lstStyle/>
          <a:p>
            <a:pPr marL="0" indent="0" algn="just">
              <a:buNone/>
            </a:pPr>
            <a:endParaRPr lang="en-US" sz="1400" dirty="0">
              <a:latin typeface="Cambria" panose="02040503050406030204" pitchFamily="18" charset="0"/>
            </a:endParaRPr>
          </a:p>
          <a:p>
            <a:pPr marL="0" indent="0" algn="just">
              <a:buNone/>
            </a:pPr>
            <a:r>
              <a:rPr lang="en-US" sz="1800" b="1" dirty="0">
                <a:latin typeface="Cambria" panose="02040503050406030204" pitchFamily="18" charset="0"/>
              </a:rPr>
              <a:t>5</a:t>
            </a:r>
            <a:r>
              <a:rPr lang="en-US" sz="1800" b="1" dirty="0" smtClean="0">
                <a:latin typeface="Cambria" panose="02040503050406030204" pitchFamily="18" charset="0"/>
              </a:rPr>
              <a:t>. </a:t>
            </a:r>
            <a:r>
              <a:rPr lang="en-US" sz="1800" b="1" dirty="0"/>
              <a:t>We cannot assume that better data will necessarily lead to better decision-making.</a:t>
            </a:r>
            <a:r>
              <a:rPr lang="en-US" sz="1800" dirty="0"/>
              <a:t> </a:t>
            </a:r>
            <a:endParaRPr lang="en-US" sz="1800" b="1" dirty="0" smtClean="0">
              <a:latin typeface="Cambria" panose="02040503050406030204" pitchFamily="18" charset="0"/>
            </a:endParaRPr>
          </a:p>
          <a:p>
            <a:pPr marL="0" indent="0" algn="just">
              <a:buNone/>
            </a:pPr>
            <a:endParaRPr lang="en-US" sz="1800" dirty="0">
              <a:latin typeface="Cambria" panose="02040503050406030204" pitchFamily="18" charset="0"/>
            </a:endParaRPr>
          </a:p>
          <a:p>
            <a:pPr lvl="1" algn="just"/>
            <a:r>
              <a:rPr lang="en-US" sz="1800" dirty="0" smtClean="0">
                <a:latin typeface="Cambria" panose="02040503050406030204" pitchFamily="18" charset="0"/>
              </a:rPr>
              <a:t>Big </a:t>
            </a:r>
            <a:r>
              <a:rPr lang="en-US" sz="1800" dirty="0">
                <a:latin typeface="Cambria" panose="02040503050406030204" pitchFamily="18" charset="0"/>
              </a:rPr>
              <a:t>Data, the argument goes, should lead to better and more informed decision-making. But unfortunately, decisions are not always driven by evidence. </a:t>
            </a:r>
            <a:endParaRPr lang="en-US" sz="1800" dirty="0" smtClean="0">
              <a:latin typeface="Cambria" panose="02040503050406030204" pitchFamily="18" charset="0"/>
            </a:endParaRPr>
          </a:p>
          <a:p>
            <a:pPr marL="457200" lvl="1" indent="0" algn="just">
              <a:buNone/>
            </a:pPr>
            <a:r>
              <a:rPr lang="en-US" sz="1800" dirty="0">
                <a:latin typeface="Cambria" panose="02040503050406030204" pitchFamily="18" charset="0"/>
              </a:rPr>
              <a:t> </a:t>
            </a:r>
            <a:endParaRPr lang="en-US" sz="1800" dirty="0" smtClean="0">
              <a:latin typeface="Cambria" panose="02040503050406030204" pitchFamily="18" charset="0"/>
            </a:endParaRPr>
          </a:p>
          <a:p>
            <a:pPr lvl="1" algn="just"/>
            <a:r>
              <a:rPr lang="en-US" sz="1800" dirty="0" smtClean="0">
                <a:latin typeface="Cambria" panose="02040503050406030204" pitchFamily="18" charset="0"/>
              </a:rPr>
              <a:t>For example,  lets take </a:t>
            </a:r>
            <a:r>
              <a:rPr lang="en-US" sz="1800" dirty="0">
                <a:latin typeface="Cambria" panose="02040503050406030204" pitchFamily="18" charset="0"/>
              </a:rPr>
              <a:t>the 2011 famine in the Horn of Africa. As early as 2010, many UN and humanitarian </a:t>
            </a:r>
            <a:r>
              <a:rPr lang="en-US" sz="1800" dirty="0" err="1" smtClean="0">
                <a:latin typeface="Cambria" panose="02040503050406030204" pitchFamily="18" charset="0"/>
              </a:rPr>
              <a:t>organisations</a:t>
            </a:r>
            <a:r>
              <a:rPr lang="en-US" sz="1800" dirty="0" smtClean="0">
                <a:latin typeface="Cambria" panose="02040503050406030204" pitchFamily="18" charset="0"/>
              </a:rPr>
              <a:t> </a:t>
            </a:r>
            <a:r>
              <a:rPr lang="en-US" sz="1800" dirty="0">
                <a:latin typeface="Cambria" panose="02040503050406030204" pitchFamily="18" charset="0"/>
              </a:rPr>
              <a:t>were warning about the looming food crisis.</a:t>
            </a:r>
            <a:endParaRPr lang="en-US" sz="1800" dirty="0" smtClean="0">
              <a:latin typeface="Cambria" panose="02040503050406030204" pitchFamily="18" charset="0"/>
            </a:endParaRPr>
          </a:p>
          <a:p>
            <a:pPr marL="0" indent="0">
              <a:buNone/>
            </a:pPr>
            <a:endParaRPr lang="en-US" dirty="0"/>
          </a:p>
        </p:txBody>
      </p:sp>
    </p:spTree>
    <p:extLst>
      <p:ext uri="{BB962C8B-B14F-4D97-AF65-F5344CB8AC3E}">
        <p14:creationId xmlns:p14="http://schemas.microsoft.com/office/powerpoint/2010/main" val="1105916606"/>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algn="ctr"/>
            <a:r>
              <a:rPr lang="en-US" sz="2250" b="1" dirty="0" smtClean="0"/>
              <a:t/>
            </a:r>
            <a:br>
              <a:rPr lang="en-US" sz="2250" b="1" dirty="0" smtClean="0"/>
            </a:br>
            <a:r>
              <a:rPr lang="en-US" sz="2250" b="1" dirty="0" smtClean="0"/>
              <a:t>Data </a:t>
            </a:r>
            <a:r>
              <a:rPr lang="en-US" sz="2250" b="1" dirty="0"/>
              <a:t>Innovation: big data and </a:t>
            </a:r>
            <a:r>
              <a:rPr lang="en-US" sz="2250" b="1" dirty="0" smtClean="0"/>
              <a:t>technologies development</a:t>
            </a:r>
            <a:r>
              <a:rPr lang="en-US" sz="2000" b="1" dirty="0"/>
              <a:t/>
            </a:r>
            <a:br>
              <a:rPr lang="en-US" sz="2000" b="1" dirty="0"/>
            </a:br>
            <a:endParaRPr lang="en-US" sz="2000" dirty="0"/>
          </a:p>
        </p:txBody>
      </p:sp>
      <p:sp>
        <p:nvSpPr>
          <p:cNvPr id="2" name="Content Placeholder 1"/>
          <p:cNvSpPr>
            <a:spLocks noGrp="1"/>
          </p:cNvSpPr>
          <p:nvPr>
            <p:ph sz="half" idx="1"/>
          </p:nvPr>
        </p:nvSpPr>
        <p:spPr>
          <a:xfrm>
            <a:off x="647700" y="1484313"/>
            <a:ext cx="7308676" cy="4249737"/>
          </a:xfrm>
        </p:spPr>
        <p:txBody>
          <a:bodyPr/>
          <a:lstStyle/>
          <a:p>
            <a:pPr marL="0" indent="0" algn="just">
              <a:buNone/>
            </a:pPr>
            <a:r>
              <a:rPr lang="en-US" sz="2250" dirty="0" smtClean="0">
                <a:latin typeface="Cambria" panose="02040503050406030204" pitchFamily="18" charset="0"/>
              </a:rPr>
              <a:t>The </a:t>
            </a:r>
            <a:r>
              <a:rPr lang="en-US" sz="2250" dirty="0">
                <a:latin typeface="Cambria" panose="02040503050406030204" pitchFamily="18" charset="0"/>
              </a:rPr>
              <a:t>world of data changes every day and every hour. New innovations </a:t>
            </a:r>
            <a:r>
              <a:rPr lang="en-US" sz="2250" dirty="0" smtClean="0">
                <a:latin typeface="Cambria" panose="02040503050406030204" pitchFamily="18" charset="0"/>
              </a:rPr>
              <a:t>and developments have </a:t>
            </a:r>
            <a:r>
              <a:rPr lang="en-US" sz="2250" dirty="0">
                <a:latin typeface="Cambria" panose="02040503050406030204" pitchFamily="18" charset="0"/>
              </a:rPr>
              <a:t>hugely increased the quantity of data and the possibilities available to people and institutions who want to collect and use it.  The challenge, and the opportunity, is to make this new world of data useful and useable to improve people’s lives</a:t>
            </a:r>
            <a:r>
              <a:rPr lang="en-US" sz="2250" dirty="0" smtClean="0">
                <a:latin typeface="Cambria" panose="02040503050406030204" pitchFamily="18" charset="0"/>
              </a:rPr>
              <a:t>.</a:t>
            </a:r>
          </a:p>
          <a:p>
            <a:pPr marL="0" indent="0" algn="just">
              <a:buNone/>
            </a:pPr>
            <a:endParaRPr lang="en-US" sz="2250" dirty="0" smtClean="0">
              <a:latin typeface="Cambria" panose="02040503050406030204" pitchFamily="18" charset="0"/>
            </a:endParaRPr>
          </a:p>
          <a:p>
            <a:pPr marL="0" indent="0" algn="just">
              <a:buNone/>
            </a:pPr>
            <a:r>
              <a:rPr lang="en-US" sz="2250" dirty="0" smtClean="0">
                <a:latin typeface="Cambria" panose="02040503050406030204" pitchFamily="18" charset="0"/>
              </a:rPr>
              <a:t>Example:- In </a:t>
            </a:r>
            <a:r>
              <a:rPr lang="en-US" sz="2250" dirty="0">
                <a:latin typeface="Cambria" panose="02040503050406030204" pitchFamily="18" charset="0"/>
              </a:rPr>
              <a:t>2014, the developing world accounts for more than </a:t>
            </a:r>
            <a:r>
              <a:rPr lang="en-US" sz="2250" dirty="0" smtClean="0">
                <a:latin typeface="Cambria" panose="02040503050406030204" pitchFamily="18" charset="0"/>
              </a:rPr>
              <a:t>¾ of the world mobile phone subscriptions</a:t>
            </a:r>
            <a:r>
              <a:rPr lang="en-US" sz="2250" dirty="0" smtClean="0"/>
              <a:t>.</a:t>
            </a:r>
            <a:endParaRPr lang="en-US" sz="2250" dirty="0">
              <a:latin typeface="Cambria" panose="02040503050406030204" pitchFamily="18" charset="0"/>
            </a:endParaRPr>
          </a:p>
        </p:txBody>
      </p:sp>
    </p:spTree>
    <p:extLst>
      <p:ext uri="{BB962C8B-B14F-4D97-AF65-F5344CB8AC3E}">
        <p14:creationId xmlns:p14="http://schemas.microsoft.com/office/powerpoint/2010/main" val="2503699078"/>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algn="ctr"/>
            <a:r>
              <a:rPr lang="en-US" sz="2800" b="1" dirty="0" smtClean="0"/>
              <a:t>Data </a:t>
            </a:r>
            <a:r>
              <a:rPr lang="en-US" sz="2800" b="1" dirty="0"/>
              <a:t>Innovation: </a:t>
            </a:r>
            <a:r>
              <a:rPr lang="en-US" sz="2800" b="1" dirty="0" smtClean="0"/>
              <a:t>Private Sector</a:t>
            </a:r>
            <a:endParaRPr lang="en-US" sz="2800" dirty="0"/>
          </a:p>
        </p:txBody>
      </p:sp>
      <p:sp>
        <p:nvSpPr>
          <p:cNvPr id="2" name="Content Placeholder 1"/>
          <p:cNvSpPr>
            <a:spLocks noGrp="1"/>
          </p:cNvSpPr>
          <p:nvPr>
            <p:ph sz="half" idx="1"/>
          </p:nvPr>
        </p:nvSpPr>
        <p:spPr>
          <a:xfrm>
            <a:off x="647700" y="1484313"/>
            <a:ext cx="7308676" cy="4249737"/>
          </a:xfrm>
        </p:spPr>
        <p:txBody>
          <a:bodyPr/>
          <a:lstStyle/>
          <a:p>
            <a:pPr marL="0" indent="0" algn="just">
              <a:buNone/>
            </a:pPr>
            <a:r>
              <a:rPr lang="en-US" sz="2200" dirty="0">
                <a:latin typeface="Cambria" panose="02040503050406030204" pitchFamily="18" charset="0"/>
              </a:rPr>
              <a:t>Today, in the private sector, analysis of big data – data sets too large and complex to be studied without software- is commonplace – with consumer profiling, </a:t>
            </a:r>
            <a:r>
              <a:rPr lang="en-US" sz="2200" dirty="0" err="1">
                <a:latin typeface="Cambria" panose="02040503050406030204" pitchFamily="18" charset="0"/>
              </a:rPr>
              <a:t>personalised</a:t>
            </a:r>
            <a:r>
              <a:rPr lang="en-US" sz="2200" dirty="0">
                <a:latin typeface="Cambria" panose="02040503050406030204" pitchFamily="18" charset="0"/>
              </a:rPr>
              <a:t> services, and predictive analysis being used to </a:t>
            </a:r>
            <a:r>
              <a:rPr lang="en-US" sz="2200" dirty="0" err="1">
                <a:latin typeface="Cambria" panose="02040503050406030204" pitchFamily="18" charset="0"/>
              </a:rPr>
              <a:t>optimise</a:t>
            </a:r>
            <a:r>
              <a:rPr lang="en-US" sz="2200" dirty="0">
                <a:latin typeface="Cambria" panose="02040503050406030204" pitchFamily="18" charset="0"/>
              </a:rPr>
              <a:t> sales. Similar techniques could be adopted to gain real-time insights into people’s wellbeing and to target aid interventions to vulnerable groups.  Such innovations offer exciting new opportunities, but also throw up big challenges around privacy, public trust, and the potential abuses of data. Legal frameworks have not yet caught up with rapidly advancing technology</a:t>
            </a:r>
            <a:r>
              <a:rPr lang="en-US" sz="2200" dirty="0" smtClean="0">
                <a:latin typeface="Cambria" panose="02040503050406030204" pitchFamily="18" charset="0"/>
              </a:rPr>
              <a:t>.</a:t>
            </a:r>
            <a:endParaRPr lang="en-US" sz="2200" dirty="0">
              <a:latin typeface="Cambria" panose="02040503050406030204" pitchFamily="18" charset="0"/>
            </a:endParaRPr>
          </a:p>
        </p:txBody>
      </p:sp>
    </p:spTree>
    <p:extLst>
      <p:ext uri="{BB962C8B-B14F-4D97-AF65-F5344CB8AC3E}">
        <p14:creationId xmlns:p14="http://schemas.microsoft.com/office/powerpoint/2010/main" val="3704993349"/>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hip">
  <a:themeElements>
    <a:clrScheme name="hip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hi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hip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hip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hip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hip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hip 5">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
      <a:clrScheme name="hip 6">
        <a:dk1>
          <a:srgbClr val="000000"/>
        </a:dk1>
        <a:lt1>
          <a:srgbClr val="2E6B6B"/>
        </a:lt1>
        <a:dk2>
          <a:srgbClr val="000000"/>
        </a:dk2>
        <a:lt2>
          <a:srgbClr val="66CCCC"/>
        </a:lt2>
        <a:accent1>
          <a:srgbClr val="45A3A1"/>
        </a:accent1>
        <a:accent2>
          <a:srgbClr val="9ADEDC"/>
        </a:accent2>
        <a:accent3>
          <a:srgbClr val="ADBABA"/>
        </a:accent3>
        <a:accent4>
          <a:srgbClr val="000000"/>
        </a:accent4>
        <a:accent5>
          <a:srgbClr val="B0CECD"/>
        </a:accent5>
        <a:accent6>
          <a:srgbClr val="8BC9C7"/>
        </a:accent6>
        <a:hlink>
          <a:srgbClr val="B3E6E6"/>
        </a:hlink>
        <a:folHlink>
          <a:srgbClr val="33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D30055-20C5-420C-842E-5EA7A901D18F}"/>
</file>

<file path=customXml/itemProps2.xml><?xml version="1.0" encoding="utf-8"?>
<ds:datastoreItem xmlns:ds="http://schemas.openxmlformats.org/officeDocument/2006/customXml" ds:itemID="{12B6BD5A-B3BC-4B46-878E-2E563DD8D926}"/>
</file>

<file path=customXml/itemProps3.xml><?xml version="1.0" encoding="utf-8"?>
<ds:datastoreItem xmlns:ds="http://schemas.openxmlformats.org/officeDocument/2006/customXml" ds:itemID="{5D0005E8-F3E1-4FBC-97E8-FFFFA9C0B756}"/>
</file>

<file path=docProps/app.xml><?xml version="1.0" encoding="utf-8"?>
<Properties xmlns="http://schemas.openxmlformats.org/officeDocument/2006/extended-properties" xmlns:vt="http://schemas.openxmlformats.org/officeDocument/2006/docPropsVTypes">
  <Template>hip</Template>
  <TotalTime>222</TotalTime>
  <Words>1285</Words>
  <Application>Microsoft Office PowerPoint</Application>
  <PresentationFormat>On-screen Show (4:3)</PresentationFormat>
  <Paragraphs>114</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hip</vt:lpstr>
      <vt:lpstr>Challenges &amp; Opportunities from the Regulatory Perspective, a conversation with regulators, discussing the differences and similarities between commercial vs humanitarian and development applications of big data.</vt:lpstr>
      <vt:lpstr>Overview </vt:lpstr>
      <vt:lpstr>Trust</vt:lpstr>
      <vt:lpstr>Aspect of Big Data</vt:lpstr>
      <vt:lpstr> Big data and Humanitarianism </vt:lpstr>
      <vt:lpstr> Big data and Humanitarianism </vt:lpstr>
      <vt:lpstr> Big data and Humanitarianism </vt:lpstr>
      <vt:lpstr> Data Innovation: big data and technologies development </vt:lpstr>
      <vt:lpstr>Data Innovation: Private Sector</vt:lpstr>
      <vt:lpstr>Data Innovation: Public Sector</vt:lpstr>
      <vt:lpstr>Data Innovation: Opportunity</vt:lpstr>
      <vt:lpstr>How the opportunities of emerging technology and methodologies can best be realised for public good.  </vt:lpstr>
      <vt:lpstr>How the opportunities of emerging technology and methodologies can best be realised for public good.  </vt:lpstr>
      <vt:lpstr>How the opportunities of emerging technology and methodologies can best be realised for public good.  </vt:lpstr>
      <vt:lpstr>Conclusion</vt:lpstr>
      <vt:lpstr>References</vt:lpstr>
      <vt:lpstr>PowerPoint Presentation</vt:lpstr>
    </vt:vector>
  </TitlesOfParts>
  <Company>Clearly Presented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 Blue Template</dc:title>
  <dc:creator>Presentation Magazine</dc:creator>
  <cp:lastModifiedBy>User1</cp:lastModifiedBy>
  <cp:revision>22</cp:revision>
  <cp:lastPrinted>2015-10-12T09:32:33Z</cp:lastPrinted>
  <dcterms:created xsi:type="dcterms:W3CDTF">2005-05-04T11:02:19Z</dcterms:created>
  <dcterms:modified xsi:type="dcterms:W3CDTF">2015-10-12T09:58:57Z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