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2.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5.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6.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7.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8.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21.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22.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23.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24.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25.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26.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38"/>
  </p:notesMasterIdLst>
  <p:handoutMasterIdLst>
    <p:handoutMasterId r:id="rId39"/>
  </p:handoutMasterIdLst>
  <p:sldIdLst>
    <p:sldId id="367" r:id="rId5"/>
    <p:sldId id="368" r:id="rId6"/>
    <p:sldId id="369" r:id="rId7"/>
    <p:sldId id="371" r:id="rId8"/>
    <p:sldId id="372" r:id="rId9"/>
    <p:sldId id="407" r:id="rId10"/>
    <p:sldId id="396" r:id="rId11"/>
    <p:sldId id="374" r:id="rId12"/>
    <p:sldId id="375" r:id="rId13"/>
    <p:sldId id="397" r:id="rId14"/>
    <p:sldId id="377" r:id="rId15"/>
    <p:sldId id="378" r:id="rId16"/>
    <p:sldId id="380" r:id="rId17"/>
    <p:sldId id="381" r:id="rId18"/>
    <p:sldId id="398" r:id="rId19"/>
    <p:sldId id="402" r:id="rId20"/>
    <p:sldId id="383" r:id="rId21"/>
    <p:sldId id="385" r:id="rId22"/>
    <p:sldId id="386" r:id="rId23"/>
    <p:sldId id="387" r:id="rId24"/>
    <p:sldId id="388" r:id="rId25"/>
    <p:sldId id="403" r:id="rId26"/>
    <p:sldId id="389" r:id="rId27"/>
    <p:sldId id="390" r:id="rId28"/>
    <p:sldId id="391" r:id="rId29"/>
    <p:sldId id="392" r:id="rId30"/>
    <p:sldId id="393" r:id="rId31"/>
    <p:sldId id="394" r:id="rId32"/>
    <p:sldId id="400" r:id="rId33"/>
    <p:sldId id="405" r:id="rId34"/>
    <p:sldId id="404" r:id="rId35"/>
    <p:sldId id="408" r:id="rId36"/>
    <p:sldId id="409" r:id="rId3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9CC93D-E52E-4D84-901B-11D7331DD495}">
          <p14:sldIdLst>
            <p14:sldId id="367"/>
            <p14:sldId id="368"/>
            <p14:sldId id="369"/>
            <p14:sldId id="371"/>
            <p14:sldId id="372"/>
            <p14:sldId id="407"/>
            <p14:sldId id="396"/>
            <p14:sldId id="374"/>
            <p14:sldId id="375"/>
            <p14:sldId id="397"/>
            <p14:sldId id="377"/>
            <p14:sldId id="378"/>
            <p14:sldId id="380"/>
            <p14:sldId id="381"/>
            <p14:sldId id="398"/>
            <p14:sldId id="402"/>
            <p14:sldId id="383"/>
            <p14:sldId id="385"/>
            <p14:sldId id="386"/>
            <p14:sldId id="387"/>
            <p14:sldId id="388"/>
            <p14:sldId id="403"/>
            <p14:sldId id="389"/>
            <p14:sldId id="390"/>
            <p14:sldId id="391"/>
            <p14:sldId id="392"/>
            <p14:sldId id="393"/>
            <p14:sldId id="394"/>
            <p14:sldId id="400"/>
            <p14:sldId id="405"/>
            <p14:sldId id="404"/>
            <p14:sldId id="408"/>
            <p14:sldId id="40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ECFF"/>
    <a:srgbClr val="3399FF"/>
    <a:srgbClr val="003300"/>
    <a:srgbClr val="0099FF"/>
    <a:srgbClr val="3366CC"/>
    <a:srgbClr val="003399"/>
    <a:srgbClr val="0066FF"/>
    <a:srgbClr val="0033CC"/>
    <a:srgbClr val="CC0000"/>
    <a:srgbClr val="000066"/>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68" autoAdjust="0"/>
    <p:restoredTop sz="73429" autoAdjust="0"/>
  </p:normalViewPr>
  <p:slideViewPr>
    <p:cSldViewPr>
      <p:cViewPr varScale="1">
        <p:scale>
          <a:sx n="74" d="100"/>
          <a:sy n="74" d="100"/>
        </p:scale>
        <p:origin x="1374" y="72"/>
      </p:cViewPr>
      <p:guideLst>
        <p:guide orient="horz" pos="2160"/>
        <p:guide pos="2880"/>
      </p:guideLst>
    </p:cSldViewPr>
  </p:slideViewPr>
  <p:outlineViewPr>
    <p:cViewPr>
      <p:scale>
        <a:sx n="33" d="100"/>
        <a:sy n="33" d="100"/>
      </p:scale>
      <p:origin x="0" y="-26826"/>
    </p:cViewPr>
  </p:outlineViewPr>
  <p:notesTextViewPr>
    <p:cViewPr>
      <p:scale>
        <a:sx n="100" d="100"/>
        <a:sy n="100" d="100"/>
      </p:scale>
      <p:origin x="0" y="0"/>
    </p:cViewPr>
  </p:notesTextViewPr>
  <p:sorterViewPr>
    <p:cViewPr>
      <p:scale>
        <a:sx n="154" d="100"/>
        <a:sy n="154" d="100"/>
      </p:scale>
      <p:origin x="0" y="-33828"/>
    </p:cViewPr>
  </p:sorterViewPr>
  <p:notesViewPr>
    <p:cSldViewPr>
      <p:cViewPr varScale="1">
        <p:scale>
          <a:sx n="56" d="100"/>
          <a:sy n="56" d="100"/>
        </p:scale>
        <p:origin x="2832"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FEADD9-F67D-41F5-BA4C-3C84956E7F46}"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en-US"/>
        </a:p>
      </dgm:t>
    </dgm:pt>
    <dgm:pt modelId="{74EE5CD8-078F-4590-BF9C-A341A294A016}">
      <dgm:prSet phldrT="[Text]" custT="1"/>
      <dgm:spPr/>
      <dgm:t>
        <a:bodyPr/>
        <a:lstStyle/>
        <a:p>
          <a:r>
            <a:rPr lang="en-US" sz="2400" b="1" dirty="0" smtClean="0"/>
            <a:t>1</a:t>
          </a:r>
          <a:endParaRPr lang="en-US" sz="2400" b="1" dirty="0"/>
        </a:p>
      </dgm:t>
    </dgm:pt>
    <dgm:pt modelId="{BB568D76-3363-43D3-B00C-3359A643216C}" type="parTrans" cxnId="{F40F9561-0D4C-44CF-91EF-A92B1DBDE44B}">
      <dgm:prSet/>
      <dgm:spPr/>
      <dgm:t>
        <a:bodyPr/>
        <a:lstStyle/>
        <a:p>
          <a:endParaRPr lang="en-US" sz="3200"/>
        </a:p>
      </dgm:t>
    </dgm:pt>
    <dgm:pt modelId="{CF9FB981-E6ED-4440-AC98-4E4E2ABA2C55}" type="sibTrans" cxnId="{F40F9561-0D4C-44CF-91EF-A92B1DBDE44B}">
      <dgm:prSet/>
      <dgm:spPr/>
      <dgm:t>
        <a:bodyPr/>
        <a:lstStyle/>
        <a:p>
          <a:endParaRPr lang="en-US" sz="3200"/>
        </a:p>
      </dgm:t>
    </dgm:pt>
    <dgm:pt modelId="{AA046201-5C4D-445E-BF0B-5C6D2B0A1945}">
      <dgm:prSet phldrT="[Text]" custT="1"/>
      <dgm:spPr/>
      <dgm:t>
        <a:bodyPr/>
        <a:lstStyle/>
        <a:p>
          <a:r>
            <a:rPr lang="en-US" sz="2400" b="1" dirty="0" smtClean="0"/>
            <a:t>2</a:t>
          </a:r>
          <a:endParaRPr lang="en-US" sz="2400" b="1" dirty="0"/>
        </a:p>
      </dgm:t>
    </dgm:pt>
    <dgm:pt modelId="{FE92FC33-5E0F-4302-9E80-A69E8ACDDE56}" type="parTrans" cxnId="{B8AF1086-D7BE-446F-9133-738B599E9A7D}">
      <dgm:prSet/>
      <dgm:spPr/>
      <dgm:t>
        <a:bodyPr/>
        <a:lstStyle/>
        <a:p>
          <a:endParaRPr lang="en-US" sz="3200"/>
        </a:p>
      </dgm:t>
    </dgm:pt>
    <dgm:pt modelId="{40767EFF-7D52-4469-ACEE-7D28E67337E2}" type="sibTrans" cxnId="{B8AF1086-D7BE-446F-9133-738B599E9A7D}">
      <dgm:prSet/>
      <dgm:spPr/>
      <dgm:t>
        <a:bodyPr/>
        <a:lstStyle/>
        <a:p>
          <a:endParaRPr lang="en-US" sz="3200"/>
        </a:p>
      </dgm:t>
    </dgm:pt>
    <dgm:pt modelId="{C59269D0-92A5-481C-BA64-727AFB0DD545}">
      <dgm:prSet phldrT="[Text]" custT="1"/>
      <dgm:spPr/>
      <dgm:t>
        <a:bodyPr/>
        <a:lstStyle/>
        <a:p>
          <a:r>
            <a:rPr lang="en-US" altLang="fr-FR" sz="2000" dirty="0" smtClean="0"/>
            <a:t>Safekeeping of Documents</a:t>
          </a:r>
          <a:endParaRPr lang="en-US" sz="2000" b="1" dirty="0">
            <a:effectLst/>
          </a:endParaRPr>
        </a:p>
      </dgm:t>
    </dgm:pt>
    <dgm:pt modelId="{312CC84D-092F-422A-AA24-A4619DBBB7BE}" type="parTrans" cxnId="{9071FB3B-D26B-4384-BD1A-80C12C62D02C}">
      <dgm:prSet/>
      <dgm:spPr/>
      <dgm:t>
        <a:bodyPr/>
        <a:lstStyle/>
        <a:p>
          <a:endParaRPr lang="en-US" sz="3200"/>
        </a:p>
      </dgm:t>
    </dgm:pt>
    <dgm:pt modelId="{266DE8E8-1339-41C4-B9A7-6148496C7FA9}" type="sibTrans" cxnId="{9071FB3B-D26B-4384-BD1A-80C12C62D02C}">
      <dgm:prSet/>
      <dgm:spPr/>
      <dgm:t>
        <a:bodyPr/>
        <a:lstStyle/>
        <a:p>
          <a:endParaRPr lang="en-US" sz="3200"/>
        </a:p>
      </dgm:t>
    </dgm:pt>
    <dgm:pt modelId="{D1776C8F-2B10-4075-8DF7-7F65AB725ED5}">
      <dgm:prSet phldrT="[Text]" custT="1"/>
      <dgm:spPr/>
      <dgm:t>
        <a:bodyPr/>
        <a:lstStyle/>
        <a:p>
          <a:r>
            <a:rPr lang="en-US" sz="2400" b="1" dirty="0" smtClean="0"/>
            <a:t>3</a:t>
          </a:r>
          <a:endParaRPr lang="en-US" sz="2400" b="1" dirty="0"/>
        </a:p>
      </dgm:t>
    </dgm:pt>
    <dgm:pt modelId="{7291E740-3E17-41B3-99D3-1D67AE37CC3F}" type="parTrans" cxnId="{7077B78D-FCDC-4519-8416-DC357ACD5043}">
      <dgm:prSet/>
      <dgm:spPr/>
      <dgm:t>
        <a:bodyPr/>
        <a:lstStyle/>
        <a:p>
          <a:endParaRPr lang="en-US" sz="3200"/>
        </a:p>
      </dgm:t>
    </dgm:pt>
    <dgm:pt modelId="{88B75C29-8054-417D-BCE3-878A55118F6D}" type="sibTrans" cxnId="{7077B78D-FCDC-4519-8416-DC357ACD5043}">
      <dgm:prSet/>
      <dgm:spPr/>
      <dgm:t>
        <a:bodyPr/>
        <a:lstStyle/>
        <a:p>
          <a:endParaRPr lang="en-US" sz="3200"/>
        </a:p>
      </dgm:t>
    </dgm:pt>
    <dgm:pt modelId="{6BE4E373-0656-4EDC-821E-BE09C952B1F6}">
      <dgm:prSet phldrT="[Text]" custT="1"/>
      <dgm:spPr/>
      <dgm:t>
        <a:bodyPr/>
        <a:lstStyle/>
        <a:p>
          <a:r>
            <a:rPr lang="fr-FR" altLang="fr-FR" sz="2000" b="1" dirty="0" smtClean="0"/>
            <a:t>Classification of information</a:t>
          </a:r>
          <a:endParaRPr lang="en-US" sz="2000" b="1" dirty="0">
            <a:effectLst/>
          </a:endParaRPr>
        </a:p>
      </dgm:t>
    </dgm:pt>
    <dgm:pt modelId="{34218063-BF94-4304-99BD-B3F7BA4D3C8F}" type="parTrans" cxnId="{119690D4-400B-468B-8BA0-5C9C9E2AFEAF}">
      <dgm:prSet/>
      <dgm:spPr/>
      <dgm:t>
        <a:bodyPr/>
        <a:lstStyle/>
        <a:p>
          <a:endParaRPr lang="en-US" sz="3200"/>
        </a:p>
      </dgm:t>
    </dgm:pt>
    <dgm:pt modelId="{E17B9BF1-2948-497F-8EC7-3BF734D839DB}" type="sibTrans" cxnId="{119690D4-400B-468B-8BA0-5C9C9E2AFEAF}">
      <dgm:prSet/>
      <dgm:spPr/>
      <dgm:t>
        <a:bodyPr/>
        <a:lstStyle/>
        <a:p>
          <a:endParaRPr lang="en-US" sz="3200"/>
        </a:p>
      </dgm:t>
    </dgm:pt>
    <dgm:pt modelId="{1E4D3931-0DBD-4211-A24A-6AF364284B1E}">
      <dgm:prSet phldrT="[Text]" custT="1"/>
      <dgm:spPr/>
      <dgm:t>
        <a:bodyPr/>
        <a:lstStyle/>
        <a:p>
          <a:pPr marL="280988" indent="-280988"/>
          <a:r>
            <a:rPr lang="en-US" altLang="fr-FR" sz="2000" dirty="0" smtClean="0"/>
            <a:t>Security and Safe Keeping of official information</a:t>
          </a:r>
          <a:endParaRPr lang="en-US" sz="2000" b="1" dirty="0">
            <a:effectLst/>
          </a:endParaRPr>
        </a:p>
      </dgm:t>
    </dgm:pt>
    <dgm:pt modelId="{CADAA3D9-7C63-4729-85B0-64C8AF644EEF}" type="sibTrans" cxnId="{63E4D827-0083-4625-9FD6-043D8D32091E}">
      <dgm:prSet/>
      <dgm:spPr/>
      <dgm:t>
        <a:bodyPr/>
        <a:lstStyle/>
        <a:p>
          <a:endParaRPr lang="en-US" sz="3200"/>
        </a:p>
      </dgm:t>
    </dgm:pt>
    <dgm:pt modelId="{FC93695B-FD0E-4353-B1FD-4328F4386DEC}" type="parTrans" cxnId="{63E4D827-0083-4625-9FD6-043D8D32091E}">
      <dgm:prSet/>
      <dgm:spPr/>
      <dgm:t>
        <a:bodyPr/>
        <a:lstStyle/>
        <a:p>
          <a:endParaRPr lang="en-US" sz="3200"/>
        </a:p>
      </dgm:t>
    </dgm:pt>
    <dgm:pt modelId="{C9F98410-DF45-48E9-BC66-FA2AC458A31F}">
      <dgm:prSet custT="1"/>
      <dgm:spPr/>
      <dgm:t>
        <a:bodyPr/>
        <a:lstStyle/>
        <a:p>
          <a:r>
            <a:rPr lang="en-GB" sz="2400" b="1" dirty="0" smtClean="0"/>
            <a:t>4</a:t>
          </a:r>
          <a:endParaRPr lang="en-GB" sz="2400" b="1" dirty="0"/>
        </a:p>
      </dgm:t>
    </dgm:pt>
    <dgm:pt modelId="{41225516-8BC9-40DF-AF23-73874123965B}" type="parTrans" cxnId="{D6C58742-6918-41E0-A96B-462E9FD4BFF2}">
      <dgm:prSet/>
      <dgm:spPr/>
      <dgm:t>
        <a:bodyPr/>
        <a:lstStyle/>
        <a:p>
          <a:endParaRPr lang="en-GB"/>
        </a:p>
      </dgm:t>
    </dgm:pt>
    <dgm:pt modelId="{7FCC93DA-B4D2-40D2-921A-46D822847043}" type="sibTrans" cxnId="{D6C58742-6918-41E0-A96B-462E9FD4BFF2}">
      <dgm:prSet/>
      <dgm:spPr/>
      <dgm:t>
        <a:bodyPr/>
        <a:lstStyle/>
        <a:p>
          <a:endParaRPr lang="en-GB"/>
        </a:p>
      </dgm:t>
    </dgm:pt>
    <dgm:pt modelId="{23F37EA4-A904-4C3F-A328-11516A662265}">
      <dgm:prSet custT="1"/>
      <dgm:spPr/>
      <dgm:t>
        <a:bodyPr/>
        <a:lstStyle/>
        <a:p>
          <a:r>
            <a:rPr lang="en-GB" altLang="fr-FR" sz="2000" b="1" dirty="0" smtClean="0"/>
            <a:t>Other Security issues</a:t>
          </a:r>
          <a:r>
            <a:rPr lang="en-US" sz="2000" b="1" dirty="0" smtClean="0"/>
            <a:t>  </a:t>
          </a:r>
          <a:endParaRPr lang="en-GB" sz="2000" b="1" dirty="0"/>
        </a:p>
      </dgm:t>
    </dgm:pt>
    <dgm:pt modelId="{8E00BA6A-71F2-4038-9894-6DAD0FDF5500}" type="parTrans" cxnId="{470F49B0-A65C-4FF6-B53F-BB2D69099C7A}">
      <dgm:prSet/>
      <dgm:spPr/>
      <dgm:t>
        <a:bodyPr/>
        <a:lstStyle/>
        <a:p>
          <a:endParaRPr lang="en-GB"/>
        </a:p>
      </dgm:t>
    </dgm:pt>
    <dgm:pt modelId="{E92F9E93-C991-431A-AACD-94E8F80F9878}" type="sibTrans" cxnId="{470F49B0-A65C-4FF6-B53F-BB2D69099C7A}">
      <dgm:prSet/>
      <dgm:spPr/>
      <dgm:t>
        <a:bodyPr/>
        <a:lstStyle/>
        <a:p>
          <a:endParaRPr lang="en-GB"/>
        </a:p>
      </dgm:t>
    </dgm:pt>
    <dgm:pt modelId="{A18BF432-0787-4B17-AA64-169F299FDF2F}">
      <dgm:prSet custT="1"/>
      <dgm:spPr/>
      <dgm:t>
        <a:bodyPr/>
        <a:lstStyle/>
        <a:p>
          <a:r>
            <a:rPr lang="en-GB" sz="2400" b="1" dirty="0" smtClean="0"/>
            <a:t>5</a:t>
          </a:r>
          <a:endParaRPr lang="en-GB" sz="2400" b="1" dirty="0"/>
        </a:p>
      </dgm:t>
    </dgm:pt>
    <dgm:pt modelId="{F8E8B8E8-BDED-48A5-A3AB-E33C2BE1319E}" type="parTrans" cxnId="{F6B3AD29-7D67-430E-8900-6ED2ECEEB30D}">
      <dgm:prSet/>
      <dgm:spPr/>
      <dgm:t>
        <a:bodyPr/>
        <a:lstStyle/>
        <a:p>
          <a:endParaRPr lang="en-GB"/>
        </a:p>
      </dgm:t>
    </dgm:pt>
    <dgm:pt modelId="{756A38DD-7CD0-4070-8F0F-8AE50859C421}" type="sibTrans" cxnId="{F6B3AD29-7D67-430E-8900-6ED2ECEEB30D}">
      <dgm:prSet/>
      <dgm:spPr/>
      <dgm:t>
        <a:bodyPr/>
        <a:lstStyle/>
        <a:p>
          <a:endParaRPr lang="en-GB"/>
        </a:p>
      </dgm:t>
    </dgm:pt>
    <dgm:pt modelId="{F6360146-5FBF-491F-A962-81D8E708924A}">
      <dgm:prSet custT="1"/>
      <dgm:spPr/>
      <dgm:t>
        <a:bodyPr/>
        <a:lstStyle/>
        <a:p>
          <a:r>
            <a:rPr lang="en-GB" altLang="fr-FR" sz="2000" b="1" dirty="0" smtClean="0"/>
            <a:t>Other related laws for Security and safe Keeping of official information</a:t>
          </a:r>
          <a:endParaRPr lang="en-GB" sz="2000" b="1" dirty="0"/>
        </a:p>
      </dgm:t>
    </dgm:pt>
    <dgm:pt modelId="{068622E1-D48A-474B-BF6B-FA362B05E0BC}" type="sibTrans" cxnId="{61680B93-F662-4AA7-A27B-FCCF9FB50AEF}">
      <dgm:prSet/>
      <dgm:spPr/>
      <dgm:t>
        <a:bodyPr/>
        <a:lstStyle/>
        <a:p>
          <a:endParaRPr lang="en-GB"/>
        </a:p>
      </dgm:t>
    </dgm:pt>
    <dgm:pt modelId="{B6105D08-F2B7-4F44-B53F-93C13673419A}" type="parTrans" cxnId="{61680B93-F662-4AA7-A27B-FCCF9FB50AEF}">
      <dgm:prSet/>
      <dgm:spPr/>
      <dgm:t>
        <a:bodyPr/>
        <a:lstStyle/>
        <a:p>
          <a:endParaRPr lang="en-GB"/>
        </a:p>
      </dgm:t>
    </dgm:pt>
    <dgm:pt modelId="{AAE7A1E6-6847-453D-B55B-8A82BF138C1D}" type="pres">
      <dgm:prSet presAssocID="{F6FEADD9-F67D-41F5-BA4C-3C84956E7F46}" presName="Name0" presStyleCnt="0">
        <dgm:presLayoutVars>
          <dgm:dir/>
          <dgm:animLvl val="lvl"/>
          <dgm:resizeHandles val="exact"/>
        </dgm:presLayoutVars>
      </dgm:prSet>
      <dgm:spPr/>
      <dgm:t>
        <a:bodyPr/>
        <a:lstStyle/>
        <a:p>
          <a:endParaRPr lang="en-US"/>
        </a:p>
      </dgm:t>
    </dgm:pt>
    <dgm:pt modelId="{C4407577-18A2-46E0-8805-2838042EB67A}" type="pres">
      <dgm:prSet presAssocID="{74EE5CD8-078F-4590-BF9C-A341A294A016}" presName="linNode" presStyleCnt="0"/>
      <dgm:spPr/>
      <dgm:t>
        <a:bodyPr/>
        <a:lstStyle/>
        <a:p>
          <a:endParaRPr lang="en-US"/>
        </a:p>
      </dgm:t>
    </dgm:pt>
    <dgm:pt modelId="{7E429971-BC57-430F-BB25-C0574E5E39E3}" type="pres">
      <dgm:prSet presAssocID="{74EE5CD8-078F-4590-BF9C-A341A294A016}" presName="parentText" presStyleLbl="node1" presStyleIdx="0" presStyleCnt="5" custScaleX="90380" custLinFactNeighborY="-15667">
        <dgm:presLayoutVars>
          <dgm:chMax val="1"/>
          <dgm:bulletEnabled val="1"/>
        </dgm:presLayoutVars>
      </dgm:prSet>
      <dgm:spPr>
        <a:prstGeom prst="roundRect">
          <a:avLst/>
        </a:prstGeom>
      </dgm:spPr>
      <dgm:t>
        <a:bodyPr/>
        <a:lstStyle/>
        <a:p>
          <a:endParaRPr lang="en-US"/>
        </a:p>
      </dgm:t>
    </dgm:pt>
    <dgm:pt modelId="{D54B1729-BC98-42C1-9C6C-D65DCBA4358F}" type="pres">
      <dgm:prSet presAssocID="{74EE5CD8-078F-4590-BF9C-A341A294A016}" presName="descendantText" presStyleLbl="alignAccFollowNode1" presStyleIdx="0" presStyleCnt="5" custScaleX="259632">
        <dgm:presLayoutVars>
          <dgm:bulletEnabled val="1"/>
        </dgm:presLayoutVars>
      </dgm:prSet>
      <dgm:spPr>
        <a:prstGeom prst="rect">
          <a:avLst/>
        </a:prstGeom>
      </dgm:spPr>
      <dgm:t>
        <a:bodyPr/>
        <a:lstStyle/>
        <a:p>
          <a:endParaRPr lang="en-US"/>
        </a:p>
      </dgm:t>
    </dgm:pt>
    <dgm:pt modelId="{AB8574CC-D4F2-4555-AEE3-F4EE58B11D03}" type="pres">
      <dgm:prSet presAssocID="{CF9FB981-E6ED-4440-AC98-4E4E2ABA2C55}" presName="sp" presStyleCnt="0"/>
      <dgm:spPr/>
      <dgm:t>
        <a:bodyPr/>
        <a:lstStyle/>
        <a:p>
          <a:endParaRPr lang="en-US"/>
        </a:p>
      </dgm:t>
    </dgm:pt>
    <dgm:pt modelId="{85B8F607-FDD8-476A-ADBE-E1250824F294}" type="pres">
      <dgm:prSet presAssocID="{AA046201-5C4D-445E-BF0B-5C6D2B0A1945}" presName="linNode" presStyleCnt="0"/>
      <dgm:spPr/>
      <dgm:t>
        <a:bodyPr/>
        <a:lstStyle/>
        <a:p>
          <a:endParaRPr lang="en-US"/>
        </a:p>
      </dgm:t>
    </dgm:pt>
    <dgm:pt modelId="{C04276DC-EE64-470A-B8BC-09067B8045FA}" type="pres">
      <dgm:prSet presAssocID="{AA046201-5C4D-445E-BF0B-5C6D2B0A1945}" presName="parentText" presStyleLbl="node1" presStyleIdx="1" presStyleCnt="5" custScaleX="90380">
        <dgm:presLayoutVars>
          <dgm:chMax val="1"/>
          <dgm:bulletEnabled val="1"/>
        </dgm:presLayoutVars>
      </dgm:prSet>
      <dgm:spPr>
        <a:prstGeom prst="roundRect">
          <a:avLst/>
        </a:prstGeom>
      </dgm:spPr>
      <dgm:t>
        <a:bodyPr/>
        <a:lstStyle/>
        <a:p>
          <a:endParaRPr lang="en-US"/>
        </a:p>
      </dgm:t>
    </dgm:pt>
    <dgm:pt modelId="{B37A5355-225B-4C6F-AED7-6C620F99EECC}" type="pres">
      <dgm:prSet presAssocID="{AA046201-5C4D-445E-BF0B-5C6D2B0A1945}" presName="descendantText" presStyleLbl="alignAccFollowNode1" presStyleIdx="1" presStyleCnt="5" custScaleX="259632">
        <dgm:presLayoutVars>
          <dgm:bulletEnabled val="1"/>
        </dgm:presLayoutVars>
      </dgm:prSet>
      <dgm:spPr>
        <a:prstGeom prst="rect">
          <a:avLst/>
        </a:prstGeom>
      </dgm:spPr>
      <dgm:t>
        <a:bodyPr/>
        <a:lstStyle/>
        <a:p>
          <a:endParaRPr lang="en-US"/>
        </a:p>
      </dgm:t>
    </dgm:pt>
    <dgm:pt modelId="{5ACAA866-A8A8-4183-97B5-CEEAB1525C60}" type="pres">
      <dgm:prSet presAssocID="{40767EFF-7D52-4469-ACEE-7D28E67337E2}" presName="sp" presStyleCnt="0"/>
      <dgm:spPr/>
      <dgm:t>
        <a:bodyPr/>
        <a:lstStyle/>
        <a:p>
          <a:endParaRPr lang="en-US"/>
        </a:p>
      </dgm:t>
    </dgm:pt>
    <dgm:pt modelId="{477213BE-9E91-4950-8451-7F60796F47F4}" type="pres">
      <dgm:prSet presAssocID="{D1776C8F-2B10-4075-8DF7-7F65AB725ED5}" presName="linNode" presStyleCnt="0"/>
      <dgm:spPr/>
      <dgm:t>
        <a:bodyPr/>
        <a:lstStyle/>
        <a:p>
          <a:endParaRPr lang="en-US"/>
        </a:p>
      </dgm:t>
    </dgm:pt>
    <dgm:pt modelId="{F5034101-5B7D-4FE7-B47A-5A48CF39606B}" type="pres">
      <dgm:prSet presAssocID="{D1776C8F-2B10-4075-8DF7-7F65AB725ED5}" presName="parentText" presStyleLbl="node1" presStyleIdx="2" presStyleCnt="5" custScaleX="90380">
        <dgm:presLayoutVars>
          <dgm:chMax val="1"/>
          <dgm:bulletEnabled val="1"/>
        </dgm:presLayoutVars>
      </dgm:prSet>
      <dgm:spPr>
        <a:prstGeom prst="roundRect">
          <a:avLst/>
        </a:prstGeom>
      </dgm:spPr>
      <dgm:t>
        <a:bodyPr/>
        <a:lstStyle/>
        <a:p>
          <a:endParaRPr lang="en-US"/>
        </a:p>
      </dgm:t>
    </dgm:pt>
    <dgm:pt modelId="{C7C3E6FD-D83F-4BDA-907E-B5EE041DA931}" type="pres">
      <dgm:prSet presAssocID="{D1776C8F-2B10-4075-8DF7-7F65AB725ED5}" presName="descendantText" presStyleLbl="alignAccFollowNode1" presStyleIdx="2" presStyleCnt="5" custScaleX="259632" custScaleY="107218">
        <dgm:presLayoutVars>
          <dgm:bulletEnabled val="1"/>
        </dgm:presLayoutVars>
      </dgm:prSet>
      <dgm:spPr>
        <a:prstGeom prst="rect">
          <a:avLst/>
        </a:prstGeom>
      </dgm:spPr>
      <dgm:t>
        <a:bodyPr/>
        <a:lstStyle/>
        <a:p>
          <a:endParaRPr lang="en-US"/>
        </a:p>
      </dgm:t>
    </dgm:pt>
    <dgm:pt modelId="{2B25CF4D-7A35-4041-80C6-37BA5C64995E}" type="pres">
      <dgm:prSet presAssocID="{88B75C29-8054-417D-BCE3-878A55118F6D}" presName="sp" presStyleCnt="0"/>
      <dgm:spPr/>
      <dgm:t>
        <a:bodyPr/>
        <a:lstStyle/>
        <a:p>
          <a:endParaRPr lang="en-GB"/>
        </a:p>
      </dgm:t>
    </dgm:pt>
    <dgm:pt modelId="{2BFB4855-1832-4984-8BB0-A0B10F56E706}" type="pres">
      <dgm:prSet presAssocID="{C9F98410-DF45-48E9-BC66-FA2AC458A31F}" presName="linNode" presStyleCnt="0"/>
      <dgm:spPr/>
      <dgm:t>
        <a:bodyPr/>
        <a:lstStyle/>
        <a:p>
          <a:endParaRPr lang="en-GB"/>
        </a:p>
      </dgm:t>
    </dgm:pt>
    <dgm:pt modelId="{65DDFB69-13FE-42D7-800C-ACAEC1F6F7FC}" type="pres">
      <dgm:prSet presAssocID="{C9F98410-DF45-48E9-BC66-FA2AC458A31F}" presName="parentText" presStyleLbl="node1" presStyleIdx="3" presStyleCnt="5" custScaleX="46779">
        <dgm:presLayoutVars>
          <dgm:chMax val="1"/>
          <dgm:bulletEnabled val="1"/>
        </dgm:presLayoutVars>
      </dgm:prSet>
      <dgm:spPr/>
      <dgm:t>
        <a:bodyPr/>
        <a:lstStyle/>
        <a:p>
          <a:endParaRPr lang="en-GB"/>
        </a:p>
      </dgm:t>
    </dgm:pt>
    <dgm:pt modelId="{1178D408-B821-4F63-A6EE-F62D0FF6A5B3}" type="pres">
      <dgm:prSet presAssocID="{C9F98410-DF45-48E9-BC66-FA2AC458A31F}" presName="descendantText" presStyleLbl="alignAccFollowNode1" presStyleIdx="3" presStyleCnt="5" custScaleX="134357" custLinFactNeighborX="1670">
        <dgm:presLayoutVars>
          <dgm:bulletEnabled val="1"/>
        </dgm:presLayoutVars>
      </dgm:prSet>
      <dgm:spPr/>
      <dgm:t>
        <a:bodyPr/>
        <a:lstStyle/>
        <a:p>
          <a:endParaRPr lang="en-GB"/>
        </a:p>
      </dgm:t>
    </dgm:pt>
    <dgm:pt modelId="{BA17196B-F868-47B6-8B3A-AF10B07C22F7}" type="pres">
      <dgm:prSet presAssocID="{7FCC93DA-B4D2-40D2-921A-46D822847043}" presName="sp" presStyleCnt="0"/>
      <dgm:spPr/>
      <dgm:t>
        <a:bodyPr/>
        <a:lstStyle/>
        <a:p>
          <a:endParaRPr lang="en-GB"/>
        </a:p>
      </dgm:t>
    </dgm:pt>
    <dgm:pt modelId="{90D253E2-5B7F-4BFB-9EE8-3015A75E9D85}" type="pres">
      <dgm:prSet presAssocID="{A18BF432-0787-4B17-AA64-169F299FDF2F}" presName="linNode" presStyleCnt="0"/>
      <dgm:spPr/>
      <dgm:t>
        <a:bodyPr/>
        <a:lstStyle/>
        <a:p>
          <a:endParaRPr lang="en-GB"/>
        </a:p>
      </dgm:t>
    </dgm:pt>
    <dgm:pt modelId="{D5E0DE27-F494-4C5D-A442-D3181B9E2A34}" type="pres">
      <dgm:prSet presAssocID="{A18BF432-0787-4B17-AA64-169F299FDF2F}" presName="parentText" presStyleLbl="node1" presStyleIdx="4" presStyleCnt="5" custScaleX="48384">
        <dgm:presLayoutVars>
          <dgm:chMax val="1"/>
          <dgm:bulletEnabled val="1"/>
        </dgm:presLayoutVars>
      </dgm:prSet>
      <dgm:spPr/>
      <dgm:t>
        <a:bodyPr/>
        <a:lstStyle/>
        <a:p>
          <a:endParaRPr lang="en-GB"/>
        </a:p>
      </dgm:t>
    </dgm:pt>
    <dgm:pt modelId="{DA2E52C4-DD5C-41A9-B48D-D25D250049A3}" type="pres">
      <dgm:prSet presAssocID="{A18BF432-0787-4B17-AA64-169F299FDF2F}" presName="descendantText" presStyleLbl="alignAccFollowNode1" presStyleIdx="4" presStyleCnt="5" custScaleX="139019" custLinFactNeighborX="3345">
        <dgm:presLayoutVars>
          <dgm:bulletEnabled val="1"/>
        </dgm:presLayoutVars>
      </dgm:prSet>
      <dgm:spPr/>
      <dgm:t>
        <a:bodyPr/>
        <a:lstStyle/>
        <a:p>
          <a:endParaRPr lang="en-GB"/>
        </a:p>
      </dgm:t>
    </dgm:pt>
  </dgm:ptLst>
  <dgm:cxnLst>
    <dgm:cxn modelId="{7077B78D-FCDC-4519-8416-DC357ACD5043}" srcId="{F6FEADD9-F67D-41F5-BA4C-3C84956E7F46}" destId="{D1776C8F-2B10-4075-8DF7-7F65AB725ED5}" srcOrd="2" destOrd="0" parTransId="{7291E740-3E17-41B3-99D3-1D67AE37CC3F}" sibTransId="{88B75C29-8054-417D-BCE3-878A55118F6D}"/>
    <dgm:cxn modelId="{A6E46260-4A4D-419A-A6C0-B789D44C0115}" type="presOf" srcId="{F6360146-5FBF-491F-A962-81D8E708924A}" destId="{DA2E52C4-DD5C-41A9-B48D-D25D250049A3}" srcOrd="0" destOrd="0" presId="urn:microsoft.com/office/officeart/2005/8/layout/vList5"/>
    <dgm:cxn modelId="{119690D4-400B-468B-8BA0-5C9C9E2AFEAF}" srcId="{D1776C8F-2B10-4075-8DF7-7F65AB725ED5}" destId="{6BE4E373-0656-4EDC-821E-BE09C952B1F6}" srcOrd="0" destOrd="0" parTransId="{34218063-BF94-4304-99BD-B3F7BA4D3C8F}" sibTransId="{E17B9BF1-2948-497F-8EC7-3BF734D839DB}"/>
    <dgm:cxn modelId="{83955598-C8C0-4C74-A8D8-0EC84FCF507E}" type="presOf" srcId="{C59269D0-92A5-481C-BA64-727AFB0DD545}" destId="{B37A5355-225B-4C6F-AED7-6C620F99EECC}" srcOrd="0" destOrd="0" presId="urn:microsoft.com/office/officeart/2005/8/layout/vList5"/>
    <dgm:cxn modelId="{2B15F517-29CC-4B68-ACAD-6842C893C646}" type="presOf" srcId="{74EE5CD8-078F-4590-BF9C-A341A294A016}" destId="{7E429971-BC57-430F-BB25-C0574E5E39E3}" srcOrd="0" destOrd="0" presId="urn:microsoft.com/office/officeart/2005/8/layout/vList5"/>
    <dgm:cxn modelId="{B69BF860-F4A7-42D9-A52E-750C0CE16CF2}" type="presOf" srcId="{A18BF432-0787-4B17-AA64-169F299FDF2F}" destId="{D5E0DE27-F494-4C5D-A442-D3181B9E2A34}" srcOrd="0" destOrd="0" presId="urn:microsoft.com/office/officeart/2005/8/layout/vList5"/>
    <dgm:cxn modelId="{7310CEF9-E647-4E60-9FD0-4384A6B81586}" type="presOf" srcId="{D1776C8F-2B10-4075-8DF7-7F65AB725ED5}" destId="{F5034101-5B7D-4FE7-B47A-5A48CF39606B}" srcOrd="0" destOrd="0" presId="urn:microsoft.com/office/officeart/2005/8/layout/vList5"/>
    <dgm:cxn modelId="{9E70F8FA-0978-4709-B8A2-E1FC54F4F528}" type="presOf" srcId="{1E4D3931-0DBD-4211-A24A-6AF364284B1E}" destId="{D54B1729-BC98-42C1-9C6C-D65DCBA4358F}" srcOrd="0" destOrd="0" presId="urn:microsoft.com/office/officeart/2005/8/layout/vList5"/>
    <dgm:cxn modelId="{F40F9561-0D4C-44CF-91EF-A92B1DBDE44B}" srcId="{F6FEADD9-F67D-41F5-BA4C-3C84956E7F46}" destId="{74EE5CD8-078F-4590-BF9C-A341A294A016}" srcOrd="0" destOrd="0" parTransId="{BB568D76-3363-43D3-B00C-3359A643216C}" sibTransId="{CF9FB981-E6ED-4440-AC98-4E4E2ABA2C55}"/>
    <dgm:cxn modelId="{9071FB3B-D26B-4384-BD1A-80C12C62D02C}" srcId="{AA046201-5C4D-445E-BF0B-5C6D2B0A1945}" destId="{C59269D0-92A5-481C-BA64-727AFB0DD545}" srcOrd="0" destOrd="0" parTransId="{312CC84D-092F-422A-AA24-A4619DBBB7BE}" sibTransId="{266DE8E8-1339-41C4-B9A7-6148496C7FA9}"/>
    <dgm:cxn modelId="{B8AF1086-D7BE-446F-9133-738B599E9A7D}" srcId="{F6FEADD9-F67D-41F5-BA4C-3C84956E7F46}" destId="{AA046201-5C4D-445E-BF0B-5C6D2B0A1945}" srcOrd="1" destOrd="0" parTransId="{FE92FC33-5E0F-4302-9E80-A69E8ACDDE56}" sibTransId="{40767EFF-7D52-4469-ACEE-7D28E67337E2}"/>
    <dgm:cxn modelId="{B25D679E-5717-4729-815E-A129F0A5505C}" type="presOf" srcId="{C9F98410-DF45-48E9-BC66-FA2AC458A31F}" destId="{65DDFB69-13FE-42D7-800C-ACAEC1F6F7FC}" srcOrd="0" destOrd="0" presId="urn:microsoft.com/office/officeart/2005/8/layout/vList5"/>
    <dgm:cxn modelId="{80BF4197-BD16-4EF2-8E6C-31DBE232B638}" type="presOf" srcId="{F6FEADD9-F67D-41F5-BA4C-3C84956E7F46}" destId="{AAE7A1E6-6847-453D-B55B-8A82BF138C1D}" srcOrd="0" destOrd="0" presId="urn:microsoft.com/office/officeart/2005/8/layout/vList5"/>
    <dgm:cxn modelId="{61680B93-F662-4AA7-A27B-FCCF9FB50AEF}" srcId="{A18BF432-0787-4B17-AA64-169F299FDF2F}" destId="{F6360146-5FBF-491F-A962-81D8E708924A}" srcOrd="0" destOrd="0" parTransId="{B6105D08-F2B7-4F44-B53F-93C13673419A}" sibTransId="{068622E1-D48A-474B-BF6B-FA362B05E0BC}"/>
    <dgm:cxn modelId="{63E4D827-0083-4625-9FD6-043D8D32091E}" srcId="{74EE5CD8-078F-4590-BF9C-A341A294A016}" destId="{1E4D3931-0DBD-4211-A24A-6AF364284B1E}" srcOrd="0" destOrd="0" parTransId="{FC93695B-FD0E-4353-B1FD-4328F4386DEC}" sibTransId="{CADAA3D9-7C63-4729-85B0-64C8AF644EEF}"/>
    <dgm:cxn modelId="{D6C58742-6918-41E0-A96B-462E9FD4BFF2}" srcId="{F6FEADD9-F67D-41F5-BA4C-3C84956E7F46}" destId="{C9F98410-DF45-48E9-BC66-FA2AC458A31F}" srcOrd="3" destOrd="0" parTransId="{41225516-8BC9-40DF-AF23-73874123965B}" sibTransId="{7FCC93DA-B4D2-40D2-921A-46D822847043}"/>
    <dgm:cxn modelId="{F6B3AD29-7D67-430E-8900-6ED2ECEEB30D}" srcId="{F6FEADD9-F67D-41F5-BA4C-3C84956E7F46}" destId="{A18BF432-0787-4B17-AA64-169F299FDF2F}" srcOrd="4" destOrd="0" parTransId="{F8E8B8E8-BDED-48A5-A3AB-E33C2BE1319E}" sibTransId="{756A38DD-7CD0-4070-8F0F-8AE50859C421}"/>
    <dgm:cxn modelId="{470F49B0-A65C-4FF6-B53F-BB2D69099C7A}" srcId="{C9F98410-DF45-48E9-BC66-FA2AC458A31F}" destId="{23F37EA4-A904-4C3F-A328-11516A662265}" srcOrd="0" destOrd="0" parTransId="{8E00BA6A-71F2-4038-9894-6DAD0FDF5500}" sibTransId="{E92F9E93-C991-431A-AACD-94E8F80F9878}"/>
    <dgm:cxn modelId="{1FE943B0-4E8A-460A-B8D0-ECF5DB0E73D1}" type="presOf" srcId="{AA046201-5C4D-445E-BF0B-5C6D2B0A1945}" destId="{C04276DC-EE64-470A-B8BC-09067B8045FA}" srcOrd="0" destOrd="0" presId="urn:microsoft.com/office/officeart/2005/8/layout/vList5"/>
    <dgm:cxn modelId="{79911B32-C9EA-4760-AE34-8CABE826DA20}" type="presOf" srcId="{6BE4E373-0656-4EDC-821E-BE09C952B1F6}" destId="{C7C3E6FD-D83F-4BDA-907E-B5EE041DA931}" srcOrd="0" destOrd="0" presId="urn:microsoft.com/office/officeart/2005/8/layout/vList5"/>
    <dgm:cxn modelId="{2FB01941-E20E-4EB8-88D6-C300A51E9A34}" type="presOf" srcId="{23F37EA4-A904-4C3F-A328-11516A662265}" destId="{1178D408-B821-4F63-A6EE-F62D0FF6A5B3}" srcOrd="0" destOrd="0" presId="urn:microsoft.com/office/officeart/2005/8/layout/vList5"/>
    <dgm:cxn modelId="{500BF37E-FFB5-418C-8DF1-31B7E0CEA1EC}" type="presParOf" srcId="{AAE7A1E6-6847-453D-B55B-8A82BF138C1D}" destId="{C4407577-18A2-46E0-8805-2838042EB67A}" srcOrd="0" destOrd="0" presId="urn:microsoft.com/office/officeart/2005/8/layout/vList5"/>
    <dgm:cxn modelId="{7A0DE26A-5DEC-4E22-B72E-98FFC77FCD8B}" type="presParOf" srcId="{C4407577-18A2-46E0-8805-2838042EB67A}" destId="{7E429971-BC57-430F-BB25-C0574E5E39E3}" srcOrd="0" destOrd="0" presId="urn:microsoft.com/office/officeart/2005/8/layout/vList5"/>
    <dgm:cxn modelId="{AD8C6FED-C54D-4A03-86EF-7C719CD5893D}" type="presParOf" srcId="{C4407577-18A2-46E0-8805-2838042EB67A}" destId="{D54B1729-BC98-42C1-9C6C-D65DCBA4358F}" srcOrd="1" destOrd="0" presId="urn:microsoft.com/office/officeart/2005/8/layout/vList5"/>
    <dgm:cxn modelId="{F481B3A0-BE97-46FE-9560-F35BC13F0048}" type="presParOf" srcId="{AAE7A1E6-6847-453D-B55B-8A82BF138C1D}" destId="{AB8574CC-D4F2-4555-AEE3-F4EE58B11D03}" srcOrd="1" destOrd="0" presId="urn:microsoft.com/office/officeart/2005/8/layout/vList5"/>
    <dgm:cxn modelId="{F5E25A97-0297-47CF-AE6C-9A6CDA97331C}" type="presParOf" srcId="{AAE7A1E6-6847-453D-B55B-8A82BF138C1D}" destId="{85B8F607-FDD8-476A-ADBE-E1250824F294}" srcOrd="2" destOrd="0" presId="urn:microsoft.com/office/officeart/2005/8/layout/vList5"/>
    <dgm:cxn modelId="{B28638FF-837B-48B2-B70B-1914E1F96734}" type="presParOf" srcId="{85B8F607-FDD8-476A-ADBE-E1250824F294}" destId="{C04276DC-EE64-470A-B8BC-09067B8045FA}" srcOrd="0" destOrd="0" presId="urn:microsoft.com/office/officeart/2005/8/layout/vList5"/>
    <dgm:cxn modelId="{E24DBA9B-8198-425D-975B-09B3D2AA324E}" type="presParOf" srcId="{85B8F607-FDD8-476A-ADBE-E1250824F294}" destId="{B37A5355-225B-4C6F-AED7-6C620F99EECC}" srcOrd="1" destOrd="0" presId="urn:microsoft.com/office/officeart/2005/8/layout/vList5"/>
    <dgm:cxn modelId="{A81A1C6A-DB5E-4D89-B6BA-C6AAF847AE3D}" type="presParOf" srcId="{AAE7A1E6-6847-453D-B55B-8A82BF138C1D}" destId="{5ACAA866-A8A8-4183-97B5-CEEAB1525C60}" srcOrd="3" destOrd="0" presId="urn:microsoft.com/office/officeart/2005/8/layout/vList5"/>
    <dgm:cxn modelId="{8BE5F3C5-CC9A-4906-BE49-77E2970E43C2}" type="presParOf" srcId="{AAE7A1E6-6847-453D-B55B-8A82BF138C1D}" destId="{477213BE-9E91-4950-8451-7F60796F47F4}" srcOrd="4" destOrd="0" presId="urn:microsoft.com/office/officeart/2005/8/layout/vList5"/>
    <dgm:cxn modelId="{19291E60-9257-456D-9E49-E56992D42EBA}" type="presParOf" srcId="{477213BE-9E91-4950-8451-7F60796F47F4}" destId="{F5034101-5B7D-4FE7-B47A-5A48CF39606B}" srcOrd="0" destOrd="0" presId="urn:microsoft.com/office/officeart/2005/8/layout/vList5"/>
    <dgm:cxn modelId="{C199E16A-72C8-42E8-98A3-3C02440F48F7}" type="presParOf" srcId="{477213BE-9E91-4950-8451-7F60796F47F4}" destId="{C7C3E6FD-D83F-4BDA-907E-B5EE041DA931}" srcOrd="1" destOrd="0" presId="urn:microsoft.com/office/officeart/2005/8/layout/vList5"/>
    <dgm:cxn modelId="{BA159AF3-1D1C-437B-BBC1-00B803907D39}" type="presParOf" srcId="{AAE7A1E6-6847-453D-B55B-8A82BF138C1D}" destId="{2B25CF4D-7A35-4041-80C6-37BA5C64995E}" srcOrd="5" destOrd="0" presId="urn:microsoft.com/office/officeart/2005/8/layout/vList5"/>
    <dgm:cxn modelId="{91259B6B-452C-4634-976E-E8D3CD38ACA6}" type="presParOf" srcId="{AAE7A1E6-6847-453D-B55B-8A82BF138C1D}" destId="{2BFB4855-1832-4984-8BB0-A0B10F56E706}" srcOrd="6" destOrd="0" presId="urn:microsoft.com/office/officeart/2005/8/layout/vList5"/>
    <dgm:cxn modelId="{4478A3CD-F8B2-4645-8C66-B0A8914294EB}" type="presParOf" srcId="{2BFB4855-1832-4984-8BB0-A0B10F56E706}" destId="{65DDFB69-13FE-42D7-800C-ACAEC1F6F7FC}" srcOrd="0" destOrd="0" presId="urn:microsoft.com/office/officeart/2005/8/layout/vList5"/>
    <dgm:cxn modelId="{8326BC4E-A1B6-4792-8C4F-3CCE8422615B}" type="presParOf" srcId="{2BFB4855-1832-4984-8BB0-A0B10F56E706}" destId="{1178D408-B821-4F63-A6EE-F62D0FF6A5B3}" srcOrd="1" destOrd="0" presId="urn:microsoft.com/office/officeart/2005/8/layout/vList5"/>
    <dgm:cxn modelId="{B1A20009-1E33-4ECC-A906-13C8471AA88F}" type="presParOf" srcId="{AAE7A1E6-6847-453D-B55B-8A82BF138C1D}" destId="{BA17196B-F868-47B6-8B3A-AF10B07C22F7}" srcOrd="7" destOrd="0" presId="urn:microsoft.com/office/officeart/2005/8/layout/vList5"/>
    <dgm:cxn modelId="{E020058B-871E-458B-A346-0CEBCE6EB859}" type="presParOf" srcId="{AAE7A1E6-6847-453D-B55B-8A82BF138C1D}" destId="{90D253E2-5B7F-4BFB-9EE8-3015A75E9D85}" srcOrd="8" destOrd="0" presId="urn:microsoft.com/office/officeart/2005/8/layout/vList5"/>
    <dgm:cxn modelId="{D0F2BC94-9809-4521-A470-396E1513E91A}" type="presParOf" srcId="{90D253E2-5B7F-4BFB-9EE8-3015A75E9D85}" destId="{D5E0DE27-F494-4C5D-A442-D3181B9E2A34}" srcOrd="0" destOrd="0" presId="urn:microsoft.com/office/officeart/2005/8/layout/vList5"/>
    <dgm:cxn modelId="{B7BB5DE7-092F-45F2-A36A-76ACC99157ED}" type="presParOf" srcId="{90D253E2-5B7F-4BFB-9EE8-3015A75E9D85}" destId="{DA2E52C4-DD5C-41A9-B48D-D25D250049A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C21D6F-F240-412E-A95F-3054E465652A}" type="doc">
      <dgm:prSet loTypeId="urn:microsoft.com/office/officeart/2005/8/layout/radial4" loCatId="relationship" qsTypeId="urn:microsoft.com/office/officeart/2005/8/quickstyle/simple1" qsCatId="simple" csTypeId="urn:microsoft.com/office/officeart/2005/8/colors/colorful1#1" csCatId="colorful" phldr="1"/>
      <dgm:spPr/>
      <dgm:t>
        <a:bodyPr/>
        <a:lstStyle/>
        <a:p>
          <a:endParaRPr lang="en-GB"/>
        </a:p>
      </dgm:t>
    </dgm:pt>
    <dgm:pt modelId="{2705369A-C81D-402A-9399-4FE18A5303DC}">
      <dgm:prSet phldrT="[Text]" custT="1"/>
      <dgm:spPr/>
      <dgm:t>
        <a:bodyPr/>
        <a:lstStyle/>
        <a:p>
          <a:r>
            <a:rPr lang="en-GB" sz="2800" i="1" u="none" dirty="0" smtClean="0"/>
            <a:t>Sensitive</a:t>
          </a:r>
          <a:r>
            <a:rPr lang="en-GB" sz="2800" i="1" u="sng" dirty="0" smtClean="0"/>
            <a:t> </a:t>
          </a:r>
          <a:r>
            <a:rPr lang="en-GB" sz="2800" i="1" u="none" dirty="0" smtClean="0"/>
            <a:t>Personal</a:t>
          </a:r>
          <a:r>
            <a:rPr lang="en-GB" sz="2800" i="1" u="sng" dirty="0" smtClean="0"/>
            <a:t> </a:t>
          </a:r>
          <a:r>
            <a:rPr lang="en-GB" sz="2800" i="1" u="none" dirty="0" smtClean="0"/>
            <a:t>Data</a:t>
          </a:r>
          <a:endParaRPr lang="en-GB" sz="2800" i="1" u="none" dirty="0"/>
        </a:p>
      </dgm:t>
    </dgm:pt>
    <dgm:pt modelId="{1F5AAC8E-A0C4-4940-8103-7B464C9964A2}" type="parTrans" cxnId="{C5CA6644-658F-41B5-BF75-B0F99D4D5C6A}">
      <dgm:prSet/>
      <dgm:spPr/>
      <dgm:t>
        <a:bodyPr/>
        <a:lstStyle/>
        <a:p>
          <a:endParaRPr lang="en-GB"/>
        </a:p>
      </dgm:t>
    </dgm:pt>
    <dgm:pt modelId="{3B8CADF7-EF4A-44DF-8D8F-D80BA0FB4735}" type="sibTrans" cxnId="{C5CA6644-658F-41B5-BF75-B0F99D4D5C6A}">
      <dgm:prSet/>
      <dgm:spPr/>
      <dgm:t>
        <a:bodyPr/>
        <a:lstStyle/>
        <a:p>
          <a:endParaRPr lang="en-GB"/>
        </a:p>
      </dgm:t>
    </dgm:pt>
    <dgm:pt modelId="{C312F6F2-C52F-4276-9515-251DC980CA6F}">
      <dgm:prSet phldrT="[Text]" custT="1"/>
      <dgm:spPr/>
      <dgm:t>
        <a:bodyPr/>
        <a:lstStyle/>
        <a:p>
          <a:r>
            <a:rPr lang="en-GB" sz="2000" dirty="0" smtClean="0"/>
            <a:t>Racial / Ethnic Origin</a:t>
          </a:r>
          <a:endParaRPr lang="en-GB" sz="2000" dirty="0"/>
        </a:p>
      </dgm:t>
    </dgm:pt>
    <dgm:pt modelId="{C753DEC3-920C-4DB2-B719-C07EE6BE0EC5}" type="parTrans" cxnId="{5C8861CE-A36F-4D28-BAF1-9E6CCCB8F239}">
      <dgm:prSet/>
      <dgm:spPr/>
      <dgm:t>
        <a:bodyPr/>
        <a:lstStyle/>
        <a:p>
          <a:endParaRPr lang="en-GB"/>
        </a:p>
      </dgm:t>
    </dgm:pt>
    <dgm:pt modelId="{1F1AFC7F-DAFA-4930-97AF-EFBDC167DFB6}" type="sibTrans" cxnId="{5C8861CE-A36F-4D28-BAF1-9E6CCCB8F239}">
      <dgm:prSet/>
      <dgm:spPr/>
      <dgm:t>
        <a:bodyPr/>
        <a:lstStyle/>
        <a:p>
          <a:endParaRPr lang="en-GB"/>
        </a:p>
      </dgm:t>
    </dgm:pt>
    <dgm:pt modelId="{598BD749-3FF2-4939-A2BA-6365C4EF878F}">
      <dgm:prSet phldrT="[Text]" custT="1"/>
      <dgm:spPr/>
      <dgm:t>
        <a:bodyPr/>
        <a:lstStyle/>
        <a:p>
          <a:r>
            <a:rPr lang="en-GB" sz="2000" dirty="0" smtClean="0"/>
            <a:t>Political Opinion / Adherence </a:t>
          </a:r>
          <a:endParaRPr lang="en-GB" sz="2000" dirty="0"/>
        </a:p>
      </dgm:t>
    </dgm:pt>
    <dgm:pt modelId="{E8ABFF8E-0F79-4E72-A123-20E03752BE91}" type="parTrans" cxnId="{83594B27-E6EF-4ACB-9AC9-0FAA52F84721}">
      <dgm:prSet/>
      <dgm:spPr/>
      <dgm:t>
        <a:bodyPr/>
        <a:lstStyle/>
        <a:p>
          <a:endParaRPr lang="en-GB"/>
        </a:p>
      </dgm:t>
    </dgm:pt>
    <dgm:pt modelId="{8698FCE7-613B-4EC6-B5CD-833937BA5204}" type="sibTrans" cxnId="{83594B27-E6EF-4ACB-9AC9-0FAA52F84721}">
      <dgm:prSet/>
      <dgm:spPr/>
      <dgm:t>
        <a:bodyPr/>
        <a:lstStyle/>
        <a:p>
          <a:endParaRPr lang="en-GB"/>
        </a:p>
      </dgm:t>
    </dgm:pt>
    <dgm:pt modelId="{1570A6A1-9CEE-4CB8-95F6-85ACF9C34B5D}">
      <dgm:prSet phldrT="[Text]" custT="1"/>
      <dgm:spPr/>
      <dgm:t>
        <a:bodyPr/>
        <a:lstStyle/>
        <a:p>
          <a:r>
            <a:rPr lang="en-GB" sz="2000" dirty="0" smtClean="0"/>
            <a:t>Religious / Similar Belief</a:t>
          </a:r>
          <a:endParaRPr lang="en-GB" sz="2000" dirty="0"/>
        </a:p>
      </dgm:t>
    </dgm:pt>
    <dgm:pt modelId="{78488165-7DC9-4688-A571-E1E48720C738}" type="parTrans" cxnId="{90537D32-039F-4FE0-9402-60C5F6115A60}">
      <dgm:prSet/>
      <dgm:spPr/>
      <dgm:t>
        <a:bodyPr/>
        <a:lstStyle/>
        <a:p>
          <a:endParaRPr lang="en-GB"/>
        </a:p>
      </dgm:t>
    </dgm:pt>
    <dgm:pt modelId="{73DC081B-41FB-4326-9630-B7DEB467D0EB}" type="sibTrans" cxnId="{90537D32-039F-4FE0-9402-60C5F6115A60}">
      <dgm:prSet/>
      <dgm:spPr/>
      <dgm:t>
        <a:bodyPr/>
        <a:lstStyle/>
        <a:p>
          <a:endParaRPr lang="en-GB"/>
        </a:p>
      </dgm:t>
    </dgm:pt>
    <dgm:pt modelId="{8C588E07-974E-49AF-83B4-8AFBA3E32041}">
      <dgm:prSet custT="1"/>
      <dgm:spPr/>
      <dgm:t>
        <a:bodyPr/>
        <a:lstStyle/>
        <a:p>
          <a:r>
            <a:rPr lang="en-GB" sz="2000" dirty="0" smtClean="0"/>
            <a:t>Membership to Trade Union</a:t>
          </a:r>
          <a:endParaRPr lang="en-GB" sz="2000" dirty="0"/>
        </a:p>
      </dgm:t>
    </dgm:pt>
    <dgm:pt modelId="{C2882426-B9E8-45B0-BBA2-00C74E6B570A}" type="parTrans" cxnId="{4DDC5FED-9E9C-4339-8F3D-B68433284D06}">
      <dgm:prSet/>
      <dgm:spPr/>
      <dgm:t>
        <a:bodyPr/>
        <a:lstStyle/>
        <a:p>
          <a:endParaRPr lang="en-GB"/>
        </a:p>
      </dgm:t>
    </dgm:pt>
    <dgm:pt modelId="{28706360-635C-4488-8295-C360D0AD8B15}" type="sibTrans" cxnId="{4DDC5FED-9E9C-4339-8F3D-B68433284D06}">
      <dgm:prSet/>
      <dgm:spPr/>
      <dgm:t>
        <a:bodyPr/>
        <a:lstStyle/>
        <a:p>
          <a:endParaRPr lang="en-GB"/>
        </a:p>
      </dgm:t>
    </dgm:pt>
    <dgm:pt modelId="{49893AAA-F2F4-4B45-8188-BD401EEB2645}">
      <dgm:prSet custT="1"/>
      <dgm:spPr/>
      <dgm:t>
        <a:bodyPr/>
        <a:lstStyle/>
        <a:p>
          <a:r>
            <a:rPr lang="en-GB" sz="2000" dirty="0" smtClean="0"/>
            <a:t>Physical / Mental Health </a:t>
          </a:r>
          <a:endParaRPr lang="en-GB" sz="2000" dirty="0"/>
        </a:p>
      </dgm:t>
    </dgm:pt>
    <dgm:pt modelId="{4689120C-0753-4592-B324-2B43B394BA65}" type="parTrans" cxnId="{493B082C-44A2-44BF-B574-8922350EB1C0}">
      <dgm:prSet/>
      <dgm:spPr/>
      <dgm:t>
        <a:bodyPr/>
        <a:lstStyle/>
        <a:p>
          <a:endParaRPr lang="en-GB"/>
        </a:p>
      </dgm:t>
    </dgm:pt>
    <dgm:pt modelId="{82441750-118A-4FD5-8452-5DEA9219ACF4}" type="sibTrans" cxnId="{493B082C-44A2-44BF-B574-8922350EB1C0}">
      <dgm:prSet/>
      <dgm:spPr/>
      <dgm:t>
        <a:bodyPr/>
        <a:lstStyle/>
        <a:p>
          <a:endParaRPr lang="en-GB"/>
        </a:p>
      </dgm:t>
    </dgm:pt>
    <dgm:pt modelId="{FC477189-5265-43F7-AF4D-343D21C7D2B3}">
      <dgm:prSet custT="1"/>
      <dgm:spPr/>
      <dgm:t>
        <a:bodyPr/>
        <a:lstStyle/>
        <a:p>
          <a:r>
            <a:rPr lang="en-GB" sz="2000" dirty="0" smtClean="0"/>
            <a:t>Sexual Preferences / Practices</a:t>
          </a:r>
          <a:endParaRPr lang="en-GB" sz="2000" dirty="0"/>
        </a:p>
      </dgm:t>
    </dgm:pt>
    <dgm:pt modelId="{CDFC4B29-D28A-4385-A97E-A522A2A73268}" type="parTrans" cxnId="{75EE97A5-BD15-40DF-A811-B606F21B5445}">
      <dgm:prSet/>
      <dgm:spPr/>
      <dgm:t>
        <a:bodyPr/>
        <a:lstStyle/>
        <a:p>
          <a:endParaRPr lang="en-GB"/>
        </a:p>
      </dgm:t>
    </dgm:pt>
    <dgm:pt modelId="{CBD26528-8CCD-4859-B4BF-67C628104E83}" type="sibTrans" cxnId="{75EE97A5-BD15-40DF-A811-B606F21B5445}">
      <dgm:prSet/>
      <dgm:spPr/>
      <dgm:t>
        <a:bodyPr/>
        <a:lstStyle/>
        <a:p>
          <a:endParaRPr lang="en-GB"/>
        </a:p>
      </dgm:t>
    </dgm:pt>
    <dgm:pt modelId="{0461FBDD-9618-4467-82B8-6CCBA61E3061}">
      <dgm:prSet/>
      <dgm:spPr/>
      <dgm:t>
        <a:bodyPr/>
        <a:lstStyle/>
        <a:p>
          <a:r>
            <a:rPr lang="en-GB" dirty="0" smtClean="0"/>
            <a:t>Criminal Convictions</a:t>
          </a:r>
          <a:endParaRPr lang="en-GB" dirty="0"/>
        </a:p>
      </dgm:t>
    </dgm:pt>
    <dgm:pt modelId="{0E0C4DB3-CB4C-4C5E-A048-59BD2A17E14A}" type="parTrans" cxnId="{547E4184-E233-4158-AA89-03BB103C9160}">
      <dgm:prSet/>
      <dgm:spPr/>
      <dgm:t>
        <a:bodyPr/>
        <a:lstStyle/>
        <a:p>
          <a:endParaRPr lang="en-GB"/>
        </a:p>
      </dgm:t>
    </dgm:pt>
    <dgm:pt modelId="{3FC45A06-7ED3-4476-92EB-8D0430A5A36F}" type="sibTrans" cxnId="{547E4184-E233-4158-AA89-03BB103C9160}">
      <dgm:prSet/>
      <dgm:spPr/>
      <dgm:t>
        <a:bodyPr/>
        <a:lstStyle/>
        <a:p>
          <a:endParaRPr lang="en-GB"/>
        </a:p>
      </dgm:t>
    </dgm:pt>
    <dgm:pt modelId="{1F1D242C-D0A0-4E6C-AC3A-7E8861F716E2}" type="pres">
      <dgm:prSet presAssocID="{21C21D6F-F240-412E-A95F-3054E465652A}" presName="cycle" presStyleCnt="0">
        <dgm:presLayoutVars>
          <dgm:chMax val="1"/>
          <dgm:dir/>
          <dgm:animLvl val="ctr"/>
          <dgm:resizeHandles val="exact"/>
        </dgm:presLayoutVars>
      </dgm:prSet>
      <dgm:spPr/>
      <dgm:t>
        <a:bodyPr/>
        <a:lstStyle/>
        <a:p>
          <a:endParaRPr lang="en-GB"/>
        </a:p>
      </dgm:t>
    </dgm:pt>
    <dgm:pt modelId="{1E7262DF-C80A-4ED8-9E30-A763C25D97C1}" type="pres">
      <dgm:prSet presAssocID="{2705369A-C81D-402A-9399-4FE18A5303DC}" presName="centerShape" presStyleLbl="node0" presStyleIdx="0" presStyleCnt="1"/>
      <dgm:spPr/>
      <dgm:t>
        <a:bodyPr/>
        <a:lstStyle/>
        <a:p>
          <a:endParaRPr lang="en-GB"/>
        </a:p>
      </dgm:t>
    </dgm:pt>
    <dgm:pt modelId="{3B757BEC-C779-4605-8A69-3B9EAF5D3F47}" type="pres">
      <dgm:prSet presAssocID="{C753DEC3-920C-4DB2-B719-C07EE6BE0EC5}" presName="parTrans" presStyleLbl="bgSibTrans2D1" presStyleIdx="0" presStyleCnt="7"/>
      <dgm:spPr/>
      <dgm:t>
        <a:bodyPr/>
        <a:lstStyle/>
        <a:p>
          <a:endParaRPr lang="en-GB"/>
        </a:p>
      </dgm:t>
    </dgm:pt>
    <dgm:pt modelId="{7B890FE8-4B96-4A4E-B8A8-CB6B35DD54E3}" type="pres">
      <dgm:prSet presAssocID="{C312F6F2-C52F-4276-9515-251DC980CA6F}" presName="node" presStyleLbl="node1" presStyleIdx="0" presStyleCnt="7">
        <dgm:presLayoutVars>
          <dgm:bulletEnabled val="1"/>
        </dgm:presLayoutVars>
      </dgm:prSet>
      <dgm:spPr/>
      <dgm:t>
        <a:bodyPr/>
        <a:lstStyle/>
        <a:p>
          <a:endParaRPr lang="en-GB"/>
        </a:p>
      </dgm:t>
    </dgm:pt>
    <dgm:pt modelId="{0F0B9B8D-8C44-4F68-A7DF-29F15CCF8A45}" type="pres">
      <dgm:prSet presAssocID="{E8ABFF8E-0F79-4E72-A123-20E03752BE91}" presName="parTrans" presStyleLbl="bgSibTrans2D1" presStyleIdx="1" presStyleCnt="7"/>
      <dgm:spPr/>
      <dgm:t>
        <a:bodyPr/>
        <a:lstStyle/>
        <a:p>
          <a:endParaRPr lang="en-GB"/>
        </a:p>
      </dgm:t>
    </dgm:pt>
    <dgm:pt modelId="{68400BE2-1981-496E-91B6-51FC463427F5}" type="pres">
      <dgm:prSet presAssocID="{598BD749-3FF2-4939-A2BA-6365C4EF878F}" presName="node" presStyleLbl="node1" presStyleIdx="1" presStyleCnt="7">
        <dgm:presLayoutVars>
          <dgm:bulletEnabled val="1"/>
        </dgm:presLayoutVars>
      </dgm:prSet>
      <dgm:spPr/>
      <dgm:t>
        <a:bodyPr/>
        <a:lstStyle/>
        <a:p>
          <a:endParaRPr lang="en-GB"/>
        </a:p>
      </dgm:t>
    </dgm:pt>
    <dgm:pt modelId="{101C241D-0661-4DF5-8C37-3CC2022F5AAD}" type="pres">
      <dgm:prSet presAssocID="{78488165-7DC9-4688-A571-E1E48720C738}" presName="parTrans" presStyleLbl="bgSibTrans2D1" presStyleIdx="2" presStyleCnt="7"/>
      <dgm:spPr/>
      <dgm:t>
        <a:bodyPr/>
        <a:lstStyle/>
        <a:p>
          <a:endParaRPr lang="en-GB"/>
        </a:p>
      </dgm:t>
    </dgm:pt>
    <dgm:pt modelId="{1C55DFDE-9897-4921-85E6-2A6F37897D01}" type="pres">
      <dgm:prSet presAssocID="{1570A6A1-9CEE-4CB8-95F6-85ACF9C34B5D}" presName="node" presStyleLbl="node1" presStyleIdx="2" presStyleCnt="7">
        <dgm:presLayoutVars>
          <dgm:bulletEnabled val="1"/>
        </dgm:presLayoutVars>
      </dgm:prSet>
      <dgm:spPr/>
      <dgm:t>
        <a:bodyPr/>
        <a:lstStyle/>
        <a:p>
          <a:endParaRPr lang="en-GB"/>
        </a:p>
      </dgm:t>
    </dgm:pt>
    <dgm:pt modelId="{C40A5D1B-6967-402A-BF39-62E7BFEEF53A}" type="pres">
      <dgm:prSet presAssocID="{C2882426-B9E8-45B0-BBA2-00C74E6B570A}" presName="parTrans" presStyleLbl="bgSibTrans2D1" presStyleIdx="3" presStyleCnt="7"/>
      <dgm:spPr/>
      <dgm:t>
        <a:bodyPr/>
        <a:lstStyle/>
        <a:p>
          <a:endParaRPr lang="en-GB"/>
        </a:p>
      </dgm:t>
    </dgm:pt>
    <dgm:pt modelId="{552021A4-8FB0-41F6-80E9-E80E0CB39EBC}" type="pres">
      <dgm:prSet presAssocID="{8C588E07-974E-49AF-83B4-8AFBA3E32041}" presName="node" presStyleLbl="node1" presStyleIdx="3" presStyleCnt="7" custScaleX="115277">
        <dgm:presLayoutVars>
          <dgm:bulletEnabled val="1"/>
        </dgm:presLayoutVars>
      </dgm:prSet>
      <dgm:spPr/>
      <dgm:t>
        <a:bodyPr/>
        <a:lstStyle/>
        <a:p>
          <a:endParaRPr lang="en-GB"/>
        </a:p>
      </dgm:t>
    </dgm:pt>
    <dgm:pt modelId="{156FEAA7-DFB0-4AE7-B524-4C1266C0990A}" type="pres">
      <dgm:prSet presAssocID="{4689120C-0753-4592-B324-2B43B394BA65}" presName="parTrans" presStyleLbl="bgSibTrans2D1" presStyleIdx="4" presStyleCnt="7"/>
      <dgm:spPr/>
      <dgm:t>
        <a:bodyPr/>
        <a:lstStyle/>
        <a:p>
          <a:endParaRPr lang="en-GB"/>
        </a:p>
      </dgm:t>
    </dgm:pt>
    <dgm:pt modelId="{D54CE416-8CE9-4902-94FB-7FDE13567A65}" type="pres">
      <dgm:prSet presAssocID="{49893AAA-F2F4-4B45-8188-BD401EEB2645}" presName="node" presStyleLbl="node1" presStyleIdx="4" presStyleCnt="7">
        <dgm:presLayoutVars>
          <dgm:bulletEnabled val="1"/>
        </dgm:presLayoutVars>
      </dgm:prSet>
      <dgm:spPr/>
      <dgm:t>
        <a:bodyPr/>
        <a:lstStyle/>
        <a:p>
          <a:endParaRPr lang="en-GB"/>
        </a:p>
      </dgm:t>
    </dgm:pt>
    <dgm:pt modelId="{B9A3A774-F7DB-44FC-8C52-275A647EC49B}" type="pres">
      <dgm:prSet presAssocID="{CDFC4B29-D28A-4385-A97E-A522A2A73268}" presName="parTrans" presStyleLbl="bgSibTrans2D1" presStyleIdx="5" presStyleCnt="7"/>
      <dgm:spPr/>
      <dgm:t>
        <a:bodyPr/>
        <a:lstStyle/>
        <a:p>
          <a:endParaRPr lang="en-GB"/>
        </a:p>
      </dgm:t>
    </dgm:pt>
    <dgm:pt modelId="{E13EAC9C-3407-42EE-9502-BE3F7B8E3DFF}" type="pres">
      <dgm:prSet presAssocID="{FC477189-5265-43F7-AF4D-343D21C7D2B3}" presName="node" presStyleLbl="node1" presStyleIdx="5" presStyleCnt="7">
        <dgm:presLayoutVars>
          <dgm:bulletEnabled val="1"/>
        </dgm:presLayoutVars>
      </dgm:prSet>
      <dgm:spPr/>
      <dgm:t>
        <a:bodyPr/>
        <a:lstStyle/>
        <a:p>
          <a:endParaRPr lang="en-GB"/>
        </a:p>
      </dgm:t>
    </dgm:pt>
    <dgm:pt modelId="{5138551C-E42C-4E98-81C3-4415B40EDFBA}" type="pres">
      <dgm:prSet presAssocID="{0E0C4DB3-CB4C-4C5E-A048-59BD2A17E14A}" presName="parTrans" presStyleLbl="bgSibTrans2D1" presStyleIdx="6" presStyleCnt="7"/>
      <dgm:spPr/>
      <dgm:t>
        <a:bodyPr/>
        <a:lstStyle/>
        <a:p>
          <a:endParaRPr lang="en-GB"/>
        </a:p>
      </dgm:t>
    </dgm:pt>
    <dgm:pt modelId="{3E435928-F1B0-497E-BB16-7F8EDE0BD1FB}" type="pres">
      <dgm:prSet presAssocID="{0461FBDD-9618-4467-82B8-6CCBA61E3061}" presName="node" presStyleLbl="node1" presStyleIdx="6" presStyleCnt="7">
        <dgm:presLayoutVars>
          <dgm:bulletEnabled val="1"/>
        </dgm:presLayoutVars>
      </dgm:prSet>
      <dgm:spPr/>
      <dgm:t>
        <a:bodyPr/>
        <a:lstStyle/>
        <a:p>
          <a:endParaRPr lang="en-GB"/>
        </a:p>
      </dgm:t>
    </dgm:pt>
  </dgm:ptLst>
  <dgm:cxnLst>
    <dgm:cxn modelId="{D61574E5-51B7-4543-89D6-A030F06CFAF0}" type="presOf" srcId="{C753DEC3-920C-4DB2-B719-C07EE6BE0EC5}" destId="{3B757BEC-C779-4605-8A69-3B9EAF5D3F47}" srcOrd="0" destOrd="0" presId="urn:microsoft.com/office/officeart/2005/8/layout/radial4"/>
    <dgm:cxn modelId="{1432FC27-731A-486A-A2FC-172810102807}" type="presOf" srcId="{21C21D6F-F240-412E-A95F-3054E465652A}" destId="{1F1D242C-D0A0-4E6C-AC3A-7E8861F716E2}" srcOrd="0" destOrd="0" presId="urn:microsoft.com/office/officeart/2005/8/layout/radial4"/>
    <dgm:cxn modelId="{DEF7ED14-E9B9-47AF-AB7B-CA85C54A5E34}" type="presOf" srcId="{CDFC4B29-D28A-4385-A97E-A522A2A73268}" destId="{B9A3A774-F7DB-44FC-8C52-275A647EC49B}" srcOrd="0" destOrd="0" presId="urn:microsoft.com/office/officeart/2005/8/layout/radial4"/>
    <dgm:cxn modelId="{547E4184-E233-4158-AA89-03BB103C9160}" srcId="{2705369A-C81D-402A-9399-4FE18A5303DC}" destId="{0461FBDD-9618-4467-82B8-6CCBA61E3061}" srcOrd="6" destOrd="0" parTransId="{0E0C4DB3-CB4C-4C5E-A048-59BD2A17E14A}" sibTransId="{3FC45A06-7ED3-4476-92EB-8D0430A5A36F}"/>
    <dgm:cxn modelId="{75EE97A5-BD15-40DF-A811-B606F21B5445}" srcId="{2705369A-C81D-402A-9399-4FE18A5303DC}" destId="{FC477189-5265-43F7-AF4D-343D21C7D2B3}" srcOrd="5" destOrd="0" parTransId="{CDFC4B29-D28A-4385-A97E-A522A2A73268}" sibTransId="{CBD26528-8CCD-4859-B4BF-67C628104E83}"/>
    <dgm:cxn modelId="{69F709B4-B289-4B61-B66B-DD80008245EA}" type="presOf" srcId="{C2882426-B9E8-45B0-BBA2-00C74E6B570A}" destId="{C40A5D1B-6967-402A-BF39-62E7BFEEF53A}" srcOrd="0" destOrd="0" presId="urn:microsoft.com/office/officeart/2005/8/layout/radial4"/>
    <dgm:cxn modelId="{C9CA4C0F-F8F3-4F50-B0AE-64EAF88CFC52}" type="presOf" srcId="{FC477189-5265-43F7-AF4D-343D21C7D2B3}" destId="{E13EAC9C-3407-42EE-9502-BE3F7B8E3DFF}" srcOrd="0" destOrd="0" presId="urn:microsoft.com/office/officeart/2005/8/layout/radial4"/>
    <dgm:cxn modelId="{4DDC5FED-9E9C-4339-8F3D-B68433284D06}" srcId="{2705369A-C81D-402A-9399-4FE18A5303DC}" destId="{8C588E07-974E-49AF-83B4-8AFBA3E32041}" srcOrd="3" destOrd="0" parTransId="{C2882426-B9E8-45B0-BBA2-00C74E6B570A}" sibTransId="{28706360-635C-4488-8295-C360D0AD8B15}"/>
    <dgm:cxn modelId="{90537D32-039F-4FE0-9402-60C5F6115A60}" srcId="{2705369A-C81D-402A-9399-4FE18A5303DC}" destId="{1570A6A1-9CEE-4CB8-95F6-85ACF9C34B5D}" srcOrd="2" destOrd="0" parTransId="{78488165-7DC9-4688-A571-E1E48720C738}" sibTransId="{73DC081B-41FB-4326-9630-B7DEB467D0EB}"/>
    <dgm:cxn modelId="{83594B27-E6EF-4ACB-9AC9-0FAA52F84721}" srcId="{2705369A-C81D-402A-9399-4FE18A5303DC}" destId="{598BD749-3FF2-4939-A2BA-6365C4EF878F}" srcOrd="1" destOrd="0" parTransId="{E8ABFF8E-0F79-4E72-A123-20E03752BE91}" sibTransId="{8698FCE7-613B-4EC6-B5CD-833937BA5204}"/>
    <dgm:cxn modelId="{C7B65290-861C-4479-8431-89C85F15416B}" type="presOf" srcId="{0461FBDD-9618-4467-82B8-6CCBA61E3061}" destId="{3E435928-F1B0-497E-BB16-7F8EDE0BD1FB}" srcOrd="0" destOrd="0" presId="urn:microsoft.com/office/officeart/2005/8/layout/radial4"/>
    <dgm:cxn modelId="{E1AEFB24-2A8C-4DD8-96F3-50B9B95ECB93}" type="presOf" srcId="{49893AAA-F2F4-4B45-8188-BD401EEB2645}" destId="{D54CE416-8CE9-4902-94FB-7FDE13567A65}" srcOrd="0" destOrd="0" presId="urn:microsoft.com/office/officeart/2005/8/layout/radial4"/>
    <dgm:cxn modelId="{493B082C-44A2-44BF-B574-8922350EB1C0}" srcId="{2705369A-C81D-402A-9399-4FE18A5303DC}" destId="{49893AAA-F2F4-4B45-8188-BD401EEB2645}" srcOrd="4" destOrd="0" parTransId="{4689120C-0753-4592-B324-2B43B394BA65}" sibTransId="{82441750-118A-4FD5-8452-5DEA9219ACF4}"/>
    <dgm:cxn modelId="{F60266FD-D122-41A4-AA2E-FBDDD1A88DB5}" type="presOf" srcId="{598BD749-3FF2-4939-A2BA-6365C4EF878F}" destId="{68400BE2-1981-496E-91B6-51FC463427F5}" srcOrd="0" destOrd="0" presId="urn:microsoft.com/office/officeart/2005/8/layout/radial4"/>
    <dgm:cxn modelId="{B8277BD4-A9C3-4CB2-8A60-36F1406B7D38}" type="presOf" srcId="{C312F6F2-C52F-4276-9515-251DC980CA6F}" destId="{7B890FE8-4B96-4A4E-B8A8-CB6B35DD54E3}" srcOrd="0" destOrd="0" presId="urn:microsoft.com/office/officeart/2005/8/layout/radial4"/>
    <dgm:cxn modelId="{EDEE2B9B-7178-4F07-8896-F4A57E672DB1}" type="presOf" srcId="{8C588E07-974E-49AF-83B4-8AFBA3E32041}" destId="{552021A4-8FB0-41F6-80E9-E80E0CB39EBC}" srcOrd="0" destOrd="0" presId="urn:microsoft.com/office/officeart/2005/8/layout/radial4"/>
    <dgm:cxn modelId="{5C8861CE-A36F-4D28-BAF1-9E6CCCB8F239}" srcId="{2705369A-C81D-402A-9399-4FE18A5303DC}" destId="{C312F6F2-C52F-4276-9515-251DC980CA6F}" srcOrd="0" destOrd="0" parTransId="{C753DEC3-920C-4DB2-B719-C07EE6BE0EC5}" sibTransId="{1F1AFC7F-DAFA-4930-97AF-EFBDC167DFB6}"/>
    <dgm:cxn modelId="{6FB2F713-783D-46BA-8846-21C24DC46D14}" type="presOf" srcId="{78488165-7DC9-4688-A571-E1E48720C738}" destId="{101C241D-0661-4DF5-8C37-3CC2022F5AAD}" srcOrd="0" destOrd="0" presId="urn:microsoft.com/office/officeart/2005/8/layout/radial4"/>
    <dgm:cxn modelId="{01E15ABB-928B-4EEB-B3E1-1D75DDB48B93}" type="presOf" srcId="{4689120C-0753-4592-B324-2B43B394BA65}" destId="{156FEAA7-DFB0-4AE7-B524-4C1266C0990A}" srcOrd="0" destOrd="0" presId="urn:microsoft.com/office/officeart/2005/8/layout/radial4"/>
    <dgm:cxn modelId="{F506376C-0FB8-44BB-9940-5F19D04D783F}" type="presOf" srcId="{0E0C4DB3-CB4C-4C5E-A048-59BD2A17E14A}" destId="{5138551C-E42C-4E98-81C3-4415B40EDFBA}" srcOrd="0" destOrd="0" presId="urn:microsoft.com/office/officeart/2005/8/layout/radial4"/>
    <dgm:cxn modelId="{C48A1064-C5E9-4F60-ABE3-549B521FAFB0}" type="presOf" srcId="{E8ABFF8E-0F79-4E72-A123-20E03752BE91}" destId="{0F0B9B8D-8C44-4F68-A7DF-29F15CCF8A45}" srcOrd="0" destOrd="0" presId="urn:microsoft.com/office/officeart/2005/8/layout/radial4"/>
    <dgm:cxn modelId="{702E5C79-E139-4E95-9433-C676B30D0A74}" type="presOf" srcId="{2705369A-C81D-402A-9399-4FE18A5303DC}" destId="{1E7262DF-C80A-4ED8-9E30-A763C25D97C1}" srcOrd="0" destOrd="0" presId="urn:microsoft.com/office/officeart/2005/8/layout/radial4"/>
    <dgm:cxn modelId="{C5CA6644-658F-41B5-BF75-B0F99D4D5C6A}" srcId="{21C21D6F-F240-412E-A95F-3054E465652A}" destId="{2705369A-C81D-402A-9399-4FE18A5303DC}" srcOrd="0" destOrd="0" parTransId="{1F5AAC8E-A0C4-4940-8103-7B464C9964A2}" sibTransId="{3B8CADF7-EF4A-44DF-8D8F-D80BA0FB4735}"/>
    <dgm:cxn modelId="{64A947DE-40DB-4806-B8CE-D39A64D50C1E}" type="presOf" srcId="{1570A6A1-9CEE-4CB8-95F6-85ACF9C34B5D}" destId="{1C55DFDE-9897-4921-85E6-2A6F37897D01}" srcOrd="0" destOrd="0" presId="urn:microsoft.com/office/officeart/2005/8/layout/radial4"/>
    <dgm:cxn modelId="{088C385E-95BE-4319-9212-CFBE4599E0E9}" type="presParOf" srcId="{1F1D242C-D0A0-4E6C-AC3A-7E8861F716E2}" destId="{1E7262DF-C80A-4ED8-9E30-A763C25D97C1}" srcOrd="0" destOrd="0" presId="urn:microsoft.com/office/officeart/2005/8/layout/radial4"/>
    <dgm:cxn modelId="{5229F0EB-5ED7-467E-84F3-84DE86FCFF9B}" type="presParOf" srcId="{1F1D242C-D0A0-4E6C-AC3A-7E8861F716E2}" destId="{3B757BEC-C779-4605-8A69-3B9EAF5D3F47}" srcOrd="1" destOrd="0" presId="urn:microsoft.com/office/officeart/2005/8/layout/radial4"/>
    <dgm:cxn modelId="{A9873866-0560-427C-8053-1CA4A7802221}" type="presParOf" srcId="{1F1D242C-D0A0-4E6C-AC3A-7E8861F716E2}" destId="{7B890FE8-4B96-4A4E-B8A8-CB6B35DD54E3}" srcOrd="2" destOrd="0" presId="urn:microsoft.com/office/officeart/2005/8/layout/radial4"/>
    <dgm:cxn modelId="{2FFEBFA3-C66B-4E71-B2A3-E9CFE13A3A3C}" type="presParOf" srcId="{1F1D242C-D0A0-4E6C-AC3A-7E8861F716E2}" destId="{0F0B9B8D-8C44-4F68-A7DF-29F15CCF8A45}" srcOrd="3" destOrd="0" presId="urn:microsoft.com/office/officeart/2005/8/layout/radial4"/>
    <dgm:cxn modelId="{8F2E46EB-7B80-4A73-B64D-178DE18A46F1}" type="presParOf" srcId="{1F1D242C-D0A0-4E6C-AC3A-7E8861F716E2}" destId="{68400BE2-1981-496E-91B6-51FC463427F5}" srcOrd="4" destOrd="0" presId="urn:microsoft.com/office/officeart/2005/8/layout/radial4"/>
    <dgm:cxn modelId="{6D8D0FCF-9841-452E-A977-F3FD84809900}" type="presParOf" srcId="{1F1D242C-D0A0-4E6C-AC3A-7E8861F716E2}" destId="{101C241D-0661-4DF5-8C37-3CC2022F5AAD}" srcOrd="5" destOrd="0" presId="urn:microsoft.com/office/officeart/2005/8/layout/radial4"/>
    <dgm:cxn modelId="{91167BDA-3B4B-46CF-B3D1-F633A3E2CBF6}" type="presParOf" srcId="{1F1D242C-D0A0-4E6C-AC3A-7E8861F716E2}" destId="{1C55DFDE-9897-4921-85E6-2A6F37897D01}" srcOrd="6" destOrd="0" presId="urn:microsoft.com/office/officeart/2005/8/layout/radial4"/>
    <dgm:cxn modelId="{6377C586-4A5B-4EEB-9363-85A4E9BB7C0B}" type="presParOf" srcId="{1F1D242C-D0A0-4E6C-AC3A-7E8861F716E2}" destId="{C40A5D1B-6967-402A-BF39-62E7BFEEF53A}" srcOrd="7" destOrd="0" presId="urn:microsoft.com/office/officeart/2005/8/layout/radial4"/>
    <dgm:cxn modelId="{954F3938-B879-4102-A9C8-ED533187ED67}" type="presParOf" srcId="{1F1D242C-D0A0-4E6C-AC3A-7E8861F716E2}" destId="{552021A4-8FB0-41F6-80E9-E80E0CB39EBC}" srcOrd="8" destOrd="0" presId="urn:microsoft.com/office/officeart/2005/8/layout/radial4"/>
    <dgm:cxn modelId="{2CC26441-703A-48B6-AD2B-84F610FC7FA5}" type="presParOf" srcId="{1F1D242C-D0A0-4E6C-AC3A-7E8861F716E2}" destId="{156FEAA7-DFB0-4AE7-B524-4C1266C0990A}" srcOrd="9" destOrd="0" presId="urn:microsoft.com/office/officeart/2005/8/layout/radial4"/>
    <dgm:cxn modelId="{F972732A-A225-439A-89A9-064C9730D63C}" type="presParOf" srcId="{1F1D242C-D0A0-4E6C-AC3A-7E8861F716E2}" destId="{D54CE416-8CE9-4902-94FB-7FDE13567A65}" srcOrd="10" destOrd="0" presId="urn:microsoft.com/office/officeart/2005/8/layout/radial4"/>
    <dgm:cxn modelId="{09F43DCF-BA18-4DD0-A664-5E2E60E114F9}" type="presParOf" srcId="{1F1D242C-D0A0-4E6C-AC3A-7E8861F716E2}" destId="{B9A3A774-F7DB-44FC-8C52-275A647EC49B}" srcOrd="11" destOrd="0" presId="urn:microsoft.com/office/officeart/2005/8/layout/radial4"/>
    <dgm:cxn modelId="{C2FDA522-5F7A-485C-A9F4-96FC8DA5EE59}" type="presParOf" srcId="{1F1D242C-D0A0-4E6C-AC3A-7E8861F716E2}" destId="{E13EAC9C-3407-42EE-9502-BE3F7B8E3DFF}" srcOrd="12" destOrd="0" presId="urn:microsoft.com/office/officeart/2005/8/layout/radial4"/>
    <dgm:cxn modelId="{44ECA565-C776-4D65-BFC4-0C3DF50D112F}" type="presParOf" srcId="{1F1D242C-D0A0-4E6C-AC3A-7E8861F716E2}" destId="{5138551C-E42C-4E98-81C3-4415B40EDFBA}" srcOrd="13" destOrd="0" presId="urn:microsoft.com/office/officeart/2005/8/layout/radial4"/>
    <dgm:cxn modelId="{471C4B53-562C-46A2-8789-60AAC1CD54F5}" type="presParOf" srcId="{1F1D242C-D0A0-4E6C-AC3A-7E8861F716E2}" destId="{3E435928-F1B0-497E-BB16-7F8EDE0BD1FB}" srcOrd="14"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B1729-BC98-42C1-9C6C-D65DCBA4358F}">
      <dsp:nvSpPr>
        <dsp:cNvPr id="0" name=""/>
        <dsp:cNvSpPr/>
      </dsp:nvSpPr>
      <dsp:spPr>
        <a:xfrm rot="5400000">
          <a:off x="3895771" y="-2581037"/>
          <a:ext cx="808181" cy="6176922"/>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0988" lvl="1" indent="-280988" algn="l" defTabSz="889000">
            <a:lnSpc>
              <a:spcPct val="90000"/>
            </a:lnSpc>
            <a:spcBef>
              <a:spcPct val="0"/>
            </a:spcBef>
            <a:spcAft>
              <a:spcPct val="15000"/>
            </a:spcAft>
            <a:buChar char="••"/>
          </a:pPr>
          <a:r>
            <a:rPr lang="en-US" altLang="fr-FR" sz="2000" kern="1200" dirty="0" smtClean="0"/>
            <a:t>Security and Safe Keeping of official information</a:t>
          </a:r>
          <a:endParaRPr lang="en-US" sz="2000" b="1" kern="1200" dirty="0">
            <a:effectLst/>
          </a:endParaRPr>
        </a:p>
      </dsp:txBody>
      <dsp:txXfrm rot="-5400000">
        <a:off x="1211401" y="103333"/>
        <a:ext cx="6176922" cy="808181"/>
      </dsp:txXfrm>
    </dsp:sp>
    <dsp:sp modelId="{7E429971-BC57-430F-BB25-C0574E5E39E3}">
      <dsp:nvSpPr>
        <dsp:cNvPr id="0" name=""/>
        <dsp:cNvSpPr/>
      </dsp:nvSpPr>
      <dsp:spPr>
        <a:xfrm>
          <a:off x="1892" y="0"/>
          <a:ext cx="1209508" cy="1010226"/>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t>1</a:t>
          </a:r>
          <a:endParaRPr lang="en-US" sz="2400" b="1" kern="1200" dirty="0"/>
        </a:p>
      </dsp:txBody>
      <dsp:txXfrm>
        <a:off x="51207" y="49315"/>
        <a:ext cx="1110878" cy="911596"/>
      </dsp:txXfrm>
    </dsp:sp>
    <dsp:sp modelId="{B37A5355-225B-4C6F-AED7-6C620F99EECC}">
      <dsp:nvSpPr>
        <dsp:cNvPr id="0" name=""/>
        <dsp:cNvSpPr/>
      </dsp:nvSpPr>
      <dsp:spPr>
        <a:xfrm rot="5400000">
          <a:off x="3895771" y="-1520299"/>
          <a:ext cx="808181" cy="6176922"/>
        </a:xfrm>
        <a:prstGeom prst="rect">
          <a:avLst/>
        </a:prstGeom>
        <a:solidFill>
          <a:schemeClr val="accent3">
            <a:tint val="40000"/>
            <a:alpha val="90000"/>
            <a:hueOff val="2679213"/>
            <a:satOff val="-3448"/>
            <a:lumOff val="-269"/>
            <a:alphaOff val="0"/>
          </a:schemeClr>
        </a:solidFill>
        <a:ln w="9525" cap="flat" cmpd="sng" algn="ctr">
          <a:solidFill>
            <a:schemeClr val="accent3">
              <a:tint val="40000"/>
              <a:alpha val="90000"/>
              <a:hueOff val="2679213"/>
              <a:satOff val="-3448"/>
              <a:lumOff val="-269"/>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altLang="fr-FR" sz="2000" kern="1200" dirty="0" smtClean="0"/>
            <a:t>Safekeeping of Documents</a:t>
          </a:r>
          <a:endParaRPr lang="en-US" sz="2000" b="1" kern="1200" dirty="0">
            <a:effectLst/>
          </a:endParaRPr>
        </a:p>
      </dsp:txBody>
      <dsp:txXfrm rot="-5400000">
        <a:off x="1211401" y="1164071"/>
        <a:ext cx="6176922" cy="808181"/>
      </dsp:txXfrm>
    </dsp:sp>
    <dsp:sp modelId="{C04276DC-EE64-470A-B8BC-09067B8045FA}">
      <dsp:nvSpPr>
        <dsp:cNvPr id="0" name=""/>
        <dsp:cNvSpPr/>
      </dsp:nvSpPr>
      <dsp:spPr>
        <a:xfrm>
          <a:off x="1892" y="1063048"/>
          <a:ext cx="1209508" cy="1010226"/>
        </a:xfrm>
        <a:prstGeom prst="roundRect">
          <a:avLst/>
        </a:prstGeom>
        <a:gradFill rotWithShape="0">
          <a:gsLst>
            <a:gs pos="0">
              <a:schemeClr val="accent3">
                <a:hueOff val="2812566"/>
                <a:satOff val="-4220"/>
                <a:lumOff val="-686"/>
                <a:alphaOff val="0"/>
                <a:shade val="51000"/>
                <a:satMod val="130000"/>
              </a:schemeClr>
            </a:gs>
            <a:gs pos="80000">
              <a:schemeClr val="accent3">
                <a:hueOff val="2812566"/>
                <a:satOff val="-4220"/>
                <a:lumOff val="-686"/>
                <a:alphaOff val="0"/>
                <a:shade val="93000"/>
                <a:satMod val="130000"/>
              </a:schemeClr>
            </a:gs>
            <a:gs pos="100000">
              <a:schemeClr val="accent3">
                <a:hueOff val="2812566"/>
                <a:satOff val="-4220"/>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t>2</a:t>
          </a:r>
          <a:endParaRPr lang="en-US" sz="2400" b="1" kern="1200" dirty="0"/>
        </a:p>
      </dsp:txBody>
      <dsp:txXfrm>
        <a:off x="51207" y="1112363"/>
        <a:ext cx="1110878" cy="911596"/>
      </dsp:txXfrm>
    </dsp:sp>
    <dsp:sp modelId="{C7C3E6FD-D83F-4BDA-907E-B5EE041DA931}">
      <dsp:nvSpPr>
        <dsp:cNvPr id="0" name=""/>
        <dsp:cNvSpPr/>
      </dsp:nvSpPr>
      <dsp:spPr>
        <a:xfrm rot="5400000">
          <a:off x="3866604" y="-459561"/>
          <a:ext cx="866515" cy="6176922"/>
        </a:xfrm>
        <a:prstGeom prst="rect">
          <a:avLst/>
        </a:prstGeom>
        <a:solidFill>
          <a:schemeClr val="accent3">
            <a:tint val="40000"/>
            <a:alpha val="90000"/>
            <a:hueOff val="5358427"/>
            <a:satOff val="-6896"/>
            <a:lumOff val="-537"/>
            <a:alphaOff val="0"/>
          </a:schemeClr>
        </a:solidFill>
        <a:ln w="9525" cap="flat" cmpd="sng" algn="ctr">
          <a:solidFill>
            <a:schemeClr val="accent3">
              <a:tint val="40000"/>
              <a:alpha val="90000"/>
              <a:hueOff val="5358427"/>
              <a:satOff val="-6896"/>
              <a:lumOff val="-53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fr-FR" altLang="fr-FR" sz="2000" b="1" kern="1200" dirty="0" smtClean="0"/>
            <a:t>Classification of information</a:t>
          </a:r>
          <a:endParaRPr lang="en-US" sz="2000" b="1" kern="1200" dirty="0">
            <a:effectLst/>
          </a:endParaRPr>
        </a:p>
      </dsp:txBody>
      <dsp:txXfrm rot="-5400000">
        <a:off x="1211401" y="2195642"/>
        <a:ext cx="6176922" cy="866515"/>
      </dsp:txXfrm>
    </dsp:sp>
    <dsp:sp modelId="{F5034101-5B7D-4FE7-B47A-5A48CF39606B}">
      <dsp:nvSpPr>
        <dsp:cNvPr id="0" name=""/>
        <dsp:cNvSpPr/>
      </dsp:nvSpPr>
      <dsp:spPr>
        <a:xfrm>
          <a:off x="1892" y="2123786"/>
          <a:ext cx="1209508" cy="1010226"/>
        </a:xfrm>
        <a:prstGeom prst="round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t>3</a:t>
          </a:r>
          <a:endParaRPr lang="en-US" sz="2400" b="1" kern="1200" dirty="0"/>
        </a:p>
      </dsp:txBody>
      <dsp:txXfrm>
        <a:off x="51207" y="2173101"/>
        <a:ext cx="1110878" cy="911596"/>
      </dsp:txXfrm>
    </dsp:sp>
    <dsp:sp modelId="{1178D408-B821-4F63-A6EE-F62D0FF6A5B3}">
      <dsp:nvSpPr>
        <dsp:cNvPr id="0" name=""/>
        <dsp:cNvSpPr/>
      </dsp:nvSpPr>
      <dsp:spPr>
        <a:xfrm rot="5400000">
          <a:off x="3899431" y="601760"/>
          <a:ext cx="808181" cy="6175755"/>
        </a:xfrm>
        <a:prstGeom prst="round2SameRect">
          <a:avLst/>
        </a:prstGeom>
        <a:solidFill>
          <a:schemeClr val="accent3">
            <a:tint val="40000"/>
            <a:alpha val="90000"/>
            <a:hueOff val="8037640"/>
            <a:satOff val="-10345"/>
            <a:lumOff val="-806"/>
            <a:alphaOff val="0"/>
          </a:schemeClr>
        </a:solidFill>
        <a:ln w="9525" cap="flat" cmpd="sng" algn="ctr">
          <a:solidFill>
            <a:schemeClr val="accent3">
              <a:tint val="40000"/>
              <a:alpha val="90000"/>
              <a:hueOff val="8037640"/>
              <a:satOff val="-10345"/>
              <a:lumOff val="-80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altLang="fr-FR" sz="2000" b="1" kern="1200" dirty="0" smtClean="0"/>
            <a:t>Other Security issues</a:t>
          </a:r>
          <a:r>
            <a:rPr lang="en-US" sz="2000" b="1" kern="1200" dirty="0" smtClean="0"/>
            <a:t>  </a:t>
          </a:r>
          <a:endParaRPr lang="en-GB" sz="2000" b="1" kern="1200" dirty="0"/>
        </a:p>
      </dsp:txBody>
      <dsp:txXfrm rot="-5400000">
        <a:off x="1215644" y="3324999"/>
        <a:ext cx="6136303" cy="729277"/>
      </dsp:txXfrm>
    </dsp:sp>
    <dsp:sp modelId="{65DDFB69-13FE-42D7-800C-ACAEC1F6F7FC}">
      <dsp:nvSpPr>
        <dsp:cNvPr id="0" name=""/>
        <dsp:cNvSpPr/>
      </dsp:nvSpPr>
      <dsp:spPr>
        <a:xfrm>
          <a:off x="1892" y="3184524"/>
          <a:ext cx="1209492" cy="1010226"/>
        </a:xfrm>
        <a:prstGeom prst="roundRect">
          <a:avLst/>
        </a:prstGeom>
        <a:gradFill rotWithShape="0">
          <a:gsLst>
            <a:gs pos="0">
              <a:schemeClr val="accent3">
                <a:hueOff val="8437698"/>
                <a:satOff val="-12660"/>
                <a:lumOff val="-2059"/>
                <a:alphaOff val="0"/>
                <a:shade val="51000"/>
                <a:satMod val="130000"/>
              </a:schemeClr>
            </a:gs>
            <a:gs pos="80000">
              <a:schemeClr val="accent3">
                <a:hueOff val="8437698"/>
                <a:satOff val="-12660"/>
                <a:lumOff val="-2059"/>
                <a:alphaOff val="0"/>
                <a:shade val="93000"/>
                <a:satMod val="130000"/>
              </a:schemeClr>
            </a:gs>
            <a:gs pos="100000">
              <a:schemeClr val="accent3">
                <a:hueOff val="8437698"/>
                <a:satOff val="-12660"/>
                <a:lumOff val="-20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GB" sz="2400" b="1" kern="1200" dirty="0" smtClean="0"/>
            <a:t>4</a:t>
          </a:r>
          <a:endParaRPr lang="en-GB" sz="2400" b="1" kern="1200" dirty="0"/>
        </a:p>
      </dsp:txBody>
      <dsp:txXfrm>
        <a:off x="51207" y="3233839"/>
        <a:ext cx="1110862" cy="911596"/>
      </dsp:txXfrm>
    </dsp:sp>
    <dsp:sp modelId="{DA2E52C4-DD5C-41A9-B48D-D25D250049A3}">
      <dsp:nvSpPr>
        <dsp:cNvPr id="0" name=""/>
        <dsp:cNvSpPr/>
      </dsp:nvSpPr>
      <dsp:spPr>
        <a:xfrm rot="5400000">
          <a:off x="3898252" y="1661318"/>
          <a:ext cx="808181" cy="6178114"/>
        </a:xfrm>
        <a:prstGeom prst="round2SameRect">
          <a:avLst/>
        </a:prstGeom>
        <a:solidFill>
          <a:schemeClr val="accent3">
            <a:tint val="40000"/>
            <a:alpha val="90000"/>
            <a:hueOff val="10716854"/>
            <a:satOff val="-13793"/>
            <a:lumOff val="-1075"/>
            <a:alphaOff val="0"/>
          </a:schemeClr>
        </a:solidFill>
        <a:ln w="9525" cap="flat" cmpd="sng" algn="ctr">
          <a:solidFill>
            <a:schemeClr val="accent3">
              <a:tint val="40000"/>
              <a:alpha val="90000"/>
              <a:hueOff val="10716854"/>
              <a:satOff val="-13793"/>
              <a:lumOff val="-107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altLang="fr-FR" sz="2000" b="1" kern="1200" dirty="0" smtClean="0"/>
            <a:t>Other related laws for Security and safe Keeping of official information</a:t>
          </a:r>
          <a:endParaRPr lang="en-GB" sz="2000" b="1" kern="1200" dirty="0"/>
        </a:p>
      </dsp:txBody>
      <dsp:txXfrm rot="-5400000">
        <a:off x="1213286" y="4385736"/>
        <a:ext cx="6138662" cy="729277"/>
      </dsp:txXfrm>
    </dsp:sp>
    <dsp:sp modelId="{D5E0DE27-F494-4C5D-A442-D3181B9E2A34}">
      <dsp:nvSpPr>
        <dsp:cNvPr id="0" name=""/>
        <dsp:cNvSpPr/>
      </dsp:nvSpPr>
      <dsp:spPr>
        <a:xfrm>
          <a:off x="1892" y="4245262"/>
          <a:ext cx="1209500" cy="1010226"/>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GB" sz="2400" b="1" kern="1200" dirty="0" smtClean="0"/>
            <a:t>5</a:t>
          </a:r>
          <a:endParaRPr lang="en-GB" sz="2400" b="1" kern="1200" dirty="0"/>
        </a:p>
      </dsp:txBody>
      <dsp:txXfrm>
        <a:off x="51207" y="4294577"/>
        <a:ext cx="1110870" cy="9115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7262DF-C80A-4ED8-9E30-A763C25D97C1}">
      <dsp:nvSpPr>
        <dsp:cNvPr id="0" name=""/>
        <dsp:cNvSpPr/>
      </dsp:nvSpPr>
      <dsp:spPr>
        <a:xfrm>
          <a:off x="3008969" y="2978652"/>
          <a:ext cx="1983060" cy="19830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GB" sz="2800" i="1" u="none" kern="1200" dirty="0" smtClean="0"/>
            <a:t>Sensitive</a:t>
          </a:r>
          <a:r>
            <a:rPr lang="en-GB" sz="2800" i="1" u="sng" kern="1200" dirty="0" smtClean="0"/>
            <a:t> </a:t>
          </a:r>
          <a:r>
            <a:rPr lang="en-GB" sz="2800" i="1" u="none" kern="1200" dirty="0" smtClean="0"/>
            <a:t>Personal</a:t>
          </a:r>
          <a:r>
            <a:rPr lang="en-GB" sz="2800" i="1" u="sng" kern="1200" dirty="0" smtClean="0"/>
            <a:t> </a:t>
          </a:r>
          <a:r>
            <a:rPr lang="en-GB" sz="2800" i="1" u="none" kern="1200" dirty="0" smtClean="0"/>
            <a:t>Data</a:t>
          </a:r>
          <a:endParaRPr lang="en-GB" sz="2800" i="1" u="none" kern="1200" dirty="0"/>
        </a:p>
      </dsp:txBody>
      <dsp:txXfrm>
        <a:off x="3299381" y="3269064"/>
        <a:ext cx="1402236" cy="1402236"/>
      </dsp:txXfrm>
    </dsp:sp>
    <dsp:sp modelId="{3B757BEC-C779-4605-8A69-3B9EAF5D3F47}">
      <dsp:nvSpPr>
        <dsp:cNvPr id="0" name=""/>
        <dsp:cNvSpPr/>
      </dsp:nvSpPr>
      <dsp:spPr>
        <a:xfrm rot="10800000">
          <a:off x="696250" y="3687596"/>
          <a:ext cx="2185519" cy="565172"/>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B890FE8-4B96-4A4E-B8A8-CB6B35DD54E3}">
      <dsp:nvSpPr>
        <dsp:cNvPr id="0" name=""/>
        <dsp:cNvSpPr/>
      </dsp:nvSpPr>
      <dsp:spPr>
        <a:xfrm>
          <a:off x="2179" y="3414926"/>
          <a:ext cx="1388142" cy="111051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GB" sz="2000" kern="1200" dirty="0" smtClean="0"/>
            <a:t>Racial / Ethnic Origin</a:t>
          </a:r>
          <a:endParaRPr lang="en-GB" sz="2000" kern="1200" dirty="0"/>
        </a:p>
      </dsp:txBody>
      <dsp:txXfrm>
        <a:off x="34705" y="3447452"/>
        <a:ext cx="1323090" cy="1045461"/>
      </dsp:txXfrm>
    </dsp:sp>
    <dsp:sp modelId="{0F0B9B8D-8C44-4F68-A7DF-29F15CCF8A45}">
      <dsp:nvSpPr>
        <dsp:cNvPr id="0" name=""/>
        <dsp:cNvSpPr/>
      </dsp:nvSpPr>
      <dsp:spPr>
        <a:xfrm rot="12600000">
          <a:off x="992533" y="2581852"/>
          <a:ext cx="2185519" cy="565172"/>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8400BE2-1981-496E-91B6-51FC463427F5}">
      <dsp:nvSpPr>
        <dsp:cNvPr id="0" name=""/>
        <dsp:cNvSpPr/>
      </dsp:nvSpPr>
      <dsp:spPr>
        <a:xfrm>
          <a:off x="444864" y="1762801"/>
          <a:ext cx="1388142" cy="111051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GB" sz="2000" kern="1200" dirty="0" smtClean="0"/>
            <a:t>Political Opinion / Adherence </a:t>
          </a:r>
          <a:endParaRPr lang="en-GB" sz="2000" kern="1200" dirty="0"/>
        </a:p>
      </dsp:txBody>
      <dsp:txXfrm>
        <a:off x="477390" y="1795327"/>
        <a:ext cx="1323090" cy="1045461"/>
      </dsp:txXfrm>
    </dsp:sp>
    <dsp:sp modelId="{101C241D-0661-4DF5-8C37-3CC2022F5AAD}">
      <dsp:nvSpPr>
        <dsp:cNvPr id="0" name=""/>
        <dsp:cNvSpPr/>
      </dsp:nvSpPr>
      <dsp:spPr>
        <a:xfrm rot="14400000">
          <a:off x="1801995" y="1772390"/>
          <a:ext cx="2185519" cy="565172"/>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55DFDE-9897-4921-85E6-2A6F37897D01}">
      <dsp:nvSpPr>
        <dsp:cNvPr id="0" name=""/>
        <dsp:cNvSpPr/>
      </dsp:nvSpPr>
      <dsp:spPr>
        <a:xfrm>
          <a:off x="1654304" y="553362"/>
          <a:ext cx="1388142" cy="111051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GB" sz="2000" kern="1200" dirty="0" smtClean="0"/>
            <a:t>Religious / Similar Belief</a:t>
          </a:r>
          <a:endParaRPr lang="en-GB" sz="2000" kern="1200" dirty="0"/>
        </a:p>
      </dsp:txBody>
      <dsp:txXfrm>
        <a:off x="1686830" y="585888"/>
        <a:ext cx="1323090" cy="1045461"/>
      </dsp:txXfrm>
    </dsp:sp>
    <dsp:sp modelId="{C40A5D1B-6967-402A-BF39-62E7BFEEF53A}">
      <dsp:nvSpPr>
        <dsp:cNvPr id="0" name=""/>
        <dsp:cNvSpPr/>
      </dsp:nvSpPr>
      <dsp:spPr>
        <a:xfrm rot="16200000">
          <a:off x="2907740" y="1476107"/>
          <a:ext cx="2185519" cy="565172"/>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52021A4-8FB0-41F6-80E9-E80E0CB39EBC}">
      <dsp:nvSpPr>
        <dsp:cNvPr id="0" name=""/>
        <dsp:cNvSpPr/>
      </dsp:nvSpPr>
      <dsp:spPr>
        <a:xfrm>
          <a:off x="3200395" y="110676"/>
          <a:ext cx="1600208" cy="111051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GB" sz="2000" kern="1200" dirty="0" smtClean="0"/>
            <a:t>Membership to Trade Union</a:t>
          </a:r>
          <a:endParaRPr lang="en-GB" sz="2000" kern="1200" dirty="0"/>
        </a:p>
      </dsp:txBody>
      <dsp:txXfrm>
        <a:off x="3232921" y="143202"/>
        <a:ext cx="1535156" cy="1045461"/>
      </dsp:txXfrm>
    </dsp:sp>
    <dsp:sp modelId="{156FEAA7-DFB0-4AE7-B524-4C1266C0990A}">
      <dsp:nvSpPr>
        <dsp:cNvPr id="0" name=""/>
        <dsp:cNvSpPr/>
      </dsp:nvSpPr>
      <dsp:spPr>
        <a:xfrm rot="18000000">
          <a:off x="4013484" y="1772390"/>
          <a:ext cx="2185519" cy="565172"/>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54CE416-8CE9-4902-94FB-7FDE13567A65}">
      <dsp:nvSpPr>
        <dsp:cNvPr id="0" name=""/>
        <dsp:cNvSpPr/>
      </dsp:nvSpPr>
      <dsp:spPr>
        <a:xfrm>
          <a:off x="4958553" y="553362"/>
          <a:ext cx="1388142" cy="111051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GB" sz="2000" kern="1200" dirty="0" smtClean="0"/>
            <a:t>Physical / Mental Health </a:t>
          </a:r>
          <a:endParaRPr lang="en-GB" sz="2000" kern="1200" dirty="0"/>
        </a:p>
      </dsp:txBody>
      <dsp:txXfrm>
        <a:off x="4991079" y="585888"/>
        <a:ext cx="1323090" cy="1045461"/>
      </dsp:txXfrm>
    </dsp:sp>
    <dsp:sp modelId="{B9A3A774-F7DB-44FC-8C52-275A647EC49B}">
      <dsp:nvSpPr>
        <dsp:cNvPr id="0" name=""/>
        <dsp:cNvSpPr/>
      </dsp:nvSpPr>
      <dsp:spPr>
        <a:xfrm rot="19800000">
          <a:off x="4822946" y="2581852"/>
          <a:ext cx="2185519" cy="565172"/>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13EAC9C-3407-42EE-9502-BE3F7B8E3DFF}">
      <dsp:nvSpPr>
        <dsp:cNvPr id="0" name=""/>
        <dsp:cNvSpPr/>
      </dsp:nvSpPr>
      <dsp:spPr>
        <a:xfrm>
          <a:off x="6167992" y="1762801"/>
          <a:ext cx="1388142" cy="111051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GB" sz="2000" kern="1200" dirty="0" smtClean="0"/>
            <a:t>Sexual Preferences / Practices</a:t>
          </a:r>
          <a:endParaRPr lang="en-GB" sz="2000" kern="1200" dirty="0"/>
        </a:p>
      </dsp:txBody>
      <dsp:txXfrm>
        <a:off x="6200518" y="1795327"/>
        <a:ext cx="1323090" cy="1045461"/>
      </dsp:txXfrm>
    </dsp:sp>
    <dsp:sp modelId="{5138551C-E42C-4E98-81C3-4415B40EDFBA}">
      <dsp:nvSpPr>
        <dsp:cNvPr id="0" name=""/>
        <dsp:cNvSpPr/>
      </dsp:nvSpPr>
      <dsp:spPr>
        <a:xfrm>
          <a:off x="5119229" y="3687596"/>
          <a:ext cx="2185519" cy="565172"/>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E435928-F1B0-497E-BB16-7F8EDE0BD1FB}">
      <dsp:nvSpPr>
        <dsp:cNvPr id="0" name=""/>
        <dsp:cNvSpPr/>
      </dsp:nvSpPr>
      <dsp:spPr>
        <a:xfrm>
          <a:off x="6610678" y="3414926"/>
          <a:ext cx="1388142" cy="111051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GB" sz="2000" kern="1200" dirty="0" smtClean="0"/>
            <a:t>Criminal Convictions</a:t>
          </a:r>
          <a:endParaRPr lang="en-GB" sz="2000" kern="1200" dirty="0"/>
        </a:p>
      </dsp:txBody>
      <dsp:txXfrm>
        <a:off x="6643204" y="3447452"/>
        <a:ext cx="1323090" cy="104546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83FDC75-7F73-4A4A-A77C-09AADF00E0EA}" type="datetimeFigureOut">
              <a:rPr lang="en-US" smtClean="0"/>
              <a:pPr/>
              <a:t>19-Sep-16</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59226BF-1F13-42D3-80DC-373E7ADD1EBC}" type="slidenum">
              <a:rPr lang="en-US" smtClean="0"/>
              <a:pPr/>
              <a:t>‹#›</a:t>
            </a:fld>
            <a:endParaRPr lang="en-US" dirty="0"/>
          </a:p>
        </p:txBody>
      </p:sp>
    </p:spTree>
    <p:extLst>
      <p:ext uri="{BB962C8B-B14F-4D97-AF65-F5344CB8AC3E}">
        <p14:creationId xmlns:p14="http://schemas.microsoft.com/office/powerpoint/2010/main" val="21888100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8AEF76B-3757-4A0B-AF93-28494465C1DD}" type="datetimeFigureOut">
              <a:rPr lang="en-US" smtClean="0"/>
              <a:pPr/>
              <a:t>19-Sep-16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5693FD4-8F83-4EF7-AC3F-0DC0388986B0}" type="slidenum">
              <a:rPr lang="en-US" smtClean="0"/>
              <a:pPr/>
              <a:t>‹#›</a:t>
            </a:fld>
            <a:endParaRPr lang="en-US" dirty="0"/>
          </a:p>
        </p:txBody>
      </p:sp>
    </p:spTree>
    <p:extLst>
      <p:ext uri="{BB962C8B-B14F-4D97-AF65-F5344CB8AC3E}">
        <p14:creationId xmlns:p14="http://schemas.microsoft.com/office/powerpoint/2010/main" val="962452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a:t>
            </a:fld>
            <a:endParaRPr lang="en-US"/>
          </a:p>
        </p:txBody>
      </p:sp>
    </p:spTree>
    <p:extLst>
      <p:ext uri="{BB962C8B-B14F-4D97-AF65-F5344CB8AC3E}">
        <p14:creationId xmlns:p14="http://schemas.microsoft.com/office/powerpoint/2010/main" val="1122473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920142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997951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997951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997951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16</a:t>
            </a:fld>
            <a:endParaRPr lang="en-US" dirty="0"/>
          </a:p>
        </p:txBody>
      </p:sp>
    </p:spTree>
    <p:extLst>
      <p:ext uri="{BB962C8B-B14F-4D97-AF65-F5344CB8AC3E}">
        <p14:creationId xmlns:p14="http://schemas.microsoft.com/office/powerpoint/2010/main" val="1619933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This can be a standalone policy statement or part of a general staff policy.</a:t>
            </a:r>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255196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40373380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798033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7980333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798033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6355">
            <a:noAutofit/>
          </a:bodyPr>
          <a:lstStyle/>
          <a:p>
            <a:pPr marL="232943" indent="-232943" defTabSz="931774">
              <a:defRPr/>
            </a:pPr>
            <a:r>
              <a:rPr lang="en-US" dirty="0"/>
              <a:t>This is another option for an Overview slide.</a:t>
            </a:r>
          </a:p>
          <a:p>
            <a:pPr marL="232943" indent="-232943"/>
            <a:endParaRPr lang="en-US" dirty="0"/>
          </a:p>
        </p:txBody>
      </p:sp>
      <p:sp>
        <p:nvSpPr>
          <p:cNvPr id="5" name="Slide Image Placeholder 4"/>
          <p:cNvSpPr>
            <a:spLocks noGrp="1" noRot="1" noChangeAspect="1"/>
          </p:cNvSpPr>
          <p:nvPr>
            <p:ph type="sldImg"/>
          </p:nvPr>
        </p:nvSpPr>
        <p:spPr>
          <a:xfrm>
            <a:off x="560388" y="511175"/>
            <a:ext cx="3197225" cy="2398713"/>
          </a:xfrm>
        </p:spPr>
      </p:sp>
    </p:spTree>
    <p:extLst>
      <p:ext uri="{BB962C8B-B14F-4D97-AF65-F5344CB8AC3E}">
        <p14:creationId xmlns:p14="http://schemas.microsoft.com/office/powerpoint/2010/main" val="4343595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22</a:t>
            </a:fld>
            <a:endParaRPr lang="en-US" dirty="0"/>
          </a:p>
        </p:txBody>
      </p:sp>
    </p:spTree>
    <p:extLst>
      <p:ext uri="{BB962C8B-B14F-4D97-AF65-F5344CB8AC3E}">
        <p14:creationId xmlns:p14="http://schemas.microsoft.com/office/powerpoint/2010/main" val="16199330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7980333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7980333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7980333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7980333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7980333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4942572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4942572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30</a:t>
            </a:fld>
            <a:endParaRPr lang="en-US" dirty="0"/>
          </a:p>
        </p:txBody>
      </p:sp>
    </p:spTree>
    <p:extLst>
      <p:ext uri="{BB962C8B-B14F-4D97-AF65-F5344CB8AC3E}">
        <p14:creationId xmlns:p14="http://schemas.microsoft.com/office/powerpoint/2010/main" val="16199330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2494257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a:t>
            </a:fld>
            <a:endParaRPr lang="en-US" dirty="0"/>
          </a:p>
        </p:txBody>
      </p:sp>
    </p:spTree>
    <p:extLst>
      <p:ext uri="{BB962C8B-B14F-4D97-AF65-F5344CB8AC3E}">
        <p14:creationId xmlns:p14="http://schemas.microsoft.com/office/powerpoint/2010/main" val="16199330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32</a:t>
            </a:fld>
            <a:endParaRPr lang="en-US" dirty="0"/>
          </a:p>
        </p:txBody>
      </p:sp>
    </p:spTree>
    <p:extLst>
      <p:ext uri="{BB962C8B-B14F-4D97-AF65-F5344CB8AC3E}">
        <p14:creationId xmlns:p14="http://schemas.microsoft.com/office/powerpoint/2010/main" val="16199330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33</a:t>
            </a:fld>
            <a:endParaRPr lang="en-US" dirty="0"/>
          </a:p>
        </p:txBody>
      </p:sp>
    </p:spTree>
    <p:extLst>
      <p:ext uri="{BB962C8B-B14F-4D97-AF65-F5344CB8AC3E}">
        <p14:creationId xmlns:p14="http://schemas.microsoft.com/office/powerpoint/2010/main" val="1619933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4</a:t>
            </a:fld>
            <a:endParaRPr lang="en-US"/>
          </a:p>
        </p:txBody>
      </p:sp>
    </p:spTree>
    <p:extLst>
      <p:ext uri="{BB962C8B-B14F-4D97-AF65-F5344CB8AC3E}">
        <p14:creationId xmlns:p14="http://schemas.microsoft.com/office/powerpoint/2010/main" val="3392000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354650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217761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635551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10</a:t>
            </a:fld>
            <a:endParaRPr lang="en-US" dirty="0"/>
          </a:p>
        </p:txBody>
      </p:sp>
    </p:spTree>
    <p:extLst>
      <p:ext uri="{BB962C8B-B14F-4D97-AF65-F5344CB8AC3E}">
        <p14:creationId xmlns:p14="http://schemas.microsoft.com/office/powerpoint/2010/main" val="1619933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9201426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7B281C-5159-4971-8228-52B9A72E9ED2}" type="datetimeFigureOut">
              <a:rPr lang="en-US" smtClean="0"/>
              <a:pPr/>
              <a:t>19-Sep-16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n-US" smtClean="0"/>
              <a:pPr/>
              <a:t>19-Sep-16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19-Sep-16</a:t>
            </a:fld>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19-Sep-16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smtClean="0"/>
              <a:t>Company Logo</a:t>
            </a:r>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19-Sep-16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7B281C-5159-4971-8228-52B9A72E9ED2}" type="datetimeFigureOut">
              <a:rPr lang="en-US" smtClean="0"/>
              <a:pPr/>
              <a:t>19-Sep-16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7B281C-5159-4971-8228-52B9A72E9ED2}" type="datetimeFigureOut">
              <a:rPr lang="en-US" smtClean="0"/>
              <a:pPr/>
              <a:t>19-Sep-16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19-Sep-16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19-Sep-16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19-Sep-16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B281C-5159-4971-8228-52B9A72E9ED2}" type="datetimeFigureOut">
              <a:rPr lang="en-US" smtClean="0"/>
              <a:pPr/>
              <a:t>19-Sep-16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a:t>
            </a:fld>
            <a:endParaRPr lang="en-US" dirty="0"/>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B281C-5159-4971-8228-52B9A72E9ED2}" type="datetimeFigureOut">
              <a:rPr lang="en-US" smtClean="0"/>
              <a:pPr/>
              <a:t>19-Sep-16</a:t>
            </a:fld>
            <a:endParaRPr lang="en-US" dirty="0"/>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E5A2-EC83-451F-A719-9AC1370DD5CF}" type="slidenum">
              <a:rPr lang="en-US" smtClean="0"/>
              <a:pPr/>
              <a:t>‹#›</a:t>
            </a:fld>
            <a:endParaRPr lang="en-US" dirty="0"/>
          </a:p>
        </p:txBody>
      </p:sp>
      <p:pic>
        <p:nvPicPr>
          <p:cNvPr id="8" name="Picture 7"/>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tags" Target="../tags/tag3.xml"/><Relationship Id="rId7" Type="http://schemas.openxmlformats.org/officeDocument/2006/relationships/image" Target="../media/image7.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14.png"/><Relationship Id="rId4"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5.jpeg"/><Relationship Id="rId4"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hyperlink" Target="https://en.wikipedia.org/wiki/Law" TargetMode="External"/><Relationship Id="rId5" Type="http://schemas.openxmlformats.org/officeDocument/2006/relationships/hyperlink" Target="https://en.wikipedia.org/wiki/Sensitive_information" TargetMode="External"/><Relationship Id="rId4"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8.png"/><Relationship Id="rId4"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19.png"/><Relationship Id="rId4"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8" Type="http://schemas.openxmlformats.org/officeDocument/2006/relationships/hyperlink" Target="http://mtci.govmu.org/English/Rules-RegulationsPolicies/Pages/default.aspx" TargetMode="External"/><Relationship Id="rId3" Type="http://schemas.openxmlformats.org/officeDocument/2006/relationships/slideLayout" Target="../slideLayouts/slideLayout3.xml"/><Relationship Id="rId7" Type="http://schemas.openxmlformats.org/officeDocument/2006/relationships/hyperlink" Target="http://mtci.govmu.org/English/Rules-Regulations-Policies/Acts/INFORMATION_AND_COMMUNICATION_TECHNOLOGIES.pdf" TargetMode="Externa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hyperlink" Target="http://mtci.govmu.org/English/Rules-Regulations-Policies/Acts/ELECTRONIC_TRANSACTIONS.pdf" TargetMode="External"/><Relationship Id="rId5" Type="http://schemas.openxmlformats.org/officeDocument/2006/relationships/hyperlink" Target="http://mtci.govmu.org/English/Rules-Regulations-Policies/Acts/COMPUTER_MISUSE.pdf" TargetMode="External"/><Relationship Id="rId10" Type="http://schemas.openxmlformats.org/officeDocument/2006/relationships/hyperlink" Target="http://ethicscorner.govmu.org/English/Documents/Regulatory/secretsact.pdf" TargetMode="External"/><Relationship Id="rId4" Type="http://schemas.openxmlformats.org/officeDocument/2006/relationships/notesSlide" Target="../notesSlides/notesSlide29.xml"/><Relationship Id="rId9" Type="http://schemas.openxmlformats.org/officeDocument/2006/relationships/hyperlink" Target="http://dataprotection.govmu.org/English/Pages/default.aspx"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hyperlink" Target="http://searchstorage.techtarget.com/definition/data-availability" TargetMode="Externa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hyperlink" Target="http://searchdatacenter.techtarget.com/definition/integrity" TargetMode="External"/><Relationship Id="rId5" Type="http://schemas.openxmlformats.org/officeDocument/2006/relationships/hyperlink" Target="http://whatis.techtarget.com/definition/confidentiality" TargetMode="Externa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2" Type="http://schemas.openxmlformats.org/officeDocument/2006/relationships/hyperlink" Target="http://searchcio.techtarget.com/definition/data-privacy-information-privacy"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3.xml"/><Relationship Id="rId7" Type="http://schemas.openxmlformats.org/officeDocument/2006/relationships/diagramQuickStyle" Target="../diagrams/quickStyle2.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notesSlide" Target="../notesSlides/notesSlide5.xml"/><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3" Type="http://schemas.openxmlformats.org/officeDocument/2006/relationships/hyperlink" Target="http://whatis.techtarget.com/definition/sensitive-information" TargetMode="External"/><Relationship Id="rId2" Type="http://schemas.openxmlformats.org/officeDocument/2006/relationships/hyperlink" Target="http://searchsecurity.techtarget.com/definition/social-engineering" TargetMode="External"/><Relationship Id="rId1" Type="http://schemas.openxmlformats.org/officeDocument/2006/relationships/slideLayout" Target="../slideLayouts/slideLayout3.xml"/><Relationship Id="rId4" Type="http://schemas.openxmlformats.org/officeDocument/2006/relationships/hyperlink" Target="http://whatis.techtarget.com/definition/hard-copy-printout"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whatis.techtarget.com/definition/crash" TargetMode="External"/><Relationship Id="rId3" Type="http://schemas.openxmlformats.org/officeDocument/2006/relationships/slideLayout" Target="../slideLayouts/slideLayout3.xml"/><Relationship Id="rId7" Type="http://schemas.openxmlformats.org/officeDocument/2006/relationships/hyperlink" Target="http://whatis.techtarget.com/definition/electromagnetic-pulse-EMP" TargetMode="Externa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hyperlink" Target="http://searchsecurity.techtarget.com/definition/access-control" TargetMode="External"/><Relationship Id="rId5" Type="http://schemas.openxmlformats.org/officeDocument/2006/relationships/hyperlink" Target="http://searchdatacenter.techtarget.com/definition/integrity" TargetMode="External"/><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8" Type="http://schemas.openxmlformats.org/officeDocument/2006/relationships/hyperlink" Target="http://searchsoftwarequality.techtarget.com/definition/denial-of-service" TargetMode="External"/><Relationship Id="rId3" Type="http://schemas.openxmlformats.org/officeDocument/2006/relationships/slideLayout" Target="../slideLayouts/slideLayout3.xml"/><Relationship Id="rId7" Type="http://schemas.openxmlformats.org/officeDocument/2006/relationships/hyperlink" Target="http://searchstorage.techtarget.com/definition/backup" TargetMode="Externa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hyperlink" Target="http://searchmobilecomputing.techtarget.com/definition/upgrade" TargetMode="External"/><Relationship Id="rId5" Type="http://schemas.openxmlformats.org/officeDocument/2006/relationships/hyperlink" Target="http://searchnetworking.techtarget.com/definition/hardware" TargetMode="External"/><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914400" y="1812471"/>
            <a:ext cx="8534400" cy="789214"/>
          </a:xfrm>
        </p:spPr>
        <p:txBody>
          <a:bodyPr>
            <a:normAutofit fontScale="90000"/>
          </a:bodyPr>
          <a:lstStyle/>
          <a:p>
            <a:pPr algn="ctr"/>
            <a:r>
              <a:rPr lang="en-US" altLang="fr-FR" sz="3600" dirty="0" smtClean="0">
                <a:solidFill>
                  <a:srgbClr val="3399FF"/>
                </a:solidFill>
              </a:rPr>
              <a:t>Security </a:t>
            </a:r>
            <a:r>
              <a:rPr lang="en-US" altLang="fr-FR" sz="3600" dirty="0">
                <a:solidFill>
                  <a:srgbClr val="3399FF"/>
                </a:solidFill>
              </a:rPr>
              <a:t>and </a:t>
            </a:r>
            <a:r>
              <a:rPr lang="en-US" altLang="fr-FR" sz="3600" dirty="0" smtClean="0">
                <a:solidFill>
                  <a:srgbClr val="3399FF"/>
                </a:solidFill>
              </a:rPr>
              <a:t/>
            </a:r>
            <a:br>
              <a:rPr lang="en-US" altLang="fr-FR" sz="3600" dirty="0" smtClean="0">
                <a:solidFill>
                  <a:srgbClr val="3399FF"/>
                </a:solidFill>
              </a:rPr>
            </a:br>
            <a:r>
              <a:rPr lang="en-US" altLang="fr-FR" sz="3600" dirty="0" smtClean="0">
                <a:solidFill>
                  <a:srgbClr val="3399FF"/>
                </a:solidFill>
              </a:rPr>
              <a:t>Safe </a:t>
            </a:r>
            <a:r>
              <a:rPr lang="en-US" altLang="fr-FR" sz="3600" dirty="0">
                <a:solidFill>
                  <a:srgbClr val="3399FF"/>
                </a:solidFill>
              </a:rPr>
              <a:t>Keeping of official information</a:t>
            </a:r>
            <a:r>
              <a:rPr lang="en-US" altLang="fr-FR" dirty="0">
                <a:solidFill>
                  <a:srgbClr val="3399FF"/>
                </a:solidFill>
              </a:rPr>
              <a:t/>
            </a:r>
            <a:br>
              <a:rPr lang="en-US" altLang="fr-FR" dirty="0">
                <a:solidFill>
                  <a:srgbClr val="3399FF"/>
                </a:solidFill>
              </a:rPr>
            </a:br>
            <a:endParaRPr lang="en-US" dirty="0">
              <a:solidFill>
                <a:srgbClr val="3399FF"/>
              </a:solidFill>
            </a:endParaRPr>
          </a:p>
        </p:txBody>
      </p:sp>
      <p:sp>
        <p:nvSpPr>
          <p:cNvPr id="3" name="Subtitle 2"/>
          <p:cNvSpPr>
            <a:spLocks noGrp="1"/>
          </p:cNvSpPr>
          <p:nvPr>
            <p:ph type="subTitle" idx="1"/>
            <p:custDataLst>
              <p:tags r:id="rId3"/>
            </p:custDataLst>
          </p:nvPr>
        </p:nvSpPr>
        <p:spPr>
          <a:xfrm>
            <a:off x="2971800" y="2971800"/>
            <a:ext cx="5867400" cy="3581400"/>
          </a:xfrm>
        </p:spPr>
        <p:txBody>
          <a:bodyPr>
            <a:normAutofit fontScale="70000" lnSpcReduction="20000"/>
          </a:bodyPr>
          <a:lstStyle/>
          <a:p>
            <a:pPr algn="l"/>
            <a:r>
              <a:rPr lang="en-US" sz="2400" b="1" dirty="0" smtClean="0">
                <a:latin typeface="+mn-lt"/>
              </a:rPr>
              <a:t>Presented by:</a:t>
            </a:r>
          </a:p>
          <a:p>
            <a:pPr algn="l"/>
            <a:r>
              <a:rPr lang="en-US" altLang="fr-FR" dirty="0" smtClean="0"/>
              <a:t>	DOOKEE </a:t>
            </a:r>
            <a:r>
              <a:rPr lang="en-US" altLang="fr-FR" dirty="0" err="1"/>
              <a:t>Padaruth</a:t>
            </a:r>
            <a:r>
              <a:rPr lang="en-US" altLang="fr-FR" dirty="0"/>
              <a:t/>
            </a:r>
            <a:br>
              <a:rPr lang="en-US" altLang="fr-FR" dirty="0"/>
            </a:br>
            <a:r>
              <a:rPr lang="en-US" altLang="fr-FR" dirty="0" smtClean="0"/>
              <a:t>	</a:t>
            </a:r>
            <a:r>
              <a:rPr lang="en-US" b="1" dirty="0" smtClean="0">
                <a:latin typeface="+mn-lt"/>
              </a:rPr>
              <a:t> (Data Protection Officer/ Senior Data Protection Officer)</a:t>
            </a:r>
          </a:p>
          <a:p>
            <a:pPr algn="l"/>
            <a:endParaRPr lang="en-US" b="1" dirty="0" smtClean="0">
              <a:latin typeface="+mn-lt"/>
            </a:endParaRPr>
          </a:p>
          <a:p>
            <a:pPr algn="l"/>
            <a:r>
              <a:rPr lang="en-US" sz="2100" b="1" dirty="0" smtClean="0">
                <a:latin typeface="+mn-lt"/>
              </a:rPr>
              <a:t>	</a:t>
            </a:r>
            <a:endParaRPr lang="en-US" sz="2100" b="1" dirty="0">
              <a:latin typeface="+mn-lt"/>
            </a:endParaRPr>
          </a:p>
          <a:p>
            <a:pPr algn="l"/>
            <a:r>
              <a:rPr lang="en-US" b="1" dirty="0">
                <a:latin typeface="+mn-lt"/>
              </a:rPr>
              <a:t>	</a:t>
            </a:r>
            <a:r>
              <a:rPr lang="en-US" b="1" dirty="0" smtClean="0">
                <a:latin typeface="+mn-lt"/>
              </a:rPr>
              <a:t>	</a:t>
            </a:r>
          </a:p>
          <a:p>
            <a:pPr algn="l"/>
            <a:endParaRPr lang="en-US" sz="2400" b="1" dirty="0" smtClean="0">
              <a:latin typeface="+mn-lt"/>
            </a:endParaRPr>
          </a:p>
          <a:p>
            <a:pPr algn="l"/>
            <a:endParaRPr lang="en-US" sz="2400" b="1" dirty="0">
              <a:latin typeface="+mn-lt"/>
            </a:endParaRPr>
          </a:p>
          <a:p>
            <a:pPr algn="l"/>
            <a:r>
              <a:rPr lang="en-US" sz="2400" b="1" dirty="0">
                <a:latin typeface="+mn-lt"/>
              </a:rPr>
              <a:t>	</a:t>
            </a:r>
            <a:r>
              <a:rPr lang="en-US" sz="2400" b="1" dirty="0" smtClean="0">
                <a:latin typeface="+mn-lt"/>
              </a:rPr>
              <a:t>		Date: </a:t>
            </a:r>
            <a:r>
              <a:rPr lang="en-US" b="1" dirty="0" smtClean="0">
                <a:latin typeface="+mn-lt"/>
              </a:rPr>
              <a:t>Monday 09 September 2016</a:t>
            </a:r>
          </a:p>
          <a:p>
            <a:pPr algn="l"/>
            <a:endParaRPr lang="en-US" sz="2400" b="1" dirty="0" smtClean="0">
              <a:latin typeface="+mn-lt"/>
            </a:endParaRPr>
          </a:p>
          <a:p>
            <a:r>
              <a:rPr lang="en-US" sz="2400" b="1" dirty="0" smtClean="0">
                <a:latin typeface="+mn-lt"/>
              </a:rPr>
              <a:t> </a:t>
            </a:r>
            <a:r>
              <a:rPr lang="en-US" altLang="fr-FR" sz="1500" dirty="0"/>
              <a:t>Venue: Lecture Room 641, Level 6, Fook House.</a:t>
            </a:r>
            <a:br>
              <a:rPr lang="en-US" altLang="fr-FR" sz="1500" dirty="0"/>
            </a:br>
            <a:r>
              <a:rPr lang="en-US" altLang="fr-FR" sz="1500" dirty="0"/>
              <a:t>Bourbon Street, Port </a:t>
            </a:r>
            <a:r>
              <a:rPr lang="en-US" altLang="fr-FR" sz="1500" dirty="0" smtClean="0"/>
              <a:t>Louis</a:t>
            </a:r>
          </a:p>
          <a:p>
            <a:r>
              <a:rPr lang="en-US" sz="1500" dirty="0"/>
              <a:t>19 September 2016 at 13:00</a:t>
            </a:r>
          </a:p>
          <a:p>
            <a:pPr algn="l"/>
            <a:endParaRPr lang="en-US" sz="2400" b="1" dirty="0">
              <a:latin typeface="+mn-lt"/>
            </a:endParaRPr>
          </a:p>
        </p:txBody>
      </p:sp>
      <p:pic>
        <p:nvPicPr>
          <p:cNvPr id="1026"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267200" y="609600"/>
            <a:ext cx="2133600"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52600" y="533400"/>
            <a:ext cx="2143125"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D:\DPO\ISO print\MAURITAS Logo.jpg"/>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7239000" y="581025"/>
            <a:ext cx="1295400" cy="1028700"/>
          </a:xfrm>
          <a:prstGeom prst="rect">
            <a:avLst/>
          </a:prstGeom>
          <a:noFill/>
          <a:ln>
            <a:noFill/>
          </a:ln>
        </p:spPr>
      </p:pic>
    </p:spTree>
    <p:custDataLst>
      <p:tags r:id="rId1"/>
    </p:custData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1"/>
            <a:ext cx="7696200" cy="762000"/>
          </a:xfrm>
        </p:spPr>
        <p:txBody>
          <a:bodyPr>
            <a:normAutofit fontScale="90000"/>
          </a:bodyPr>
          <a:lstStyle/>
          <a:p>
            <a:pPr algn="ctr"/>
            <a:r>
              <a:rPr lang="en-GB" altLang="fr-FR" sz="4800" dirty="0"/>
              <a:t>2. </a:t>
            </a:r>
            <a:r>
              <a:rPr lang="en-US" altLang="fr-FR" sz="4800" dirty="0"/>
              <a:t>Safekeeping of Documents</a:t>
            </a:r>
            <a:endParaRPr lang="en-US" sz="5400" dirty="0"/>
          </a:p>
        </p:txBody>
      </p:sp>
      <p:pic>
        <p:nvPicPr>
          <p:cNvPr id="6" name="Picture 5"/>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215742" y="3200400"/>
            <a:ext cx="2819400" cy="2819400"/>
          </a:xfrm>
          <a:prstGeom prst="rect">
            <a:avLst/>
          </a:prstGeom>
          <a:noFill/>
          <a:ln>
            <a:noFill/>
          </a:ln>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598" y="1524000"/>
            <a:ext cx="6019801" cy="4048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5786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762000"/>
            <a:ext cx="8153400" cy="5562600"/>
          </a:xfrm>
          <a:gradFill flip="none" rotWithShape="1">
            <a:gsLst>
              <a:gs pos="0">
                <a:srgbClr val="0099FF">
                  <a:tint val="66000"/>
                  <a:satMod val="160000"/>
                </a:srgbClr>
              </a:gs>
              <a:gs pos="50000">
                <a:srgbClr val="0099FF">
                  <a:tint val="44500"/>
                  <a:satMod val="160000"/>
                </a:srgbClr>
              </a:gs>
              <a:gs pos="100000">
                <a:srgbClr val="0099FF">
                  <a:tint val="23500"/>
                  <a:satMod val="160000"/>
                </a:srgb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t" anchorCtr="1">
            <a:normAutofit fontScale="70000" lnSpcReduction="20000"/>
          </a:bodyPr>
          <a:lstStyle/>
          <a:p>
            <a:r>
              <a:rPr lang="en-US" altLang="fr-FR" dirty="0"/>
              <a:t>Where do you keep your most important documents?</a:t>
            </a:r>
          </a:p>
          <a:p>
            <a:pPr lvl="1"/>
            <a:r>
              <a:rPr lang="en-US" altLang="fr-FR" dirty="0"/>
              <a:t>Perhaps, you have a filing cabinet</a:t>
            </a:r>
          </a:p>
          <a:p>
            <a:pPr lvl="1"/>
            <a:endParaRPr lang="en-US" altLang="fr-FR" dirty="0"/>
          </a:p>
          <a:p>
            <a:r>
              <a:rPr lang="en-US" altLang="fr-FR" dirty="0"/>
              <a:t>These might include:</a:t>
            </a:r>
          </a:p>
          <a:p>
            <a:pPr lvl="1"/>
            <a:r>
              <a:rPr lang="en-US" altLang="fr-FR" dirty="0"/>
              <a:t>Passports</a:t>
            </a:r>
          </a:p>
          <a:p>
            <a:pPr lvl="1"/>
            <a:r>
              <a:rPr lang="en-US" altLang="fr-FR" dirty="0"/>
              <a:t>Titles and Deeds</a:t>
            </a:r>
          </a:p>
          <a:p>
            <a:pPr lvl="1"/>
            <a:r>
              <a:rPr lang="en-US" altLang="fr-FR" dirty="0"/>
              <a:t>Wills, Power of Attorney, Trusts</a:t>
            </a:r>
          </a:p>
          <a:p>
            <a:pPr lvl="1"/>
            <a:r>
              <a:rPr lang="en-US" altLang="fr-FR" dirty="0"/>
              <a:t>Legal documents</a:t>
            </a:r>
          </a:p>
          <a:p>
            <a:pPr lvl="1"/>
            <a:r>
              <a:rPr lang="en-US" altLang="fr-FR" dirty="0"/>
              <a:t>Birth certificates </a:t>
            </a:r>
          </a:p>
          <a:p>
            <a:pPr lvl="1"/>
            <a:r>
              <a:rPr lang="en-US" altLang="fr-FR" dirty="0"/>
              <a:t>Marriage, and other certificates</a:t>
            </a:r>
          </a:p>
          <a:p>
            <a:pPr lvl="1"/>
            <a:r>
              <a:rPr lang="en-US" altLang="fr-FR" dirty="0"/>
              <a:t>Bonds and other banking items</a:t>
            </a:r>
          </a:p>
          <a:p>
            <a:pPr lvl="1"/>
            <a:r>
              <a:rPr lang="en-US" altLang="fr-FR" dirty="0"/>
              <a:t>When you have a central location where all important papers are kept, then you know exactly where to find them when you need them</a:t>
            </a:r>
            <a:r>
              <a:rPr lang="en-US" altLang="fr-FR" dirty="0" smtClean="0"/>
              <a:t>.</a:t>
            </a:r>
          </a:p>
          <a:p>
            <a:pPr marL="457200" lvl="1" indent="0">
              <a:buNone/>
            </a:pPr>
            <a:endParaRPr lang="en-US" altLang="fr-FR" dirty="0"/>
          </a:p>
          <a:p>
            <a:r>
              <a:rPr lang="en-US" altLang="fr-FR" sz="3600" dirty="0"/>
              <a:t>Sounds</a:t>
            </a:r>
            <a:r>
              <a:rPr lang="en-US" altLang="fr-FR" dirty="0"/>
              <a:t> simple. Yet, most people do not practice this easy organization tip.</a:t>
            </a:r>
          </a:p>
          <a:p>
            <a:pPr marL="0" indent="0" algn="just">
              <a:spcBef>
                <a:spcPct val="0"/>
              </a:spcBef>
              <a:buClrTx/>
              <a:buNone/>
            </a:pPr>
            <a:endParaRPr lang="en-GB" sz="2400" b="1" dirty="0" smtClean="0">
              <a:cs typeface="Times New Roman" pitchFamily="18" charset="0"/>
            </a:endParaRPr>
          </a:p>
          <a:p>
            <a:pPr marL="457200" indent="-457200" algn="just">
              <a:spcBef>
                <a:spcPct val="0"/>
              </a:spcBef>
              <a:buClrTx/>
              <a:buFont typeface="+mj-lt"/>
              <a:buAutoNum type="alphaLcParenR"/>
            </a:pPr>
            <a:endParaRPr lang="en-US" sz="2400" b="1" dirty="0">
              <a:cs typeface="Times New Roman" pitchFamily="18" charset="0"/>
            </a:endParaRPr>
          </a:p>
          <a:p>
            <a:pPr marL="0" indent="0">
              <a:buNone/>
            </a:pPr>
            <a:endParaRPr lang="en-GB" sz="2400" dirty="0"/>
          </a:p>
        </p:txBody>
      </p:sp>
      <p:sp>
        <p:nvSpPr>
          <p:cNvPr id="6" name="Title 1"/>
          <p:cNvSpPr>
            <a:spLocks noGrp="1"/>
          </p:cNvSpPr>
          <p:nvPr>
            <p:ph type="title"/>
            <p:custDataLst>
              <p:tags r:id="rId2"/>
            </p:custDataLst>
          </p:nvPr>
        </p:nvSpPr>
        <p:spPr>
          <a:xfrm>
            <a:off x="381000" y="32657"/>
            <a:ext cx="8077200" cy="685800"/>
          </a:xfrm>
        </p:spPr>
        <p:txBody>
          <a:bodyPr>
            <a:noAutofit/>
          </a:bodyPr>
          <a:lstStyle/>
          <a:p>
            <a:pPr algn="ctr"/>
            <a:r>
              <a:rPr lang="en-US" altLang="fr-FR" sz="4000" b="1" cap="small" dirty="0" smtClean="0">
                <a:solidFill>
                  <a:srgbClr val="FF6600"/>
                </a:solidFill>
              </a:rPr>
              <a:t>important </a:t>
            </a:r>
            <a:r>
              <a:rPr lang="en-US" altLang="fr-FR" sz="4000" b="1" cap="small" dirty="0">
                <a:solidFill>
                  <a:srgbClr val="FF6600"/>
                </a:solidFill>
              </a:rPr>
              <a:t>documents</a:t>
            </a:r>
            <a:endParaRPr lang="en-US" sz="4000" b="1" cap="small" dirty="0">
              <a:solidFill>
                <a:srgbClr val="FF6600"/>
              </a:solidFill>
            </a:endParaRPr>
          </a:p>
        </p:txBody>
      </p:sp>
      <p:sp>
        <p:nvSpPr>
          <p:cNvPr id="2" name="AutoShape 2" descr="Image result for passpo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3075"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584247" y="1295400"/>
            <a:ext cx="1662545"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972300" y="2743200"/>
            <a:ext cx="1744318"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7896550"/>
      </p:ext>
    </p:extLst>
  </p:cSld>
  <p:clrMapOvr>
    <a:masterClrMapping/>
  </p:clrMapOvr>
  <p:transition spd="slow">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752600"/>
            <a:ext cx="6858000" cy="4267200"/>
          </a:xfrm>
          <a:gradFill flip="none" rotWithShape="1">
            <a:gsLst>
              <a:gs pos="0">
                <a:srgbClr val="0099FF">
                  <a:tint val="66000"/>
                  <a:satMod val="160000"/>
                </a:srgbClr>
              </a:gs>
              <a:gs pos="50000">
                <a:srgbClr val="0099FF">
                  <a:tint val="44500"/>
                  <a:satMod val="160000"/>
                </a:srgbClr>
              </a:gs>
              <a:gs pos="100000">
                <a:srgbClr val="0099FF">
                  <a:tint val="23500"/>
                  <a:satMod val="160000"/>
                </a:srgb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t" anchorCtr="1">
            <a:normAutofit fontScale="92500" lnSpcReduction="20000"/>
          </a:bodyPr>
          <a:lstStyle/>
          <a:p>
            <a:pPr marL="0" indent="0" algn="just">
              <a:lnSpc>
                <a:spcPct val="150000"/>
              </a:lnSpc>
              <a:spcBef>
                <a:spcPct val="0"/>
              </a:spcBef>
              <a:buNone/>
            </a:pPr>
            <a:r>
              <a:rPr lang="en-US" sz="3500" b="1" dirty="0" smtClean="0">
                <a:solidFill>
                  <a:schemeClr val="bg1"/>
                </a:solidFill>
                <a:effectLst>
                  <a:outerShdw blurRad="38100" dist="38100" dir="2700000" algn="tl">
                    <a:srgbClr val="000000">
                      <a:alpha val="43137"/>
                    </a:srgbClr>
                  </a:outerShdw>
                </a:effectLst>
              </a:rPr>
              <a:t>Data Controller </a:t>
            </a:r>
            <a:r>
              <a:rPr lang="en-GB" sz="2400" b="1" dirty="0" smtClean="0">
                <a:cs typeface="Times New Roman" pitchFamily="18" charset="0"/>
              </a:rPr>
              <a:t>means </a:t>
            </a:r>
            <a:r>
              <a:rPr lang="en-US" sz="2400" b="1" dirty="0" smtClean="0"/>
              <a:t>a person who, </a:t>
            </a:r>
          </a:p>
          <a:p>
            <a:pPr lvl="1" algn="just">
              <a:lnSpc>
                <a:spcPct val="150000"/>
              </a:lnSpc>
              <a:spcBef>
                <a:spcPct val="0"/>
              </a:spcBef>
            </a:pPr>
            <a:r>
              <a:rPr lang="en-US" sz="2000" b="1" dirty="0"/>
              <a:t>	</a:t>
            </a:r>
            <a:r>
              <a:rPr lang="en-US" sz="2000" b="1" dirty="0" smtClean="0"/>
              <a:t>either alone or jointly with any other person, </a:t>
            </a:r>
          </a:p>
          <a:p>
            <a:pPr lvl="1" algn="just">
              <a:lnSpc>
                <a:spcPct val="150000"/>
              </a:lnSpc>
              <a:spcBef>
                <a:spcPct val="0"/>
              </a:spcBef>
            </a:pPr>
            <a:r>
              <a:rPr lang="en-US" sz="2000" b="1" dirty="0"/>
              <a:t>	</a:t>
            </a:r>
            <a:r>
              <a:rPr lang="en-US" sz="2000" b="1" dirty="0" smtClean="0"/>
              <a:t>makes a decision with regard to the purposes for which</a:t>
            </a:r>
          </a:p>
          <a:p>
            <a:pPr lvl="1" algn="just">
              <a:lnSpc>
                <a:spcPct val="150000"/>
              </a:lnSpc>
              <a:spcBef>
                <a:spcPct val="0"/>
              </a:spcBef>
            </a:pPr>
            <a:r>
              <a:rPr lang="en-US" sz="2000" b="1" dirty="0"/>
              <a:t>	</a:t>
            </a:r>
            <a:r>
              <a:rPr lang="en-US" sz="2000" b="1" dirty="0" smtClean="0"/>
              <a:t> and in the manner in which any </a:t>
            </a:r>
          </a:p>
          <a:p>
            <a:pPr lvl="1" algn="just">
              <a:lnSpc>
                <a:spcPct val="150000"/>
              </a:lnSpc>
              <a:spcBef>
                <a:spcPct val="0"/>
              </a:spcBef>
            </a:pPr>
            <a:r>
              <a:rPr lang="en-US" sz="2000" b="1" dirty="0"/>
              <a:t>	</a:t>
            </a:r>
            <a:r>
              <a:rPr lang="en-US" sz="2000" b="1" dirty="0" smtClean="0"/>
              <a:t>personal data are, or are to be, processed;</a:t>
            </a:r>
          </a:p>
          <a:p>
            <a:pPr marL="0" indent="0" algn="just">
              <a:lnSpc>
                <a:spcPct val="150000"/>
              </a:lnSpc>
              <a:spcBef>
                <a:spcPct val="0"/>
              </a:spcBef>
              <a:buNone/>
            </a:pPr>
            <a:endParaRPr lang="en-US" sz="2400" b="1" dirty="0" smtClean="0"/>
          </a:p>
          <a:p>
            <a:pPr marL="0" indent="0" algn="just">
              <a:lnSpc>
                <a:spcPct val="150000"/>
              </a:lnSpc>
              <a:spcBef>
                <a:spcPct val="0"/>
              </a:spcBef>
              <a:buNone/>
            </a:pPr>
            <a:r>
              <a:rPr lang="en-GB" sz="2400" b="1" dirty="0" smtClean="0"/>
              <a:t>The data controller can be the organisation, </a:t>
            </a:r>
          </a:p>
          <a:p>
            <a:pPr lvl="1" algn="just">
              <a:lnSpc>
                <a:spcPct val="150000"/>
              </a:lnSpc>
              <a:spcBef>
                <a:spcPct val="0"/>
              </a:spcBef>
            </a:pPr>
            <a:r>
              <a:rPr lang="en-GB" sz="2000" b="1" dirty="0" smtClean="0"/>
              <a:t>or can also be an individual if that individual is acting on his/her own initiative </a:t>
            </a:r>
          </a:p>
          <a:p>
            <a:pPr lvl="1" algn="just">
              <a:lnSpc>
                <a:spcPct val="150000"/>
              </a:lnSpc>
              <a:spcBef>
                <a:spcPct val="0"/>
              </a:spcBef>
            </a:pPr>
            <a:r>
              <a:rPr lang="en-GB" sz="2000" b="1" dirty="0" smtClean="0"/>
              <a:t>for example, doctors, lawyers or sole traders. </a:t>
            </a:r>
          </a:p>
          <a:p>
            <a:pPr marL="0" indent="0" algn="just">
              <a:lnSpc>
                <a:spcPct val="150000"/>
              </a:lnSpc>
              <a:spcBef>
                <a:spcPct val="0"/>
              </a:spcBef>
              <a:buNone/>
            </a:pPr>
            <a:endParaRPr lang="en-GB" sz="2400" b="1" dirty="0" smtClean="0"/>
          </a:p>
          <a:p>
            <a:pPr marL="0" indent="0" algn="just">
              <a:lnSpc>
                <a:spcPct val="150000"/>
              </a:lnSpc>
              <a:spcBef>
                <a:spcPct val="0"/>
              </a:spcBef>
              <a:buNone/>
            </a:pPr>
            <a:endParaRPr lang="en-GB" sz="2400" b="1" dirty="0" smtClean="0"/>
          </a:p>
          <a:p>
            <a:pPr>
              <a:buNone/>
            </a:pPr>
            <a:endParaRPr lang="en-GB" sz="2400" b="1" dirty="0" smtClean="0"/>
          </a:p>
          <a:p>
            <a:pPr marL="457200" indent="-457200" algn="just">
              <a:spcBef>
                <a:spcPct val="0"/>
              </a:spcBef>
              <a:buClrTx/>
              <a:buFont typeface="+mj-lt"/>
              <a:buAutoNum type="alphaLcParenR"/>
            </a:pPr>
            <a:endParaRPr lang="en-US" sz="2400" b="1" dirty="0">
              <a:cs typeface="Times New Roman" pitchFamily="18" charset="0"/>
            </a:endParaRPr>
          </a:p>
          <a:p>
            <a:pPr marL="0" indent="0">
              <a:buNone/>
            </a:pPr>
            <a:endParaRPr lang="en-GB" sz="2400" dirty="0"/>
          </a:p>
        </p:txBody>
      </p:sp>
      <p:sp>
        <p:nvSpPr>
          <p:cNvPr id="6" name="Title 1"/>
          <p:cNvSpPr>
            <a:spLocks noGrp="1"/>
          </p:cNvSpPr>
          <p:nvPr>
            <p:ph type="title"/>
            <p:custDataLst>
              <p:tags r:id="rId2"/>
            </p:custDataLst>
          </p:nvPr>
        </p:nvSpPr>
        <p:spPr>
          <a:xfrm>
            <a:off x="685800" y="304800"/>
            <a:ext cx="8077200" cy="685800"/>
          </a:xfrm>
        </p:spPr>
        <p:txBody>
          <a:bodyPr>
            <a:noAutofit/>
          </a:bodyPr>
          <a:lstStyle/>
          <a:p>
            <a:pPr algn="ctr"/>
            <a:r>
              <a:rPr lang="en-US" sz="4000" b="1" cap="small" dirty="0" smtClean="0">
                <a:solidFill>
                  <a:srgbClr val="FF6600"/>
                </a:solidFill>
              </a:rPr>
              <a:t>Definitions </a:t>
            </a:r>
            <a:r>
              <a:rPr lang="en-US" sz="2800" b="1" dirty="0" smtClean="0">
                <a:solidFill>
                  <a:srgbClr val="FF6600"/>
                </a:solidFill>
              </a:rPr>
              <a:t>(Cont.)</a:t>
            </a:r>
            <a:endParaRPr lang="en-US" sz="4000" b="1" cap="small" dirty="0">
              <a:solidFill>
                <a:srgbClr val="FF6600"/>
              </a:solidFill>
            </a:endParaRP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3725" y="914400"/>
            <a:ext cx="2162175"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7896550"/>
      </p:ext>
    </p:extLst>
  </p:cSld>
  <p:clrMapOvr>
    <a:masterClrMapping/>
  </p:clrMapOvr>
  <p:transition spd="slow">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47700"/>
            <a:ext cx="7848600" cy="5715000"/>
          </a:xfrm>
          <a:gradFill flip="none" rotWithShape="1">
            <a:gsLst>
              <a:gs pos="0">
                <a:srgbClr val="0099FF">
                  <a:tint val="66000"/>
                  <a:satMod val="160000"/>
                </a:srgbClr>
              </a:gs>
              <a:gs pos="50000">
                <a:srgbClr val="0099FF">
                  <a:tint val="44500"/>
                  <a:satMod val="160000"/>
                </a:srgbClr>
              </a:gs>
              <a:gs pos="100000">
                <a:srgbClr val="0099FF">
                  <a:tint val="23500"/>
                  <a:satMod val="160000"/>
                </a:srgb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t" anchorCtr="1">
            <a:normAutofit/>
          </a:bodyPr>
          <a:lstStyle/>
          <a:p>
            <a:pPr marL="0" indent="0">
              <a:buNone/>
            </a:pPr>
            <a:endParaRPr lang="en-GB" sz="3600" b="1" dirty="0" smtClean="0"/>
          </a:p>
          <a:p>
            <a:pPr marL="0" indent="0">
              <a:buNone/>
            </a:pPr>
            <a:r>
              <a:rPr lang="en-US" altLang="fr-FR" sz="2000" b="1" dirty="0"/>
              <a:t>5 Tips to Help You Always Know </a:t>
            </a:r>
            <a:endParaRPr lang="en-US" altLang="fr-FR" sz="2000" b="1" dirty="0" smtClean="0"/>
          </a:p>
          <a:p>
            <a:pPr marL="0" indent="0">
              <a:buNone/>
            </a:pPr>
            <a:r>
              <a:rPr lang="en-US" altLang="fr-FR" sz="2000" b="1" dirty="0"/>
              <a:t>	</a:t>
            </a:r>
            <a:r>
              <a:rPr lang="en-US" altLang="fr-FR" sz="2000" b="1" dirty="0" smtClean="0"/>
              <a:t>- Where </a:t>
            </a:r>
            <a:r>
              <a:rPr lang="en-US" altLang="fr-FR" sz="2000" b="1" dirty="0"/>
              <a:t>Your Most Important Documents Are</a:t>
            </a:r>
            <a:r>
              <a:rPr lang="en-US" altLang="fr-FR" sz="2000" b="1" dirty="0" smtClean="0"/>
              <a:t>:</a:t>
            </a:r>
          </a:p>
          <a:p>
            <a:pPr marL="0" indent="0">
              <a:buNone/>
            </a:pPr>
            <a:endParaRPr lang="en-US" altLang="fr-FR" sz="2000" b="1" dirty="0" smtClean="0"/>
          </a:p>
          <a:p>
            <a:pPr marL="800100" lvl="2" indent="0">
              <a:buNone/>
              <a:defRPr/>
            </a:pPr>
            <a:r>
              <a:rPr lang="en-US" b="1" dirty="0" smtClean="0"/>
              <a:t>1.All </a:t>
            </a:r>
            <a:r>
              <a:rPr lang="en-US" b="1" dirty="0"/>
              <a:t>in One </a:t>
            </a:r>
            <a:r>
              <a:rPr lang="en-US" b="1" dirty="0" smtClean="0"/>
              <a:t>Location</a:t>
            </a:r>
            <a:endParaRPr lang="en-US" dirty="0"/>
          </a:p>
          <a:p>
            <a:pPr marL="800100" lvl="2" indent="0">
              <a:buFont typeface="Wingdings 3" pitchFamily="18" charset="2"/>
              <a:buNone/>
              <a:defRPr/>
            </a:pPr>
            <a:r>
              <a:rPr lang="en-US" b="1" dirty="0"/>
              <a:t>2. Eliminate the </a:t>
            </a:r>
            <a:r>
              <a:rPr lang="en-US" b="1" dirty="0" smtClean="0"/>
              <a:t>Disorder</a:t>
            </a:r>
          </a:p>
          <a:p>
            <a:pPr marL="800100" lvl="2" indent="0">
              <a:buFont typeface="Wingdings 3" pitchFamily="18" charset="2"/>
              <a:buNone/>
            </a:pPr>
            <a:r>
              <a:rPr lang="en-US" altLang="fr-FR" b="1" dirty="0" smtClean="0"/>
              <a:t>3. Digitize </a:t>
            </a:r>
            <a:r>
              <a:rPr lang="en-US" altLang="fr-FR" b="1" dirty="0"/>
              <a:t>What You </a:t>
            </a:r>
            <a:r>
              <a:rPr lang="en-US" altLang="fr-FR" b="1" dirty="0" smtClean="0"/>
              <a:t>Can</a:t>
            </a:r>
            <a:r>
              <a:rPr lang="en-US" altLang="fr-FR" dirty="0"/>
              <a:t>	</a:t>
            </a:r>
          </a:p>
          <a:p>
            <a:pPr marL="800100" lvl="2" indent="0">
              <a:buFont typeface="Wingdings 3" pitchFamily="18" charset="2"/>
              <a:buNone/>
            </a:pPr>
            <a:r>
              <a:rPr lang="en-US" altLang="fr-FR" b="1" dirty="0"/>
              <a:t>4. Always Return </a:t>
            </a:r>
            <a:r>
              <a:rPr lang="en-US" altLang="fr-FR" b="1" dirty="0" smtClean="0"/>
              <a:t>Them</a:t>
            </a:r>
            <a:r>
              <a:rPr lang="en-US" altLang="fr-FR" dirty="0"/>
              <a:t>	</a:t>
            </a:r>
          </a:p>
          <a:p>
            <a:pPr marL="800100" lvl="2" indent="0">
              <a:buFont typeface="Wingdings 3" pitchFamily="18" charset="2"/>
              <a:buNone/>
            </a:pPr>
            <a:r>
              <a:rPr lang="en-US" altLang="fr-FR" b="1" dirty="0"/>
              <a:t>5. Keep Them Safe</a:t>
            </a:r>
            <a:r>
              <a:rPr lang="en-US" altLang="fr-FR" dirty="0"/>
              <a:t> </a:t>
            </a:r>
          </a:p>
          <a:p>
            <a:pPr marL="800100" lvl="2" indent="0">
              <a:buFont typeface="Wingdings 3" pitchFamily="18" charset="2"/>
              <a:buNone/>
            </a:pPr>
            <a:r>
              <a:rPr lang="en-US" altLang="fr-FR" dirty="0"/>
              <a:t>	</a:t>
            </a:r>
            <a:r>
              <a:rPr lang="en-US" dirty="0"/>
              <a:t>	</a:t>
            </a:r>
          </a:p>
          <a:p>
            <a:pPr>
              <a:defRPr/>
            </a:pPr>
            <a:endParaRPr lang="fr-FR" dirty="0"/>
          </a:p>
          <a:p>
            <a:pPr marL="0" indent="0">
              <a:buNone/>
            </a:pPr>
            <a:r>
              <a:rPr lang="en-US" altLang="fr-FR" sz="2000" dirty="0"/>
              <a:t/>
            </a:r>
            <a:br>
              <a:rPr lang="en-US" altLang="fr-FR" sz="2000" dirty="0"/>
            </a:br>
            <a:endParaRPr lang="en-GB" sz="2400" dirty="0"/>
          </a:p>
        </p:txBody>
      </p:sp>
      <p:sp>
        <p:nvSpPr>
          <p:cNvPr id="6" name="Title 1"/>
          <p:cNvSpPr>
            <a:spLocks noGrp="1"/>
          </p:cNvSpPr>
          <p:nvPr>
            <p:ph type="title"/>
            <p:custDataLst>
              <p:tags r:id="rId2"/>
            </p:custDataLst>
          </p:nvPr>
        </p:nvSpPr>
        <p:spPr>
          <a:xfrm>
            <a:off x="609600" y="304800"/>
            <a:ext cx="8077200" cy="685800"/>
          </a:xfrm>
        </p:spPr>
        <p:txBody>
          <a:bodyPr>
            <a:noAutofit/>
          </a:bodyPr>
          <a:lstStyle/>
          <a:p>
            <a:pPr algn="ctr"/>
            <a:r>
              <a:rPr lang="en-US" altLang="fr-FR" sz="4000" b="1" cap="small" dirty="0" smtClean="0">
                <a:solidFill>
                  <a:srgbClr val="FF6600"/>
                </a:solidFill>
              </a:rPr>
              <a:t>important </a:t>
            </a:r>
            <a:r>
              <a:rPr lang="en-US" altLang="fr-FR" sz="4000" b="1" cap="small" dirty="0">
                <a:solidFill>
                  <a:srgbClr val="FF6600"/>
                </a:solidFill>
              </a:rPr>
              <a:t>documents</a:t>
            </a:r>
            <a:r>
              <a:rPr lang="en-GB" sz="4000" dirty="0"/>
              <a:t/>
            </a:r>
            <a:br>
              <a:rPr lang="en-GB" sz="4000" dirty="0"/>
            </a:br>
            <a:endParaRPr lang="en-US" sz="4000" b="1" cap="small" dirty="0">
              <a:solidFill>
                <a:srgbClr val="FF6600"/>
              </a:solidFill>
            </a:endParaRPr>
          </a:p>
        </p:txBody>
      </p:sp>
      <p:pic>
        <p:nvPicPr>
          <p:cNvPr id="1028" name="Picture 4" descr="Image result for important documents"/>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486400" y="4379474"/>
            <a:ext cx="3166743" cy="202132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53947481"/>
      </p:ext>
    </p:extLst>
  </p:cSld>
  <p:clrMapOvr>
    <a:masterClrMapping/>
  </p:clrMapOvr>
  <p:transition spd="slow">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066800"/>
            <a:ext cx="7848600" cy="5562600"/>
          </a:xfrm>
          <a:gradFill flip="none" rotWithShape="1">
            <a:gsLst>
              <a:gs pos="0">
                <a:srgbClr val="0099FF">
                  <a:tint val="66000"/>
                  <a:satMod val="160000"/>
                </a:srgbClr>
              </a:gs>
              <a:gs pos="50000">
                <a:srgbClr val="0099FF">
                  <a:tint val="44500"/>
                  <a:satMod val="160000"/>
                </a:srgbClr>
              </a:gs>
              <a:gs pos="100000">
                <a:srgbClr val="0099FF">
                  <a:tint val="23500"/>
                  <a:satMod val="160000"/>
                </a:srgb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t" anchorCtr="1">
            <a:normAutofit fontScale="70000" lnSpcReduction="20000"/>
          </a:bodyPr>
          <a:lstStyle/>
          <a:p>
            <a:pPr marL="514350" indent="-514350">
              <a:buFont typeface="+mj-lt"/>
              <a:buAutoNum type="arabicPeriod"/>
              <a:defRPr/>
            </a:pPr>
            <a:r>
              <a:rPr lang="en-US" b="1" dirty="0"/>
              <a:t>All in </a:t>
            </a:r>
            <a:r>
              <a:rPr lang="en-US" dirty="0"/>
              <a:t>One</a:t>
            </a:r>
            <a:r>
              <a:rPr lang="en-US" b="1" dirty="0"/>
              <a:t> Location</a:t>
            </a:r>
            <a:r>
              <a:rPr lang="en-US" dirty="0"/>
              <a:t> </a:t>
            </a:r>
          </a:p>
          <a:p>
            <a:pPr lvl="1">
              <a:buFont typeface="Wingdings" panose="05000000000000000000" pitchFamily="2" charset="2"/>
              <a:buChar char="§"/>
              <a:defRPr/>
            </a:pPr>
            <a:r>
              <a:rPr lang="en-US" dirty="0"/>
              <a:t>Find one location or container </a:t>
            </a:r>
            <a:endParaRPr lang="en-US" dirty="0" smtClean="0"/>
          </a:p>
          <a:p>
            <a:pPr lvl="2">
              <a:buFont typeface="Wingdings" panose="05000000000000000000" pitchFamily="2" charset="2"/>
              <a:buChar char="§"/>
              <a:defRPr/>
            </a:pPr>
            <a:r>
              <a:rPr lang="en-US" dirty="0" smtClean="0"/>
              <a:t>to </a:t>
            </a:r>
            <a:r>
              <a:rPr lang="en-US" dirty="0"/>
              <a:t>keep all of your most important documents. </a:t>
            </a:r>
            <a:endParaRPr lang="en-US" dirty="0" smtClean="0"/>
          </a:p>
          <a:p>
            <a:pPr lvl="2">
              <a:buFont typeface="Wingdings" panose="05000000000000000000" pitchFamily="2" charset="2"/>
              <a:buChar char="§"/>
              <a:defRPr/>
            </a:pPr>
            <a:r>
              <a:rPr lang="en-US" dirty="0" smtClean="0"/>
              <a:t>It </a:t>
            </a:r>
            <a:r>
              <a:rPr lang="en-US" dirty="0"/>
              <a:t>can be a drawer, filing cabinet nearby or in the Registry</a:t>
            </a:r>
            <a:r>
              <a:rPr lang="en-US" dirty="0" smtClean="0"/>
              <a:t>.</a:t>
            </a:r>
          </a:p>
          <a:p>
            <a:pPr marL="914400" lvl="2" indent="0">
              <a:buNone/>
              <a:defRPr/>
            </a:pPr>
            <a:r>
              <a:rPr lang="en-US" dirty="0" smtClean="0"/>
              <a:t> </a:t>
            </a:r>
            <a:endParaRPr lang="en-US" dirty="0"/>
          </a:p>
          <a:p>
            <a:pPr lvl="1">
              <a:buFont typeface="Wingdings" panose="05000000000000000000" pitchFamily="2" charset="2"/>
              <a:buChar char="§"/>
              <a:defRPr/>
            </a:pPr>
            <a:r>
              <a:rPr lang="en-US" dirty="0"/>
              <a:t>My important papers </a:t>
            </a:r>
            <a:endParaRPr lang="en-US" dirty="0" smtClean="0"/>
          </a:p>
          <a:p>
            <a:pPr lvl="2">
              <a:buFont typeface="Wingdings" panose="05000000000000000000" pitchFamily="2" charset="2"/>
              <a:buChar char="§"/>
              <a:defRPr/>
            </a:pPr>
            <a:r>
              <a:rPr lang="en-US" dirty="0" smtClean="0"/>
              <a:t>must </a:t>
            </a:r>
            <a:r>
              <a:rPr lang="en-US" dirty="0"/>
              <a:t>be in file of a unique color, </a:t>
            </a:r>
            <a:endParaRPr lang="en-US" dirty="0" smtClean="0"/>
          </a:p>
          <a:p>
            <a:pPr lvl="2">
              <a:buFont typeface="Wingdings" panose="05000000000000000000" pitchFamily="2" charset="2"/>
              <a:buChar char="§"/>
              <a:defRPr/>
            </a:pPr>
            <a:r>
              <a:rPr lang="en-US" dirty="0" smtClean="0"/>
              <a:t>in </a:t>
            </a:r>
            <a:r>
              <a:rPr lang="en-US" dirty="0"/>
              <a:t>order to identify them rapidly.</a:t>
            </a:r>
          </a:p>
          <a:p>
            <a:pPr>
              <a:defRPr/>
            </a:pPr>
            <a:endParaRPr lang="en-US" dirty="0"/>
          </a:p>
          <a:p>
            <a:pPr marL="0" indent="0">
              <a:buFont typeface="Wingdings 3" pitchFamily="18" charset="2"/>
              <a:buNone/>
              <a:defRPr/>
            </a:pPr>
            <a:r>
              <a:rPr lang="en-US" b="1" dirty="0"/>
              <a:t>2. Eliminate the Disorder</a:t>
            </a:r>
            <a:r>
              <a:rPr lang="en-US" dirty="0"/>
              <a:t> </a:t>
            </a:r>
          </a:p>
          <a:p>
            <a:pPr marL="0" indent="0">
              <a:buFont typeface="Wingdings 3" pitchFamily="18" charset="2"/>
              <a:buNone/>
              <a:defRPr/>
            </a:pPr>
            <a:r>
              <a:rPr lang="en-US" dirty="0" smtClean="0"/>
              <a:t>Be </a:t>
            </a:r>
            <a:r>
              <a:rPr lang="en-US" i="1" dirty="0"/>
              <a:t>very selective</a:t>
            </a:r>
            <a:r>
              <a:rPr lang="en-US" dirty="0"/>
              <a:t> about </a:t>
            </a:r>
            <a:endParaRPr lang="en-US" dirty="0" smtClean="0"/>
          </a:p>
          <a:p>
            <a:pPr lvl="1">
              <a:defRPr/>
            </a:pPr>
            <a:r>
              <a:rPr lang="en-US" dirty="0" smtClean="0"/>
              <a:t>what </a:t>
            </a:r>
            <a:r>
              <a:rPr lang="en-US" dirty="0"/>
              <a:t>goes in your important papers collection. </a:t>
            </a:r>
          </a:p>
          <a:p>
            <a:pPr lvl="2">
              <a:buFont typeface="Wingdings" panose="05000000000000000000" pitchFamily="2" charset="2"/>
              <a:buChar char="§"/>
              <a:defRPr/>
            </a:pPr>
            <a:r>
              <a:rPr lang="en-US" dirty="0"/>
              <a:t>There are very few documents that truly need to be in there. </a:t>
            </a:r>
          </a:p>
          <a:p>
            <a:pPr lvl="2">
              <a:buFont typeface="Wingdings" panose="05000000000000000000" pitchFamily="2" charset="2"/>
              <a:buChar char="§"/>
              <a:defRPr/>
            </a:pPr>
            <a:r>
              <a:rPr lang="en-US" dirty="0"/>
              <a:t>For example, </a:t>
            </a:r>
            <a:endParaRPr lang="en-US" dirty="0" smtClean="0"/>
          </a:p>
          <a:p>
            <a:pPr lvl="3">
              <a:buFont typeface="Wingdings" panose="05000000000000000000" pitchFamily="2" charset="2"/>
              <a:buChar char="§"/>
              <a:defRPr/>
            </a:pPr>
            <a:r>
              <a:rPr lang="en-US" dirty="0" smtClean="0"/>
              <a:t>receipts </a:t>
            </a:r>
            <a:r>
              <a:rPr lang="en-US" dirty="0"/>
              <a:t>and other simple documents should be in their own filing cabinet. </a:t>
            </a:r>
          </a:p>
          <a:p>
            <a:pPr lvl="2">
              <a:buFont typeface="Wingdings" panose="05000000000000000000" pitchFamily="2" charset="2"/>
              <a:buChar char="§"/>
              <a:defRPr/>
            </a:pPr>
            <a:r>
              <a:rPr lang="en-US" dirty="0"/>
              <a:t>Think of your important papers as those that are </a:t>
            </a:r>
            <a:endParaRPr lang="en-US" dirty="0" smtClean="0"/>
          </a:p>
          <a:p>
            <a:pPr lvl="3">
              <a:buFont typeface="Wingdings" panose="05000000000000000000" pitchFamily="2" charset="2"/>
              <a:buChar char="§"/>
              <a:defRPr/>
            </a:pPr>
            <a:r>
              <a:rPr lang="en-US" dirty="0" smtClean="0"/>
              <a:t>“</a:t>
            </a:r>
            <a:r>
              <a:rPr lang="en-US" dirty="0"/>
              <a:t>Top Secret” or non-replaceable. </a:t>
            </a:r>
          </a:p>
          <a:p>
            <a:pPr marL="0" indent="0">
              <a:buFont typeface="Wingdings 3" pitchFamily="18" charset="2"/>
              <a:buNone/>
              <a:defRPr/>
            </a:pPr>
            <a:endParaRPr lang="en-US" dirty="0"/>
          </a:p>
          <a:p>
            <a:pPr>
              <a:defRPr/>
            </a:pPr>
            <a:endParaRPr lang="fr-FR" dirty="0"/>
          </a:p>
          <a:p>
            <a:pPr marL="457200" indent="-457200" algn="just">
              <a:spcBef>
                <a:spcPct val="0"/>
              </a:spcBef>
              <a:buClrTx/>
              <a:buFont typeface="+mj-lt"/>
              <a:buAutoNum type="alphaLcParenR"/>
            </a:pPr>
            <a:endParaRPr lang="en-US" sz="2400" b="1" dirty="0">
              <a:cs typeface="Times New Roman" pitchFamily="18" charset="0"/>
            </a:endParaRPr>
          </a:p>
          <a:p>
            <a:pPr marL="0" indent="0">
              <a:buNone/>
            </a:pPr>
            <a:endParaRPr lang="en-GB" sz="2400" dirty="0"/>
          </a:p>
        </p:txBody>
      </p:sp>
      <p:sp>
        <p:nvSpPr>
          <p:cNvPr id="6" name="Title 1"/>
          <p:cNvSpPr>
            <a:spLocks noGrp="1"/>
          </p:cNvSpPr>
          <p:nvPr>
            <p:ph type="title"/>
            <p:custDataLst>
              <p:tags r:id="rId2"/>
            </p:custDataLst>
          </p:nvPr>
        </p:nvSpPr>
        <p:spPr>
          <a:xfrm>
            <a:off x="104775" y="304800"/>
            <a:ext cx="9067800" cy="685800"/>
          </a:xfrm>
        </p:spPr>
        <p:txBody>
          <a:bodyPr>
            <a:noAutofit/>
          </a:bodyPr>
          <a:lstStyle/>
          <a:p>
            <a:pPr algn="ctr"/>
            <a:r>
              <a:rPr lang="en-US" altLang="fr-FR" sz="2200" b="1" cap="small" dirty="0">
                <a:solidFill>
                  <a:srgbClr val="FF6600"/>
                </a:solidFill>
              </a:rPr>
              <a:t>5 Tips to Help You Always Know Where Your Most Important Documents</a:t>
            </a:r>
            <a:endParaRPr lang="en-US" sz="2200" b="1" cap="small" dirty="0">
              <a:solidFill>
                <a:srgbClr val="FF6600"/>
              </a:solidFill>
            </a:endParaRPr>
          </a:p>
        </p:txBody>
      </p:sp>
    </p:spTree>
    <p:custDataLst>
      <p:tags r:id="rId1"/>
    </p:custDataLst>
    <p:extLst>
      <p:ext uri="{BB962C8B-B14F-4D97-AF65-F5344CB8AC3E}">
        <p14:creationId xmlns:p14="http://schemas.microsoft.com/office/powerpoint/2010/main" val="3953947481"/>
      </p:ext>
    </p:extLst>
  </p:cSld>
  <p:clrMapOvr>
    <a:masterClrMapping/>
  </p:clrMapOvr>
  <p:transition spd="slow">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066800"/>
            <a:ext cx="7848600" cy="5562600"/>
          </a:xfrm>
          <a:gradFill flip="none" rotWithShape="1">
            <a:gsLst>
              <a:gs pos="0">
                <a:srgbClr val="0099FF">
                  <a:tint val="66000"/>
                  <a:satMod val="160000"/>
                </a:srgbClr>
              </a:gs>
              <a:gs pos="50000">
                <a:srgbClr val="0099FF">
                  <a:tint val="44500"/>
                  <a:satMod val="160000"/>
                </a:srgbClr>
              </a:gs>
              <a:gs pos="100000">
                <a:srgbClr val="0099FF">
                  <a:tint val="23500"/>
                  <a:satMod val="160000"/>
                </a:srgb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t" anchorCtr="1">
            <a:normAutofit fontScale="62500" lnSpcReduction="20000"/>
          </a:bodyPr>
          <a:lstStyle/>
          <a:p>
            <a:pPr marL="0" indent="0">
              <a:buNone/>
            </a:pPr>
            <a:r>
              <a:rPr lang="en-US" altLang="fr-FR" b="1" dirty="0" smtClean="0"/>
              <a:t>3  Digitize </a:t>
            </a:r>
            <a:r>
              <a:rPr lang="en-US" altLang="fr-FR" b="1" dirty="0"/>
              <a:t>What You Can</a:t>
            </a:r>
            <a:r>
              <a:rPr lang="en-US" altLang="fr-FR" dirty="0"/>
              <a:t> </a:t>
            </a:r>
          </a:p>
          <a:p>
            <a:pPr>
              <a:buFont typeface="Wingdings" panose="05000000000000000000" pitchFamily="2" charset="2"/>
              <a:buChar char="§"/>
            </a:pPr>
            <a:r>
              <a:rPr lang="en-US" altLang="fr-FR" dirty="0"/>
              <a:t> </a:t>
            </a:r>
            <a:r>
              <a:rPr lang="en-US" altLang="fr-FR" dirty="0" smtClean="0"/>
              <a:t>Your </a:t>
            </a:r>
            <a:r>
              <a:rPr lang="en-US" altLang="fr-FR" dirty="0"/>
              <a:t>important papers box should </a:t>
            </a:r>
            <a:endParaRPr lang="en-US" altLang="fr-FR" dirty="0" smtClean="0"/>
          </a:p>
          <a:p>
            <a:pPr lvl="1">
              <a:buFont typeface="Wingdings" panose="05000000000000000000" pitchFamily="2" charset="2"/>
              <a:buChar char="§"/>
            </a:pPr>
            <a:r>
              <a:rPr lang="en-US" altLang="fr-FR" dirty="0" smtClean="0"/>
              <a:t>only </a:t>
            </a:r>
            <a:r>
              <a:rPr lang="en-US" altLang="fr-FR" dirty="0"/>
              <a:t>be for documents that must be in hard copy. </a:t>
            </a:r>
          </a:p>
          <a:p>
            <a:pPr>
              <a:buFont typeface="Wingdings" panose="05000000000000000000" pitchFamily="2" charset="2"/>
              <a:buChar char="§"/>
            </a:pPr>
            <a:r>
              <a:rPr lang="en-US" altLang="fr-FR" dirty="0" smtClean="0"/>
              <a:t>For </a:t>
            </a:r>
            <a:r>
              <a:rPr lang="en-US" altLang="fr-FR" dirty="0"/>
              <a:t>documents that don’t explicitly need to be paper, </a:t>
            </a:r>
            <a:endParaRPr lang="en-US" altLang="fr-FR" dirty="0" smtClean="0"/>
          </a:p>
          <a:p>
            <a:pPr lvl="1">
              <a:buFont typeface="Wingdings" panose="05000000000000000000" pitchFamily="2" charset="2"/>
              <a:buChar char="§"/>
            </a:pPr>
            <a:r>
              <a:rPr lang="en-US" altLang="fr-FR" dirty="0" smtClean="0"/>
              <a:t>scan </a:t>
            </a:r>
            <a:r>
              <a:rPr lang="en-US" altLang="fr-FR" dirty="0"/>
              <a:t>them to your digital library.</a:t>
            </a:r>
          </a:p>
          <a:p>
            <a:pPr marL="0" indent="0">
              <a:buFont typeface="Wingdings 3" pitchFamily="18" charset="2"/>
              <a:buNone/>
            </a:pPr>
            <a:endParaRPr lang="en-US" altLang="fr-FR" dirty="0"/>
          </a:p>
          <a:p>
            <a:pPr marL="0" indent="0">
              <a:buFont typeface="Wingdings 3" pitchFamily="18" charset="2"/>
              <a:buNone/>
            </a:pPr>
            <a:r>
              <a:rPr lang="en-US" altLang="fr-FR" b="1" dirty="0"/>
              <a:t>4. Always Return Them</a:t>
            </a:r>
          </a:p>
          <a:p>
            <a:pPr>
              <a:buFont typeface="Wingdings" panose="05000000000000000000" pitchFamily="2" charset="2"/>
              <a:buChar char="§"/>
            </a:pPr>
            <a:r>
              <a:rPr lang="en-US" altLang="fr-FR" dirty="0" smtClean="0"/>
              <a:t>When </a:t>
            </a:r>
            <a:r>
              <a:rPr lang="en-US" altLang="fr-FR" dirty="0"/>
              <a:t>you do need an important document, </a:t>
            </a:r>
            <a:endParaRPr lang="en-US" altLang="fr-FR" dirty="0" smtClean="0"/>
          </a:p>
          <a:p>
            <a:pPr lvl="1">
              <a:buFont typeface="Wingdings" panose="05000000000000000000" pitchFamily="2" charset="2"/>
              <a:buChar char="§"/>
            </a:pPr>
            <a:r>
              <a:rPr lang="en-US" altLang="fr-FR" dirty="0" smtClean="0"/>
              <a:t>make </a:t>
            </a:r>
            <a:r>
              <a:rPr lang="en-US" altLang="fr-FR" dirty="0"/>
              <a:t>sure that you </a:t>
            </a:r>
            <a:r>
              <a:rPr lang="en-US" altLang="fr-FR" dirty="0" smtClean="0"/>
              <a:t>put </a:t>
            </a:r>
            <a:r>
              <a:rPr lang="en-US" altLang="fr-FR" dirty="0"/>
              <a:t>it back as </a:t>
            </a:r>
            <a:r>
              <a:rPr lang="en-US" altLang="fr-FR" dirty="0" smtClean="0"/>
              <a:t>soon as </a:t>
            </a:r>
            <a:r>
              <a:rPr lang="en-US" altLang="fr-FR" dirty="0"/>
              <a:t>you are done with it. </a:t>
            </a:r>
          </a:p>
          <a:p>
            <a:pPr>
              <a:buFont typeface="Wingdings" panose="05000000000000000000" pitchFamily="2" charset="2"/>
              <a:buChar char="§"/>
            </a:pPr>
            <a:r>
              <a:rPr lang="en-US" altLang="fr-FR" dirty="0" smtClean="0"/>
              <a:t>Don’t </a:t>
            </a:r>
            <a:r>
              <a:rPr lang="en-US" altLang="fr-FR" dirty="0"/>
              <a:t>place it on other location. </a:t>
            </a:r>
            <a:endParaRPr lang="en-US" altLang="fr-FR" dirty="0" smtClean="0"/>
          </a:p>
          <a:p>
            <a:pPr>
              <a:buFont typeface="Wingdings" panose="05000000000000000000" pitchFamily="2" charset="2"/>
              <a:buChar char="§"/>
            </a:pPr>
            <a:r>
              <a:rPr lang="en-US" altLang="fr-FR" dirty="0" smtClean="0"/>
              <a:t>Always </a:t>
            </a:r>
            <a:r>
              <a:rPr lang="en-US" altLang="fr-FR" dirty="0"/>
              <a:t>put it immediately back in </a:t>
            </a:r>
            <a:r>
              <a:rPr lang="en-US" altLang="fr-FR" dirty="0" smtClean="0"/>
              <a:t>the </a:t>
            </a:r>
            <a:r>
              <a:rPr lang="en-US" altLang="fr-FR" dirty="0"/>
              <a:t>original  </a:t>
            </a:r>
            <a:r>
              <a:rPr lang="en-US" altLang="fr-FR" i="1" dirty="0"/>
              <a:t>place</a:t>
            </a:r>
            <a:r>
              <a:rPr lang="en-US" altLang="fr-FR" dirty="0"/>
              <a:t>.</a:t>
            </a:r>
          </a:p>
          <a:p>
            <a:endParaRPr lang="en-US" altLang="fr-FR" dirty="0"/>
          </a:p>
          <a:p>
            <a:pPr marL="0" indent="0">
              <a:buFont typeface="Wingdings 3" pitchFamily="18" charset="2"/>
              <a:buNone/>
            </a:pPr>
            <a:r>
              <a:rPr lang="en-US" altLang="fr-FR" b="1" dirty="0"/>
              <a:t>5. Keep Them Safe</a:t>
            </a:r>
            <a:r>
              <a:rPr lang="en-US" altLang="fr-FR" dirty="0"/>
              <a:t> </a:t>
            </a:r>
          </a:p>
          <a:p>
            <a:pPr>
              <a:buFont typeface="Wingdings" panose="05000000000000000000" pitchFamily="2" charset="2"/>
              <a:buChar char="§"/>
            </a:pPr>
            <a:r>
              <a:rPr lang="en-US" altLang="fr-FR" dirty="0" smtClean="0"/>
              <a:t>Keep </a:t>
            </a:r>
            <a:r>
              <a:rPr lang="en-US" altLang="fr-FR" dirty="0"/>
              <a:t>your important papers file in a safe place. </a:t>
            </a:r>
          </a:p>
          <a:p>
            <a:pPr>
              <a:buFont typeface="Wingdings" panose="05000000000000000000" pitchFamily="2" charset="2"/>
              <a:buChar char="§"/>
            </a:pPr>
            <a:r>
              <a:rPr lang="en-US" altLang="fr-FR" dirty="0" smtClean="0"/>
              <a:t>It </a:t>
            </a:r>
            <a:r>
              <a:rPr lang="en-US" altLang="fr-FR" dirty="0"/>
              <a:t>should be separate from your normal every day files. </a:t>
            </a:r>
          </a:p>
          <a:p>
            <a:pPr>
              <a:buFont typeface="Wingdings" panose="05000000000000000000" pitchFamily="2" charset="2"/>
              <a:buChar char="§"/>
            </a:pPr>
            <a:r>
              <a:rPr lang="en-US" altLang="fr-FR" dirty="0"/>
              <a:t>For more protection</a:t>
            </a:r>
            <a:r>
              <a:rPr lang="en-US" altLang="fr-FR" dirty="0" smtClean="0"/>
              <a:t>,</a:t>
            </a:r>
          </a:p>
          <a:p>
            <a:pPr lvl="1">
              <a:buFont typeface="Wingdings" panose="05000000000000000000" pitchFamily="2" charset="2"/>
              <a:buChar char="§"/>
            </a:pPr>
            <a:r>
              <a:rPr lang="en-US" altLang="fr-FR" dirty="0" smtClean="0"/>
              <a:t> </a:t>
            </a:r>
            <a:r>
              <a:rPr lang="en-US" altLang="fr-FR" dirty="0"/>
              <a:t>use lock &amp; key,  </a:t>
            </a:r>
            <a:endParaRPr lang="en-US" altLang="fr-FR" dirty="0" smtClean="0"/>
          </a:p>
          <a:p>
            <a:pPr lvl="1">
              <a:buFont typeface="Wingdings" panose="05000000000000000000" pitchFamily="2" charset="2"/>
              <a:buChar char="§"/>
            </a:pPr>
            <a:r>
              <a:rPr lang="en-US" altLang="fr-FR" dirty="0" smtClean="0"/>
              <a:t>a </a:t>
            </a:r>
            <a:r>
              <a:rPr lang="en-US" altLang="fr-FR" dirty="0"/>
              <a:t>fire safe to protect your papers from any risks.</a:t>
            </a:r>
            <a:endParaRPr lang="fr-FR" altLang="fr-FR" dirty="0"/>
          </a:p>
          <a:p>
            <a:pPr marL="0" indent="0">
              <a:buFont typeface="Wingdings 3" pitchFamily="18" charset="2"/>
              <a:buNone/>
              <a:defRPr/>
            </a:pPr>
            <a:endParaRPr lang="en-US" dirty="0"/>
          </a:p>
          <a:p>
            <a:pPr>
              <a:defRPr/>
            </a:pPr>
            <a:endParaRPr lang="fr-FR" dirty="0"/>
          </a:p>
          <a:p>
            <a:pPr marL="457200" indent="-457200" algn="just">
              <a:spcBef>
                <a:spcPct val="0"/>
              </a:spcBef>
              <a:buClrTx/>
              <a:buFont typeface="+mj-lt"/>
              <a:buAutoNum type="alphaLcParenR"/>
            </a:pPr>
            <a:endParaRPr lang="en-US" sz="2400" b="1" dirty="0">
              <a:cs typeface="Times New Roman" pitchFamily="18" charset="0"/>
            </a:endParaRPr>
          </a:p>
          <a:p>
            <a:pPr marL="0" indent="0">
              <a:buNone/>
            </a:pPr>
            <a:endParaRPr lang="en-GB" sz="2400" dirty="0"/>
          </a:p>
        </p:txBody>
      </p:sp>
      <p:sp>
        <p:nvSpPr>
          <p:cNvPr id="5" name="Title 1"/>
          <p:cNvSpPr>
            <a:spLocks noGrp="1"/>
          </p:cNvSpPr>
          <p:nvPr>
            <p:ph type="title"/>
            <p:custDataLst>
              <p:tags r:id="rId2"/>
            </p:custDataLst>
          </p:nvPr>
        </p:nvSpPr>
        <p:spPr>
          <a:xfrm>
            <a:off x="533400" y="228600"/>
            <a:ext cx="8610600" cy="762000"/>
          </a:xfrm>
        </p:spPr>
        <p:txBody>
          <a:bodyPr>
            <a:noAutofit/>
          </a:bodyPr>
          <a:lstStyle/>
          <a:p>
            <a:pPr algn="ctr"/>
            <a:r>
              <a:rPr lang="en-US" altLang="fr-FR" sz="2200" b="1" cap="small" dirty="0">
                <a:solidFill>
                  <a:srgbClr val="FF6600"/>
                </a:solidFill>
              </a:rPr>
              <a:t>5 Tips to Help You Always Know Where Your Most Important Documents</a:t>
            </a:r>
            <a:endParaRPr lang="en-US" sz="2200" b="1" cap="small" dirty="0">
              <a:solidFill>
                <a:srgbClr val="FF6600"/>
              </a:solidFill>
            </a:endParaRPr>
          </a:p>
        </p:txBody>
      </p:sp>
    </p:spTree>
    <p:custDataLst>
      <p:tags r:id="rId1"/>
    </p:custDataLst>
    <p:extLst>
      <p:ext uri="{BB962C8B-B14F-4D97-AF65-F5344CB8AC3E}">
        <p14:creationId xmlns:p14="http://schemas.microsoft.com/office/powerpoint/2010/main" val="481128202"/>
      </p:ext>
    </p:extLst>
  </p:cSld>
  <p:clrMapOvr>
    <a:masterClrMapping/>
  </p:clrMapOvr>
  <p:transition spd="slow">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1"/>
            <a:ext cx="7696200" cy="762000"/>
          </a:xfrm>
        </p:spPr>
        <p:txBody>
          <a:bodyPr>
            <a:normAutofit fontScale="90000"/>
          </a:bodyPr>
          <a:lstStyle/>
          <a:p>
            <a:pPr algn="ctr"/>
            <a:r>
              <a:rPr lang="en-GB" altLang="fr-FR" sz="4800" dirty="0" smtClean="0"/>
              <a:t>3. </a:t>
            </a:r>
            <a:r>
              <a:rPr lang="fr-FR" altLang="fr-FR" sz="4800" dirty="0"/>
              <a:t>Classification of information</a:t>
            </a:r>
            <a:endParaRPr lang="en-US" sz="5400" dirty="0"/>
          </a:p>
        </p:txBody>
      </p:sp>
      <p:pic>
        <p:nvPicPr>
          <p:cNvPr id="6" name="Picture 5"/>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286500" y="1219200"/>
            <a:ext cx="2819400" cy="2819400"/>
          </a:xfrm>
          <a:prstGeom prst="rect">
            <a:avLst/>
          </a:prstGeom>
          <a:noFill/>
          <a:ln>
            <a:noFill/>
          </a:ln>
        </p:spPr>
      </p:pic>
      <p:pic>
        <p:nvPicPr>
          <p:cNvPr id="1026" name="Picture 2" descr="Image resul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0"/>
            <a:ext cx="5816770" cy="33528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3810000"/>
            <a:ext cx="2781300" cy="269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17157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990600"/>
            <a:ext cx="8229600" cy="5638800"/>
          </a:xfrm>
          <a:gradFill flip="none" rotWithShape="1">
            <a:gsLst>
              <a:gs pos="0">
                <a:srgbClr val="0099FF">
                  <a:tint val="66000"/>
                  <a:satMod val="160000"/>
                </a:srgbClr>
              </a:gs>
              <a:gs pos="50000">
                <a:srgbClr val="0099FF">
                  <a:tint val="44500"/>
                  <a:satMod val="160000"/>
                </a:srgbClr>
              </a:gs>
              <a:gs pos="100000">
                <a:srgbClr val="0099FF">
                  <a:tint val="23500"/>
                  <a:satMod val="160000"/>
                </a:srgb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t" anchorCtr="1">
            <a:noAutofit/>
          </a:bodyPr>
          <a:lstStyle/>
          <a:p>
            <a:r>
              <a:rPr lang="en-US" altLang="fr-FR" sz="2000" b="1" dirty="0" smtClean="0"/>
              <a:t>Classified </a:t>
            </a:r>
            <a:r>
              <a:rPr lang="en-US" altLang="fr-FR" sz="2000" b="1" dirty="0"/>
              <a:t>information</a:t>
            </a:r>
            <a:r>
              <a:rPr lang="en-US" altLang="fr-FR" sz="2000" dirty="0"/>
              <a:t> is material that a government body claims is </a:t>
            </a:r>
            <a:r>
              <a:rPr lang="en-US" altLang="fr-FR" sz="2000" dirty="0">
                <a:hlinkClick r:id="rId5" tooltip="Sensitive information"/>
              </a:rPr>
              <a:t>sensitive information</a:t>
            </a:r>
            <a:r>
              <a:rPr lang="en-US" altLang="fr-FR" sz="2000" dirty="0"/>
              <a:t> that requires protection of </a:t>
            </a:r>
          </a:p>
          <a:p>
            <a:pPr lvl="1"/>
            <a:r>
              <a:rPr lang="en-US" altLang="fr-FR" sz="2000" dirty="0"/>
              <a:t>confidentiality, integrity, or availability. </a:t>
            </a:r>
          </a:p>
          <a:p>
            <a:pPr lvl="1"/>
            <a:endParaRPr lang="en-US" altLang="fr-FR" sz="2000" dirty="0"/>
          </a:p>
          <a:p>
            <a:r>
              <a:rPr lang="en-US" altLang="fr-FR" sz="2000" dirty="0"/>
              <a:t>Access is restricted by </a:t>
            </a:r>
            <a:r>
              <a:rPr lang="en-US" altLang="fr-FR" sz="2000" dirty="0">
                <a:hlinkClick r:id="rId6" tooltip="Law"/>
              </a:rPr>
              <a:t>law</a:t>
            </a:r>
            <a:r>
              <a:rPr lang="en-US" altLang="fr-FR" sz="2000" dirty="0"/>
              <a:t> or regulation to particular groups of people</a:t>
            </a:r>
            <a:r>
              <a:rPr lang="en-US" altLang="fr-FR" sz="2000" dirty="0" smtClean="0"/>
              <a:t>,</a:t>
            </a:r>
          </a:p>
          <a:p>
            <a:pPr lvl="1"/>
            <a:r>
              <a:rPr lang="en-US" altLang="fr-FR" sz="1600" dirty="0" smtClean="0"/>
              <a:t> </a:t>
            </a:r>
            <a:r>
              <a:rPr lang="en-US" altLang="fr-FR" sz="1600" dirty="0"/>
              <a:t>and mishandling can incur criminal penalties and loss of respect. </a:t>
            </a:r>
          </a:p>
          <a:p>
            <a:endParaRPr lang="en-US" altLang="fr-FR" sz="2000" dirty="0" smtClean="0"/>
          </a:p>
          <a:p>
            <a:r>
              <a:rPr lang="en-US" altLang="fr-FR" sz="2000" dirty="0" smtClean="0"/>
              <a:t>Documents </a:t>
            </a:r>
            <a:r>
              <a:rPr lang="en-US" altLang="fr-FR" sz="2000" dirty="0"/>
              <a:t>and other information assets </a:t>
            </a:r>
            <a:endParaRPr lang="en-US" altLang="fr-FR" sz="2000" dirty="0" smtClean="0"/>
          </a:p>
          <a:p>
            <a:pPr lvl="1"/>
            <a:r>
              <a:rPr lang="en-US" altLang="fr-FR" sz="1600" dirty="0" smtClean="0"/>
              <a:t>are </a:t>
            </a:r>
            <a:r>
              <a:rPr lang="en-US" altLang="fr-FR" sz="1600" dirty="0"/>
              <a:t>typically marked with one of several (hierarchical) levels of </a:t>
            </a:r>
            <a:r>
              <a:rPr lang="en-US" altLang="fr-FR" sz="1600" dirty="0" smtClean="0"/>
              <a:t>sensitivity</a:t>
            </a:r>
          </a:p>
          <a:p>
            <a:pPr lvl="1"/>
            <a:r>
              <a:rPr lang="en-US" altLang="fr-FR" sz="1600" dirty="0"/>
              <a:t>e.g. restricted, confidential, secret and top secret. </a:t>
            </a:r>
          </a:p>
          <a:p>
            <a:pPr lvl="1"/>
            <a:endParaRPr lang="en-US" altLang="fr-FR" sz="2000" dirty="0"/>
          </a:p>
          <a:p>
            <a:r>
              <a:rPr lang="en-US" altLang="fr-FR" sz="2000" dirty="0"/>
              <a:t>The choice of level is often based on an impact </a:t>
            </a:r>
            <a:r>
              <a:rPr lang="en-US" altLang="fr-FR" sz="2000" dirty="0" smtClean="0"/>
              <a:t>assessment </a:t>
            </a:r>
          </a:p>
          <a:p>
            <a:pPr lvl="1"/>
            <a:r>
              <a:rPr lang="en-US" altLang="fr-FR" sz="1600" dirty="0" smtClean="0"/>
              <a:t>governments </a:t>
            </a:r>
            <a:r>
              <a:rPr lang="en-US" altLang="fr-FR" sz="1600" dirty="0"/>
              <a:t>often have their own set of rules which include the levels, </a:t>
            </a:r>
            <a:endParaRPr lang="en-US" altLang="fr-FR" sz="1600" dirty="0" smtClean="0"/>
          </a:p>
          <a:p>
            <a:pPr lvl="1"/>
            <a:r>
              <a:rPr lang="en-US" altLang="fr-FR" sz="1600" dirty="0" smtClean="0"/>
              <a:t>rules </a:t>
            </a:r>
            <a:r>
              <a:rPr lang="en-US" altLang="fr-FR" sz="1600" dirty="0"/>
              <a:t>on determining the level for an information asset, and </a:t>
            </a:r>
            <a:endParaRPr lang="en-US" altLang="fr-FR" sz="1600" dirty="0" smtClean="0"/>
          </a:p>
          <a:p>
            <a:pPr lvl="1"/>
            <a:r>
              <a:rPr lang="en-US" altLang="fr-FR" sz="1600" dirty="0" smtClean="0"/>
              <a:t>rules </a:t>
            </a:r>
            <a:r>
              <a:rPr lang="en-US" altLang="fr-FR" sz="1600" dirty="0"/>
              <a:t>on how to protect information classified at each level. </a:t>
            </a:r>
            <a:endParaRPr lang="fr-FR" altLang="fr-FR" sz="1600" dirty="0"/>
          </a:p>
          <a:p>
            <a:pPr marL="0" indent="0" algn="just">
              <a:lnSpc>
                <a:spcPct val="150000"/>
              </a:lnSpc>
              <a:spcBef>
                <a:spcPct val="0"/>
              </a:spcBef>
              <a:buClrTx/>
              <a:buNone/>
            </a:pPr>
            <a:endParaRPr lang="en-US" sz="2400" b="1" dirty="0">
              <a:cs typeface="Times New Roman" pitchFamily="18" charset="0"/>
            </a:endParaRPr>
          </a:p>
          <a:p>
            <a:pPr marL="0" indent="0">
              <a:lnSpc>
                <a:spcPct val="150000"/>
              </a:lnSpc>
              <a:buNone/>
            </a:pPr>
            <a:endParaRPr lang="en-GB" sz="2400" dirty="0"/>
          </a:p>
        </p:txBody>
      </p:sp>
      <p:sp>
        <p:nvSpPr>
          <p:cNvPr id="6" name="Title 1"/>
          <p:cNvSpPr>
            <a:spLocks noGrp="1"/>
          </p:cNvSpPr>
          <p:nvPr>
            <p:ph type="title"/>
            <p:custDataLst>
              <p:tags r:id="rId2"/>
            </p:custDataLst>
          </p:nvPr>
        </p:nvSpPr>
        <p:spPr>
          <a:xfrm>
            <a:off x="685800" y="304800"/>
            <a:ext cx="8077200" cy="685800"/>
          </a:xfrm>
        </p:spPr>
        <p:txBody>
          <a:bodyPr>
            <a:noAutofit/>
          </a:bodyPr>
          <a:lstStyle/>
          <a:p>
            <a:pPr algn="ctr"/>
            <a:r>
              <a:rPr lang="fr-FR" altLang="fr-FR" sz="4000" b="1" dirty="0"/>
              <a:t>Classification of information</a:t>
            </a:r>
            <a:endParaRPr lang="en-US" sz="4000" b="1" cap="small" dirty="0">
              <a:solidFill>
                <a:srgbClr val="FF6600"/>
              </a:solidFill>
            </a:endParaRPr>
          </a:p>
        </p:txBody>
      </p:sp>
    </p:spTree>
    <p:custDataLst>
      <p:tags r:id="rId1"/>
    </p:custDataLst>
    <p:extLst>
      <p:ext uri="{BB962C8B-B14F-4D97-AF65-F5344CB8AC3E}">
        <p14:creationId xmlns:p14="http://schemas.microsoft.com/office/powerpoint/2010/main" val="1721625034"/>
      </p:ext>
    </p:extLst>
  </p:cSld>
  <p:clrMapOvr>
    <a:masterClrMapping/>
  </p:clrMapOvr>
  <p:transition spd="slow">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90600"/>
            <a:ext cx="7924800" cy="5257800"/>
          </a:xfrm>
          <a:gradFill flip="none" rotWithShape="1">
            <a:gsLst>
              <a:gs pos="0">
                <a:srgbClr val="0099FF">
                  <a:tint val="66000"/>
                  <a:satMod val="160000"/>
                </a:srgbClr>
              </a:gs>
              <a:gs pos="50000">
                <a:srgbClr val="0099FF">
                  <a:tint val="44500"/>
                  <a:satMod val="160000"/>
                </a:srgbClr>
              </a:gs>
              <a:gs pos="100000">
                <a:srgbClr val="0099FF">
                  <a:tint val="23500"/>
                  <a:satMod val="160000"/>
                </a:srgb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t" anchorCtr="1">
            <a:noAutofit/>
          </a:bodyPr>
          <a:lstStyle/>
          <a:p>
            <a:pPr>
              <a:buNone/>
            </a:pPr>
            <a:endParaRPr lang="en-GB" sz="2000" b="1" dirty="0">
              <a:solidFill>
                <a:schemeClr val="bg1"/>
              </a:solidFill>
            </a:endParaRPr>
          </a:p>
          <a:p>
            <a:pPr>
              <a:defRPr/>
            </a:pPr>
            <a:r>
              <a:rPr lang="en-US" sz="2000" dirty="0"/>
              <a:t>The two common classification schemes are </a:t>
            </a:r>
            <a:endParaRPr lang="en-US" sz="2000" dirty="0" smtClean="0"/>
          </a:p>
          <a:p>
            <a:pPr lvl="1">
              <a:defRPr/>
            </a:pPr>
            <a:r>
              <a:rPr lang="en-US" sz="2000" dirty="0" smtClean="0"/>
              <a:t>government/military </a:t>
            </a:r>
            <a:r>
              <a:rPr lang="en-US" sz="2000" dirty="0"/>
              <a:t>classification and </a:t>
            </a:r>
            <a:endParaRPr lang="en-US" sz="2000" dirty="0" smtClean="0"/>
          </a:p>
          <a:p>
            <a:pPr lvl="1">
              <a:defRPr/>
            </a:pPr>
            <a:r>
              <a:rPr lang="en-US" sz="2000" dirty="0" smtClean="0"/>
              <a:t>commercial </a:t>
            </a:r>
            <a:r>
              <a:rPr lang="en-US" sz="2000" dirty="0"/>
              <a:t>business/private sector classification</a:t>
            </a:r>
            <a:r>
              <a:rPr lang="en-US" sz="1600" dirty="0" smtClean="0"/>
              <a:t>.</a:t>
            </a:r>
          </a:p>
          <a:p>
            <a:pPr lvl="1">
              <a:defRPr/>
            </a:pPr>
            <a:endParaRPr lang="en-US" sz="1600" dirty="0"/>
          </a:p>
          <a:p>
            <a:pPr marL="457200" lvl="1" indent="0">
              <a:buNone/>
              <a:defRPr/>
            </a:pPr>
            <a:r>
              <a:rPr lang="en-US" sz="1600" dirty="0" smtClean="0"/>
              <a:t> </a:t>
            </a:r>
          </a:p>
          <a:p>
            <a:pPr lvl="1">
              <a:defRPr/>
            </a:pPr>
            <a:endParaRPr lang="en-US" sz="1600" dirty="0"/>
          </a:p>
          <a:p>
            <a:pPr>
              <a:defRPr/>
            </a:pPr>
            <a:r>
              <a:rPr lang="en-US" sz="2000" dirty="0" smtClean="0"/>
              <a:t>There </a:t>
            </a:r>
            <a:r>
              <a:rPr lang="en-US" sz="2000" dirty="0"/>
              <a:t>are five levels of government/ military classification (listed here from highest to lowest</a:t>
            </a:r>
            <a:r>
              <a:rPr lang="en-US" sz="2000" dirty="0" smtClean="0"/>
              <a:t>):</a:t>
            </a:r>
            <a:endParaRPr lang="en-US" sz="2000" b="1" dirty="0"/>
          </a:p>
          <a:p>
            <a:pPr marL="1257300" lvl="2" indent="-457200">
              <a:buFont typeface="+mj-lt"/>
              <a:buAutoNum type="arabicPeriod"/>
              <a:defRPr/>
            </a:pPr>
            <a:r>
              <a:rPr lang="en-US" sz="2000" b="1" dirty="0"/>
              <a:t>Top secret </a:t>
            </a:r>
            <a:endParaRPr lang="en-US" sz="2000" b="1" dirty="0" smtClean="0"/>
          </a:p>
          <a:p>
            <a:pPr marL="1257300" lvl="2" indent="-457200">
              <a:buFont typeface="+mj-lt"/>
              <a:buAutoNum type="arabicPeriod"/>
              <a:defRPr/>
            </a:pPr>
            <a:r>
              <a:rPr lang="en-US" sz="2000" b="1" dirty="0" smtClean="0"/>
              <a:t>Secret</a:t>
            </a:r>
          </a:p>
          <a:p>
            <a:pPr marL="1257300" lvl="2" indent="-457200">
              <a:buFont typeface="+mj-lt"/>
              <a:buAutoNum type="arabicPeriod"/>
              <a:defRPr/>
            </a:pPr>
            <a:r>
              <a:rPr lang="en-US" sz="2000" b="1" dirty="0" smtClean="0"/>
              <a:t>Confidential</a:t>
            </a:r>
          </a:p>
          <a:p>
            <a:pPr marL="1257300" lvl="2" indent="-457200">
              <a:buFont typeface="+mj-lt"/>
              <a:buAutoNum type="arabicPeriod"/>
              <a:defRPr/>
            </a:pPr>
            <a:r>
              <a:rPr lang="en-US" sz="2000" b="1" dirty="0"/>
              <a:t>Sensitive but </a:t>
            </a:r>
            <a:r>
              <a:rPr lang="en-US" sz="2000" b="1" dirty="0" smtClean="0"/>
              <a:t>unclassified</a:t>
            </a:r>
          </a:p>
          <a:p>
            <a:pPr marL="1257300" lvl="2" indent="-457200">
              <a:buFont typeface="+mj-lt"/>
              <a:buAutoNum type="arabicPeriod"/>
              <a:defRPr/>
            </a:pPr>
            <a:r>
              <a:rPr lang="en-US" sz="2000" b="1" dirty="0"/>
              <a:t>Unclassified </a:t>
            </a:r>
          </a:p>
          <a:p>
            <a:pPr marL="0" indent="0">
              <a:buNone/>
            </a:pPr>
            <a:r>
              <a:rPr lang="en-GB" sz="2800" dirty="0" smtClean="0"/>
              <a:t>	</a:t>
            </a:r>
          </a:p>
          <a:p>
            <a:endParaRPr lang="en-US" sz="2800" b="1" dirty="0">
              <a:cs typeface="Times New Roman" pitchFamily="18" charset="0"/>
            </a:endParaRPr>
          </a:p>
          <a:p>
            <a:pPr marL="0" indent="0">
              <a:lnSpc>
                <a:spcPct val="150000"/>
              </a:lnSpc>
              <a:buNone/>
            </a:pPr>
            <a:endParaRPr lang="en-GB" sz="2400" dirty="0"/>
          </a:p>
        </p:txBody>
      </p:sp>
      <p:sp>
        <p:nvSpPr>
          <p:cNvPr id="6" name="Title 1"/>
          <p:cNvSpPr>
            <a:spLocks noGrp="1"/>
          </p:cNvSpPr>
          <p:nvPr>
            <p:ph type="title"/>
            <p:custDataLst>
              <p:tags r:id="rId2"/>
            </p:custDataLst>
          </p:nvPr>
        </p:nvSpPr>
        <p:spPr>
          <a:xfrm>
            <a:off x="685800" y="304800"/>
            <a:ext cx="8077200" cy="685800"/>
          </a:xfrm>
        </p:spPr>
        <p:txBody>
          <a:bodyPr>
            <a:noAutofit/>
          </a:bodyPr>
          <a:lstStyle/>
          <a:p>
            <a:pPr algn="ctr"/>
            <a:r>
              <a:rPr lang="en-US" altLang="fr-FR" sz="4000" dirty="0"/>
              <a:t>Common </a:t>
            </a:r>
            <a:r>
              <a:rPr lang="en-US" altLang="fr-FR" sz="4000" dirty="0" smtClean="0"/>
              <a:t>classification</a:t>
            </a:r>
            <a:endParaRPr lang="en-US" sz="4000" b="1" cap="small" dirty="0">
              <a:solidFill>
                <a:srgbClr val="FF6600"/>
              </a:solidFill>
            </a:endParaRPr>
          </a:p>
        </p:txBody>
      </p:sp>
      <p:pic>
        <p:nvPicPr>
          <p:cNvPr id="5122"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619875" y="1066800"/>
            <a:ext cx="2105025"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647619562"/>
      </p:ext>
    </p:extLst>
  </p:cSld>
  <p:clrMapOvr>
    <a:masterClrMapping/>
  </p:clrMapOvr>
  <p:transition spd="slow">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066800"/>
            <a:ext cx="7924800" cy="5257800"/>
          </a:xfrm>
          <a:gradFill flip="none" rotWithShape="1">
            <a:gsLst>
              <a:gs pos="0">
                <a:srgbClr val="0099FF">
                  <a:tint val="66000"/>
                  <a:satMod val="160000"/>
                </a:srgbClr>
              </a:gs>
              <a:gs pos="50000">
                <a:srgbClr val="0099FF">
                  <a:tint val="44500"/>
                  <a:satMod val="160000"/>
                </a:srgbClr>
              </a:gs>
              <a:gs pos="100000">
                <a:srgbClr val="0099FF">
                  <a:tint val="23500"/>
                  <a:satMod val="160000"/>
                </a:srgb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t" anchorCtr="1">
            <a:noAutofit/>
          </a:bodyPr>
          <a:lstStyle/>
          <a:p>
            <a:pPr>
              <a:buNone/>
            </a:pPr>
            <a:endParaRPr lang="en-GB" sz="3000" b="1" dirty="0" smtClean="0">
              <a:solidFill>
                <a:schemeClr val="bg1"/>
              </a:solidFill>
            </a:endParaRPr>
          </a:p>
          <a:p>
            <a:pPr marL="514350" indent="-514350">
              <a:buFont typeface="+mj-lt"/>
              <a:buAutoNum type="arabicPeriod"/>
              <a:defRPr/>
            </a:pPr>
            <a:r>
              <a:rPr lang="en-US" sz="2000" b="1" dirty="0"/>
              <a:t>Top secret </a:t>
            </a:r>
          </a:p>
          <a:p>
            <a:pPr marL="0" indent="0">
              <a:buFont typeface="Wingdings 3" pitchFamily="18" charset="2"/>
              <a:buNone/>
              <a:defRPr/>
            </a:pPr>
            <a:r>
              <a:rPr lang="en-US" sz="2000" i="1" dirty="0"/>
              <a:t>The highest level of classification. </a:t>
            </a:r>
            <a:endParaRPr lang="en-US" sz="2000" i="1" dirty="0" smtClean="0"/>
          </a:p>
          <a:p>
            <a:pPr marL="0" indent="0">
              <a:buFont typeface="Wingdings 3" pitchFamily="18" charset="2"/>
              <a:buNone/>
              <a:defRPr/>
            </a:pPr>
            <a:endParaRPr lang="en-US" sz="2000" dirty="0" smtClean="0"/>
          </a:p>
          <a:p>
            <a:pPr marL="0" indent="0">
              <a:buFont typeface="Wingdings 3" pitchFamily="18" charset="2"/>
              <a:buNone/>
              <a:defRPr/>
            </a:pPr>
            <a:r>
              <a:rPr lang="en-US" sz="2000" dirty="0" smtClean="0"/>
              <a:t>The </a:t>
            </a:r>
            <a:r>
              <a:rPr lang="en-US" sz="2000" b="1" dirty="0"/>
              <a:t>unauthorized disclosure </a:t>
            </a:r>
            <a:r>
              <a:rPr lang="en-US" sz="2000" dirty="0"/>
              <a:t>of top </a:t>
            </a:r>
            <a:r>
              <a:rPr lang="en-US" sz="2000" dirty="0" smtClean="0"/>
              <a:t>secret </a:t>
            </a:r>
            <a:r>
              <a:rPr lang="en-US" sz="2000" dirty="0"/>
              <a:t>data will have </a:t>
            </a:r>
            <a:endParaRPr lang="en-US" sz="2000" dirty="0" smtClean="0"/>
          </a:p>
          <a:p>
            <a:pPr marL="0" indent="0">
              <a:buFont typeface="Wingdings 3" pitchFamily="18" charset="2"/>
              <a:buNone/>
              <a:defRPr/>
            </a:pPr>
            <a:r>
              <a:rPr lang="en-US" sz="2000" b="1" i="1" dirty="0"/>
              <a:t>	</a:t>
            </a:r>
            <a:r>
              <a:rPr lang="en-US" sz="2000" b="1" i="1" dirty="0" smtClean="0"/>
              <a:t>- drastic</a:t>
            </a:r>
            <a:r>
              <a:rPr lang="en-US" sz="2000" i="1" dirty="0" smtClean="0"/>
              <a:t> </a:t>
            </a:r>
            <a:r>
              <a:rPr lang="en-US" sz="2000" dirty="0"/>
              <a:t>effects and </a:t>
            </a:r>
            <a:endParaRPr lang="en-US" sz="2000" dirty="0" smtClean="0"/>
          </a:p>
          <a:p>
            <a:pPr marL="0" indent="0">
              <a:buFont typeface="Wingdings 3" pitchFamily="18" charset="2"/>
              <a:buNone/>
              <a:defRPr/>
            </a:pPr>
            <a:r>
              <a:rPr lang="en-US" sz="2000" dirty="0"/>
              <a:t>	</a:t>
            </a:r>
            <a:r>
              <a:rPr lang="en-US" sz="2000" dirty="0" smtClean="0"/>
              <a:t>- cause </a:t>
            </a:r>
            <a:r>
              <a:rPr lang="en-US" sz="2000" b="1" i="1" dirty="0"/>
              <a:t>grave</a:t>
            </a:r>
            <a:r>
              <a:rPr lang="en-US" sz="2000" dirty="0"/>
              <a:t> damage to national security</a:t>
            </a:r>
            <a:r>
              <a:rPr lang="en-US" sz="2000" dirty="0" smtClean="0"/>
              <a:t>.</a:t>
            </a:r>
            <a:endParaRPr lang="en-US" sz="2000" dirty="0"/>
          </a:p>
          <a:p>
            <a:pPr>
              <a:defRPr/>
            </a:pPr>
            <a:endParaRPr lang="en-US" sz="2000" dirty="0"/>
          </a:p>
          <a:p>
            <a:pPr marL="0" indent="0">
              <a:buNone/>
              <a:defRPr/>
            </a:pPr>
            <a:r>
              <a:rPr lang="en-US" sz="2000" b="1" dirty="0" smtClean="0"/>
              <a:t>2. Secret </a:t>
            </a:r>
            <a:endParaRPr lang="en-US" sz="2000" b="1" dirty="0"/>
          </a:p>
          <a:p>
            <a:pPr marL="0" indent="0">
              <a:buFont typeface="Wingdings 3" pitchFamily="18" charset="2"/>
              <a:buNone/>
              <a:defRPr/>
            </a:pPr>
            <a:r>
              <a:rPr lang="en-US" sz="2000" i="1" dirty="0"/>
              <a:t>Used for data of a restricted nature. </a:t>
            </a:r>
            <a:endParaRPr lang="en-US" sz="2000" i="1" dirty="0" smtClean="0"/>
          </a:p>
          <a:p>
            <a:pPr marL="0" indent="0">
              <a:buFont typeface="Wingdings 3" pitchFamily="18" charset="2"/>
              <a:buNone/>
              <a:defRPr/>
            </a:pPr>
            <a:r>
              <a:rPr lang="en-US" sz="2000" dirty="0" smtClean="0"/>
              <a:t>The </a:t>
            </a:r>
            <a:r>
              <a:rPr lang="en-US" sz="2000" b="1" dirty="0"/>
              <a:t>unauthorized disclosure </a:t>
            </a:r>
            <a:r>
              <a:rPr lang="en-US" sz="2000" dirty="0"/>
              <a:t>of data classified as secret will </a:t>
            </a:r>
            <a:r>
              <a:rPr lang="en-US" sz="2000" dirty="0" smtClean="0"/>
              <a:t>have</a:t>
            </a:r>
          </a:p>
          <a:p>
            <a:pPr lvl="1">
              <a:buFontTx/>
              <a:buChar char="-"/>
              <a:defRPr/>
            </a:pPr>
            <a:r>
              <a:rPr lang="en-US" sz="1600" b="1" i="1" dirty="0" smtClean="0"/>
              <a:t>significant</a:t>
            </a:r>
            <a:r>
              <a:rPr lang="en-US" sz="1600" dirty="0" smtClean="0"/>
              <a:t> </a:t>
            </a:r>
            <a:r>
              <a:rPr lang="en-US" sz="1600" dirty="0"/>
              <a:t>effects and </a:t>
            </a:r>
            <a:endParaRPr lang="en-US" sz="1600" dirty="0" smtClean="0"/>
          </a:p>
          <a:p>
            <a:pPr lvl="1">
              <a:buFontTx/>
              <a:buChar char="-"/>
              <a:defRPr/>
            </a:pPr>
            <a:r>
              <a:rPr lang="en-US" sz="1600" dirty="0" smtClean="0"/>
              <a:t>cause </a:t>
            </a:r>
            <a:r>
              <a:rPr lang="en-US" sz="1600" b="1" i="1" dirty="0"/>
              <a:t>critical</a:t>
            </a:r>
            <a:r>
              <a:rPr lang="en-US" sz="1600" dirty="0"/>
              <a:t> damage to national security.</a:t>
            </a:r>
          </a:p>
          <a:p>
            <a:pPr marL="0" indent="0">
              <a:lnSpc>
                <a:spcPct val="150000"/>
              </a:lnSpc>
              <a:buNone/>
            </a:pPr>
            <a:endParaRPr lang="en-GB" sz="2400" dirty="0"/>
          </a:p>
        </p:txBody>
      </p:sp>
      <p:sp>
        <p:nvSpPr>
          <p:cNvPr id="6" name="Title 1"/>
          <p:cNvSpPr>
            <a:spLocks noGrp="1"/>
          </p:cNvSpPr>
          <p:nvPr>
            <p:ph type="title"/>
            <p:custDataLst>
              <p:tags r:id="rId2"/>
            </p:custDataLst>
          </p:nvPr>
        </p:nvSpPr>
        <p:spPr>
          <a:xfrm>
            <a:off x="685800" y="304800"/>
            <a:ext cx="8077200" cy="685800"/>
          </a:xfrm>
        </p:spPr>
        <p:txBody>
          <a:bodyPr>
            <a:noAutofit/>
          </a:bodyPr>
          <a:lstStyle/>
          <a:p>
            <a:pPr algn="ctr"/>
            <a:r>
              <a:rPr lang="en-US" altLang="fr-FR" sz="4000" b="1" cap="small" dirty="0" smtClean="0">
                <a:solidFill>
                  <a:srgbClr val="FF6600"/>
                </a:solidFill>
              </a:rPr>
              <a:t>Classification… (1)</a:t>
            </a:r>
            <a:endParaRPr lang="en-US" sz="4000" b="1" cap="small" dirty="0">
              <a:solidFill>
                <a:srgbClr val="FF6600"/>
              </a:solidFill>
            </a:endParaRPr>
          </a:p>
        </p:txBody>
      </p:sp>
      <p:pic>
        <p:nvPicPr>
          <p:cNvPr id="6146"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629400" y="1295400"/>
            <a:ext cx="2209800" cy="1235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127731130"/>
      </p:ext>
    </p:extLst>
  </p:cSld>
  <p:clrMapOvr>
    <a:masterClrMapping/>
  </p:clrMapOvr>
  <p:transition spd="slow">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299533413"/>
              </p:ext>
            </p:extLst>
          </p:nvPr>
        </p:nvGraphicFramePr>
        <p:xfrm>
          <a:off x="1295400" y="990600"/>
          <a:ext cx="73914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841248" y="-76200"/>
            <a:ext cx="8077200" cy="1143000"/>
          </a:xfrm>
        </p:spPr>
        <p:txBody>
          <a:bodyPr>
            <a:normAutofit/>
          </a:bodyPr>
          <a:lstStyle/>
          <a:p>
            <a:r>
              <a:rPr lang="en-US" sz="4000" b="1" cap="small" dirty="0">
                <a:solidFill>
                  <a:srgbClr val="FF6600"/>
                </a:solidFill>
              </a:rPr>
              <a:t>The Main </a:t>
            </a:r>
            <a:r>
              <a:rPr lang="en-US" sz="4000" b="1" cap="small" dirty="0" smtClean="0">
                <a:solidFill>
                  <a:srgbClr val="FF6600"/>
                </a:solidFill>
              </a:rPr>
              <a:t>Elements</a:t>
            </a:r>
            <a:endParaRPr lang="en-US" sz="4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graphicEl>
                                              <a:dgm id="{7E429971-BC57-430F-BB25-C0574E5E39E3}"/>
                                            </p:graphicEl>
                                          </p:spTgt>
                                        </p:tgtEl>
                                        <p:attrNameLst>
                                          <p:attrName>style.visibility</p:attrName>
                                        </p:attrNameLst>
                                      </p:cBhvr>
                                      <p:to>
                                        <p:strVal val="visible"/>
                                      </p:to>
                                    </p:set>
                                    <p:animEffect transition="in" filter="wipe(left)">
                                      <p:cBhvr>
                                        <p:cTn id="7" dur="500"/>
                                        <p:tgtEl>
                                          <p:spTgt spid="3">
                                            <p:graphicEl>
                                              <a:dgm id="{7E429971-BC57-430F-BB25-C0574E5E39E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graphicEl>
                                              <a:dgm id="{D54B1729-BC98-42C1-9C6C-D65DCBA4358F}"/>
                                            </p:graphicEl>
                                          </p:spTgt>
                                        </p:tgtEl>
                                        <p:attrNameLst>
                                          <p:attrName>style.visibility</p:attrName>
                                        </p:attrNameLst>
                                      </p:cBhvr>
                                      <p:to>
                                        <p:strVal val="visible"/>
                                      </p:to>
                                    </p:set>
                                    <p:animEffect transition="in" filter="wipe(left)">
                                      <p:cBhvr>
                                        <p:cTn id="12" dur="500"/>
                                        <p:tgtEl>
                                          <p:spTgt spid="3">
                                            <p:graphicEl>
                                              <a:dgm id="{D54B1729-BC98-42C1-9C6C-D65DCBA4358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graphicEl>
                                              <a:dgm id="{C04276DC-EE64-470A-B8BC-09067B8045FA}"/>
                                            </p:graphicEl>
                                          </p:spTgt>
                                        </p:tgtEl>
                                        <p:attrNameLst>
                                          <p:attrName>style.visibility</p:attrName>
                                        </p:attrNameLst>
                                      </p:cBhvr>
                                      <p:to>
                                        <p:strVal val="visible"/>
                                      </p:to>
                                    </p:set>
                                    <p:animEffect transition="in" filter="wipe(left)">
                                      <p:cBhvr>
                                        <p:cTn id="17" dur="500"/>
                                        <p:tgtEl>
                                          <p:spTgt spid="3">
                                            <p:graphicEl>
                                              <a:dgm id="{C04276DC-EE64-470A-B8BC-09067B8045F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graphicEl>
                                              <a:dgm id="{B37A5355-225B-4C6F-AED7-6C620F99EECC}"/>
                                            </p:graphicEl>
                                          </p:spTgt>
                                        </p:tgtEl>
                                        <p:attrNameLst>
                                          <p:attrName>style.visibility</p:attrName>
                                        </p:attrNameLst>
                                      </p:cBhvr>
                                      <p:to>
                                        <p:strVal val="visible"/>
                                      </p:to>
                                    </p:set>
                                    <p:animEffect transition="in" filter="wipe(left)">
                                      <p:cBhvr>
                                        <p:cTn id="22" dur="500"/>
                                        <p:tgtEl>
                                          <p:spTgt spid="3">
                                            <p:graphicEl>
                                              <a:dgm id="{B37A5355-225B-4C6F-AED7-6C620F99EECC}"/>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graphicEl>
                                              <a:dgm id="{F5034101-5B7D-4FE7-B47A-5A48CF39606B}"/>
                                            </p:graphicEl>
                                          </p:spTgt>
                                        </p:tgtEl>
                                        <p:attrNameLst>
                                          <p:attrName>style.visibility</p:attrName>
                                        </p:attrNameLst>
                                      </p:cBhvr>
                                      <p:to>
                                        <p:strVal val="visible"/>
                                      </p:to>
                                    </p:set>
                                    <p:animEffect transition="in" filter="wipe(left)">
                                      <p:cBhvr>
                                        <p:cTn id="27" dur="500"/>
                                        <p:tgtEl>
                                          <p:spTgt spid="3">
                                            <p:graphicEl>
                                              <a:dgm id="{F5034101-5B7D-4FE7-B47A-5A48CF39606B}"/>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graphicEl>
                                              <a:dgm id="{C7C3E6FD-D83F-4BDA-907E-B5EE041DA931}"/>
                                            </p:graphicEl>
                                          </p:spTgt>
                                        </p:tgtEl>
                                        <p:attrNameLst>
                                          <p:attrName>style.visibility</p:attrName>
                                        </p:attrNameLst>
                                      </p:cBhvr>
                                      <p:to>
                                        <p:strVal val="visible"/>
                                      </p:to>
                                    </p:set>
                                    <p:animEffect transition="in" filter="wipe(left)">
                                      <p:cBhvr>
                                        <p:cTn id="32" dur="500"/>
                                        <p:tgtEl>
                                          <p:spTgt spid="3">
                                            <p:graphicEl>
                                              <a:dgm id="{C7C3E6FD-D83F-4BDA-907E-B5EE041DA931}"/>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graphicEl>
                                              <a:dgm id="{65DDFB69-13FE-42D7-800C-ACAEC1F6F7FC}"/>
                                            </p:graphicEl>
                                          </p:spTgt>
                                        </p:tgtEl>
                                        <p:attrNameLst>
                                          <p:attrName>style.visibility</p:attrName>
                                        </p:attrNameLst>
                                      </p:cBhvr>
                                      <p:to>
                                        <p:strVal val="visible"/>
                                      </p:to>
                                    </p:set>
                                    <p:animEffect transition="in" filter="wipe(left)">
                                      <p:cBhvr>
                                        <p:cTn id="37" dur="500"/>
                                        <p:tgtEl>
                                          <p:spTgt spid="3">
                                            <p:graphicEl>
                                              <a:dgm id="{65DDFB69-13FE-42D7-800C-ACAEC1F6F7FC}"/>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graphicEl>
                                              <a:dgm id="{1178D408-B821-4F63-A6EE-F62D0FF6A5B3}"/>
                                            </p:graphicEl>
                                          </p:spTgt>
                                        </p:tgtEl>
                                        <p:attrNameLst>
                                          <p:attrName>style.visibility</p:attrName>
                                        </p:attrNameLst>
                                      </p:cBhvr>
                                      <p:to>
                                        <p:strVal val="visible"/>
                                      </p:to>
                                    </p:set>
                                    <p:animEffect transition="in" filter="wipe(left)">
                                      <p:cBhvr>
                                        <p:cTn id="42" dur="500"/>
                                        <p:tgtEl>
                                          <p:spTgt spid="3">
                                            <p:graphicEl>
                                              <a:dgm id="{1178D408-B821-4F63-A6EE-F62D0FF6A5B3}"/>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graphicEl>
                                              <a:dgm id="{D5E0DE27-F494-4C5D-A442-D3181B9E2A34}"/>
                                            </p:graphicEl>
                                          </p:spTgt>
                                        </p:tgtEl>
                                        <p:attrNameLst>
                                          <p:attrName>style.visibility</p:attrName>
                                        </p:attrNameLst>
                                      </p:cBhvr>
                                      <p:to>
                                        <p:strVal val="visible"/>
                                      </p:to>
                                    </p:set>
                                    <p:animEffect transition="in" filter="wipe(left)">
                                      <p:cBhvr>
                                        <p:cTn id="47" dur="500"/>
                                        <p:tgtEl>
                                          <p:spTgt spid="3">
                                            <p:graphicEl>
                                              <a:dgm id="{D5E0DE27-F494-4C5D-A442-D3181B9E2A34}"/>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
                                            <p:graphicEl>
                                              <a:dgm id="{DA2E52C4-DD5C-41A9-B48D-D25D250049A3}"/>
                                            </p:graphicEl>
                                          </p:spTgt>
                                        </p:tgtEl>
                                        <p:attrNameLst>
                                          <p:attrName>style.visibility</p:attrName>
                                        </p:attrNameLst>
                                      </p:cBhvr>
                                      <p:to>
                                        <p:strVal val="visible"/>
                                      </p:to>
                                    </p:set>
                                    <p:animEffect transition="in" filter="wipe(left)">
                                      <p:cBhvr>
                                        <p:cTn id="52" dur="500"/>
                                        <p:tgtEl>
                                          <p:spTgt spid="3">
                                            <p:graphicEl>
                                              <a:dgm id="{DA2E52C4-DD5C-41A9-B48D-D25D250049A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81000"/>
            <a:ext cx="8305800" cy="6553200"/>
          </a:xfrm>
          <a:gradFill flip="none" rotWithShape="1">
            <a:gsLst>
              <a:gs pos="0">
                <a:srgbClr val="0099FF">
                  <a:tint val="66000"/>
                  <a:satMod val="160000"/>
                </a:srgbClr>
              </a:gs>
              <a:gs pos="50000">
                <a:srgbClr val="0099FF">
                  <a:tint val="44500"/>
                  <a:satMod val="160000"/>
                </a:srgbClr>
              </a:gs>
              <a:gs pos="100000">
                <a:srgbClr val="0099FF">
                  <a:tint val="23500"/>
                  <a:satMod val="160000"/>
                </a:srgb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t" anchorCtr="1">
            <a:noAutofit/>
          </a:bodyPr>
          <a:lstStyle/>
          <a:p>
            <a:pPr marL="0" indent="0">
              <a:buNone/>
              <a:defRPr/>
            </a:pPr>
            <a:r>
              <a:rPr lang="en-US" sz="2000" b="1" dirty="0" smtClean="0"/>
              <a:t>3. Confidential </a:t>
            </a:r>
            <a:endParaRPr lang="en-US" sz="2000" b="1" dirty="0"/>
          </a:p>
          <a:p>
            <a:pPr marL="0" indent="0">
              <a:buFont typeface="Wingdings 3" pitchFamily="18" charset="2"/>
              <a:buNone/>
              <a:defRPr/>
            </a:pPr>
            <a:r>
              <a:rPr lang="en-US" sz="2000" i="1" dirty="0" smtClean="0"/>
              <a:t>Used </a:t>
            </a:r>
            <a:r>
              <a:rPr lang="en-US" sz="2000" i="1" dirty="0"/>
              <a:t>for data of a confidential nature</a:t>
            </a:r>
            <a:r>
              <a:rPr lang="en-US" sz="2000" dirty="0"/>
              <a:t>. </a:t>
            </a:r>
            <a:endParaRPr lang="en-US" sz="2000" dirty="0" smtClean="0"/>
          </a:p>
          <a:p>
            <a:pPr marL="0" indent="0">
              <a:buFont typeface="Wingdings 3" pitchFamily="18" charset="2"/>
              <a:buNone/>
              <a:defRPr/>
            </a:pPr>
            <a:r>
              <a:rPr lang="en-US" sz="2000" dirty="0" smtClean="0"/>
              <a:t>The </a:t>
            </a:r>
            <a:r>
              <a:rPr lang="en-US" sz="2000" dirty="0"/>
              <a:t>unauthorized disclosure of data classified as confidential will </a:t>
            </a:r>
            <a:r>
              <a:rPr lang="en-US" sz="2000" dirty="0" smtClean="0"/>
              <a:t>have</a:t>
            </a:r>
          </a:p>
          <a:p>
            <a:pPr lvl="1">
              <a:buFontTx/>
              <a:buChar char="-"/>
              <a:defRPr/>
            </a:pPr>
            <a:r>
              <a:rPr lang="en-US" sz="1800" b="1" i="1" dirty="0" smtClean="0"/>
              <a:t>noticeable</a:t>
            </a:r>
            <a:r>
              <a:rPr lang="en-US" sz="1800" dirty="0" smtClean="0"/>
              <a:t> </a:t>
            </a:r>
            <a:r>
              <a:rPr lang="en-US" sz="1800" dirty="0"/>
              <a:t>effects and </a:t>
            </a:r>
            <a:endParaRPr lang="en-US" sz="1800" dirty="0" smtClean="0"/>
          </a:p>
          <a:p>
            <a:pPr lvl="1">
              <a:buFontTx/>
              <a:buChar char="-"/>
              <a:defRPr/>
            </a:pPr>
            <a:r>
              <a:rPr lang="en-US" sz="1800" dirty="0" smtClean="0"/>
              <a:t>cause </a:t>
            </a:r>
            <a:r>
              <a:rPr lang="en-US" sz="1800" b="1" i="1" dirty="0"/>
              <a:t>serious</a:t>
            </a:r>
            <a:r>
              <a:rPr lang="en-US" sz="1800" dirty="0"/>
              <a:t> damage to national </a:t>
            </a:r>
            <a:r>
              <a:rPr lang="en-US" sz="1800" dirty="0" smtClean="0"/>
              <a:t>security.</a:t>
            </a:r>
          </a:p>
          <a:p>
            <a:pPr marL="0" indent="0">
              <a:buNone/>
              <a:defRPr/>
            </a:pPr>
            <a:r>
              <a:rPr lang="en-US" sz="2400" dirty="0" smtClean="0"/>
              <a:t>This </a:t>
            </a:r>
            <a:r>
              <a:rPr lang="en-US" sz="2400" dirty="0"/>
              <a:t>classification is used for all data between </a:t>
            </a:r>
            <a:r>
              <a:rPr lang="en-US" sz="2400" b="1" dirty="0"/>
              <a:t>secret </a:t>
            </a:r>
            <a:r>
              <a:rPr lang="en-US" sz="2400" dirty="0"/>
              <a:t>and</a:t>
            </a:r>
            <a:r>
              <a:rPr lang="en-US" sz="2400" b="1" dirty="0"/>
              <a:t> </a:t>
            </a:r>
            <a:endParaRPr lang="en-US" sz="2400" b="1" dirty="0" smtClean="0"/>
          </a:p>
          <a:p>
            <a:pPr marL="0" indent="0">
              <a:buFont typeface="Wingdings 3" pitchFamily="18" charset="2"/>
              <a:buNone/>
              <a:defRPr/>
            </a:pPr>
            <a:r>
              <a:rPr lang="en-US" sz="2000" b="1" dirty="0"/>
              <a:t>	</a:t>
            </a:r>
            <a:r>
              <a:rPr lang="en-US" sz="1800" b="1" dirty="0" smtClean="0"/>
              <a:t>sensitive </a:t>
            </a:r>
            <a:r>
              <a:rPr lang="en-US" sz="1800" b="1" dirty="0"/>
              <a:t>but unclassified </a:t>
            </a:r>
            <a:r>
              <a:rPr lang="fr-FR" sz="1800" dirty="0"/>
              <a:t>classifications.</a:t>
            </a:r>
          </a:p>
          <a:p>
            <a:pPr marL="0" indent="0">
              <a:buFont typeface="Wingdings 3" pitchFamily="18" charset="2"/>
              <a:buNone/>
              <a:defRPr/>
            </a:pPr>
            <a:endParaRPr lang="en-US" sz="1800" dirty="0"/>
          </a:p>
          <a:p>
            <a:pPr marL="0" indent="0">
              <a:buNone/>
              <a:defRPr/>
            </a:pPr>
            <a:r>
              <a:rPr lang="en-US" sz="2000" b="1" dirty="0" smtClean="0"/>
              <a:t>4. Sensitive </a:t>
            </a:r>
            <a:r>
              <a:rPr lang="en-US" sz="2000" b="1" dirty="0"/>
              <a:t>but unclassified </a:t>
            </a:r>
          </a:p>
          <a:p>
            <a:pPr marL="0" indent="0">
              <a:buFont typeface="Wingdings 3" pitchFamily="18" charset="2"/>
              <a:buNone/>
              <a:defRPr/>
            </a:pPr>
            <a:r>
              <a:rPr lang="en-US" sz="2000" i="1" dirty="0" smtClean="0"/>
              <a:t>Used </a:t>
            </a:r>
            <a:r>
              <a:rPr lang="en-US" sz="2000" i="1" dirty="0"/>
              <a:t>for data of a sensitive or private nature</a:t>
            </a:r>
            <a:r>
              <a:rPr lang="en-US" sz="2000" dirty="0"/>
              <a:t>, </a:t>
            </a:r>
            <a:endParaRPr lang="en-US" sz="2000" dirty="0" smtClean="0"/>
          </a:p>
          <a:p>
            <a:pPr marL="0" indent="0">
              <a:buFont typeface="Wingdings 3" pitchFamily="18" charset="2"/>
              <a:buNone/>
              <a:defRPr/>
            </a:pPr>
            <a:r>
              <a:rPr lang="en-US" sz="2000" dirty="0"/>
              <a:t>	</a:t>
            </a:r>
            <a:r>
              <a:rPr lang="en-US" sz="1800" dirty="0" smtClean="0"/>
              <a:t>- but </a:t>
            </a:r>
            <a:r>
              <a:rPr lang="en-US" sz="1800" dirty="0"/>
              <a:t>the disclosure of </a:t>
            </a:r>
            <a:r>
              <a:rPr lang="en-US" sz="1800" dirty="0" smtClean="0"/>
              <a:t>this </a:t>
            </a:r>
            <a:r>
              <a:rPr lang="en-US" sz="1800" dirty="0"/>
              <a:t>data would </a:t>
            </a:r>
            <a:endParaRPr lang="en-US" sz="1800" dirty="0" smtClean="0"/>
          </a:p>
          <a:p>
            <a:pPr marL="0" indent="0">
              <a:buFont typeface="Wingdings 3" pitchFamily="18" charset="2"/>
              <a:buNone/>
              <a:defRPr/>
            </a:pPr>
            <a:r>
              <a:rPr lang="en-US" sz="1800" dirty="0"/>
              <a:t>	</a:t>
            </a:r>
            <a:r>
              <a:rPr lang="en-US" sz="1800" dirty="0" smtClean="0"/>
              <a:t>- not </a:t>
            </a:r>
            <a:r>
              <a:rPr lang="en-US" sz="1800" dirty="0"/>
              <a:t>cause significant </a:t>
            </a:r>
            <a:r>
              <a:rPr lang="en-US" sz="1800" dirty="0" smtClean="0"/>
              <a:t>damage.</a:t>
            </a:r>
            <a:endParaRPr lang="en-US" sz="1800" dirty="0"/>
          </a:p>
          <a:p>
            <a:pPr marL="0" indent="0">
              <a:buNone/>
              <a:defRPr/>
            </a:pPr>
            <a:endParaRPr lang="en-US" sz="2000" b="1" dirty="0" smtClean="0"/>
          </a:p>
          <a:p>
            <a:pPr marL="0" indent="0">
              <a:buNone/>
              <a:defRPr/>
            </a:pPr>
            <a:r>
              <a:rPr lang="en-US" sz="2000" b="1" dirty="0" smtClean="0"/>
              <a:t>5. Unclassified</a:t>
            </a:r>
          </a:p>
          <a:p>
            <a:pPr marL="0" indent="0">
              <a:buFont typeface="Wingdings 3" pitchFamily="18" charset="2"/>
              <a:buNone/>
              <a:defRPr/>
            </a:pPr>
            <a:r>
              <a:rPr lang="en-US" sz="2000" i="1" dirty="0" smtClean="0"/>
              <a:t>The </a:t>
            </a:r>
            <a:r>
              <a:rPr lang="en-US" sz="2000" i="1" dirty="0"/>
              <a:t>lowest level of classification. </a:t>
            </a:r>
            <a:endParaRPr lang="en-US" sz="2000" i="1" dirty="0" smtClean="0"/>
          </a:p>
          <a:p>
            <a:pPr marL="0" indent="0">
              <a:buFont typeface="Wingdings 3" pitchFamily="18" charset="2"/>
              <a:buNone/>
              <a:defRPr/>
            </a:pPr>
            <a:r>
              <a:rPr lang="en-US" sz="2000" dirty="0" smtClean="0"/>
              <a:t>This </a:t>
            </a:r>
            <a:r>
              <a:rPr lang="en-US" sz="2000" dirty="0"/>
              <a:t>is used for data that is neither 	sensitive nor classified. </a:t>
            </a:r>
            <a:endParaRPr lang="en-US" sz="2000" dirty="0" smtClean="0"/>
          </a:p>
          <a:p>
            <a:pPr marL="0" indent="0">
              <a:buFont typeface="Wingdings 3" pitchFamily="18" charset="2"/>
              <a:buNone/>
              <a:defRPr/>
            </a:pPr>
            <a:r>
              <a:rPr lang="en-US" sz="2000" dirty="0" smtClean="0"/>
              <a:t>The </a:t>
            </a:r>
            <a:r>
              <a:rPr lang="en-US" sz="2000" dirty="0"/>
              <a:t>disclosure of unclassified data </a:t>
            </a:r>
            <a:endParaRPr lang="en-US" sz="2000" dirty="0" smtClean="0"/>
          </a:p>
          <a:p>
            <a:pPr lvl="1">
              <a:defRPr/>
            </a:pPr>
            <a:r>
              <a:rPr lang="en-US" sz="1600" dirty="0" smtClean="0"/>
              <a:t>does </a:t>
            </a:r>
            <a:r>
              <a:rPr lang="en-US" sz="1600" dirty="0"/>
              <a:t>not compromise confidentiality or </a:t>
            </a:r>
            <a:r>
              <a:rPr lang="fr-FR" sz="1600" dirty="0"/>
              <a:t>cause </a:t>
            </a:r>
            <a:r>
              <a:rPr lang="fr-FR" sz="1600" dirty="0" err="1"/>
              <a:t>any</a:t>
            </a:r>
            <a:r>
              <a:rPr lang="fr-FR" sz="1600" dirty="0"/>
              <a:t> </a:t>
            </a:r>
            <a:r>
              <a:rPr lang="fr-FR" sz="1600" dirty="0" err="1"/>
              <a:t>noticeable</a:t>
            </a:r>
            <a:r>
              <a:rPr lang="fr-FR" sz="1600" dirty="0"/>
              <a:t> damage.</a:t>
            </a:r>
            <a:endParaRPr lang="en-US" sz="1600" dirty="0"/>
          </a:p>
        </p:txBody>
      </p:sp>
      <p:sp>
        <p:nvSpPr>
          <p:cNvPr id="6" name="Title 1"/>
          <p:cNvSpPr>
            <a:spLocks noGrp="1"/>
          </p:cNvSpPr>
          <p:nvPr>
            <p:ph type="title"/>
            <p:custDataLst>
              <p:tags r:id="rId2"/>
            </p:custDataLst>
          </p:nvPr>
        </p:nvSpPr>
        <p:spPr>
          <a:xfrm>
            <a:off x="1066800" y="76200"/>
            <a:ext cx="8077200" cy="517358"/>
          </a:xfrm>
        </p:spPr>
        <p:txBody>
          <a:bodyPr>
            <a:noAutofit/>
          </a:bodyPr>
          <a:lstStyle/>
          <a:p>
            <a:pPr algn="ctr"/>
            <a:r>
              <a:rPr lang="en-US" altLang="fr-FR" sz="4000" b="1" cap="small" dirty="0">
                <a:solidFill>
                  <a:srgbClr val="FF6600"/>
                </a:solidFill>
              </a:rPr>
              <a:t>Classification </a:t>
            </a:r>
            <a:r>
              <a:rPr lang="en-US" altLang="fr-FR" sz="4000" b="1" cap="small" dirty="0" smtClean="0">
                <a:solidFill>
                  <a:srgbClr val="FF6600"/>
                </a:solidFill>
              </a:rPr>
              <a:t>… (2)</a:t>
            </a:r>
            <a:endParaRPr lang="en-US" sz="4000" b="1" cap="small" dirty="0">
              <a:solidFill>
                <a:srgbClr val="FF6600"/>
              </a:solidFill>
            </a:endParaRPr>
          </a:p>
        </p:txBody>
      </p:sp>
    </p:spTree>
    <p:custDataLst>
      <p:tags r:id="rId1"/>
    </p:custDataLst>
    <p:extLst>
      <p:ext uri="{BB962C8B-B14F-4D97-AF65-F5344CB8AC3E}">
        <p14:creationId xmlns:p14="http://schemas.microsoft.com/office/powerpoint/2010/main" val="2127731130"/>
      </p:ext>
    </p:extLst>
  </p:cSld>
  <p:clrMapOvr>
    <a:masterClrMapping/>
  </p:clrMapOvr>
  <p:transition spd="slow">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143000"/>
            <a:ext cx="7620000" cy="5105400"/>
          </a:xfrm>
          <a:gradFill flip="none" rotWithShape="1">
            <a:gsLst>
              <a:gs pos="0">
                <a:srgbClr val="0099FF">
                  <a:tint val="66000"/>
                  <a:satMod val="160000"/>
                </a:srgbClr>
              </a:gs>
              <a:gs pos="50000">
                <a:srgbClr val="0099FF">
                  <a:tint val="44500"/>
                  <a:satMod val="160000"/>
                </a:srgbClr>
              </a:gs>
              <a:gs pos="100000">
                <a:srgbClr val="0099FF">
                  <a:tint val="23500"/>
                  <a:satMod val="160000"/>
                </a:srgb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t" anchorCtr="1">
            <a:noAutofit/>
          </a:bodyPr>
          <a:lstStyle/>
          <a:p>
            <a:pPr>
              <a:defRPr/>
            </a:pPr>
            <a:r>
              <a:rPr lang="en-US" sz="2000" dirty="0"/>
              <a:t>The classifications of confidential, secret, and top secret are </a:t>
            </a:r>
            <a:endParaRPr lang="en-US" sz="2000" dirty="0" smtClean="0"/>
          </a:p>
          <a:p>
            <a:pPr lvl="1">
              <a:defRPr/>
            </a:pPr>
            <a:r>
              <a:rPr lang="en-US" sz="1600" dirty="0" smtClean="0"/>
              <a:t>collectively </a:t>
            </a:r>
            <a:r>
              <a:rPr lang="en-US" sz="1600" dirty="0"/>
              <a:t>known or labeled as </a:t>
            </a:r>
            <a:r>
              <a:rPr lang="en-US" sz="1600" i="1" dirty="0"/>
              <a:t>classified </a:t>
            </a:r>
            <a:r>
              <a:rPr lang="en-US" sz="1600" dirty="0"/>
              <a:t>. </a:t>
            </a:r>
          </a:p>
          <a:p>
            <a:pPr>
              <a:defRPr/>
            </a:pPr>
            <a:endParaRPr lang="en-US" sz="2000" dirty="0"/>
          </a:p>
          <a:p>
            <a:pPr>
              <a:defRPr/>
            </a:pPr>
            <a:r>
              <a:rPr lang="en-US" sz="2000" dirty="0"/>
              <a:t>Often, revealing the actual classification of data </a:t>
            </a:r>
            <a:endParaRPr lang="en-US" sz="2000" dirty="0" smtClean="0"/>
          </a:p>
          <a:p>
            <a:pPr lvl="1">
              <a:defRPr/>
            </a:pPr>
            <a:r>
              <a:rPr lang="en-US" sz="1600" dirty="0" smtClean="0"/>
              <a:t>to </a:t>
            </a:r>
            <a:r>
              <a:rPr lang="en-US" sz="1600" dirty="0"/>
              <a:t>unauthorized individuals is a violation of that data. </a:t>
            </a:r>
          </a:p>
          <a:p>
            <a:pPr marL="0" indent="0">
              <a:buFont typeface="Wingdings 3" pitchFamily="18" charset="2"/>
              <a:buNone/>
              <a:defRPr/>
            </a:pPr>
            <a:r>
              <a:rPr lang="en-US" sz="2000" dirty="0"/>
              <a:t> </a:t>
            </a:r>
            <a:endParaRPr lang="en-US" sz="2000" dirty="0" smtClean="0"/>
          </a:p>
          <a:p>
            <a:pPr marL="0" indent="0">
              <a:buFont typeface="Wingdings 3" pitchFamily="18" charset="2"/>
              <a:buNone/>
              <a:defRPr/>
            </a:pPr>
            <a:r>
              <a:rPr lang="en-US" sz="2000" dirty="0" smtClean="0"/>
              <a:t>Thus</a:t>
            </a:r>
            <a:r>
              <a:rPr lang="en-US" sz="2000" dirty="0"/>
              <a:t>, the term </a:t>
            </a:r>
            <a:r>
              <a:rPr lang="en-US" sz="2000" i="1" dirty="0"/>
              <a:t>classified </a:t>
            </a:r>
            <a:r>
              <a:rPr lang="en-US" sz="2000" dirty="0"/>
              <a:t>is generally used to refer to </a:t>
            </a:r>
            <a:endParaRPr lang="en-US" sz="2000" dirty="0" smtClean="0"/>
          </a:p>
          <a:p>
            <a:pPr marL="0" indent="0">
              <a:buFont typeface="Wingdings 3" pitchFamily="18" charset="2"/>
              <a:buNone/>
              <a:defRPr/>
            </a:pPr>
            <a:r>
              <a:rPr lang="en-US" sz="2000" dirty="0"/>
              <a:t>	</a:t>
            </a:r>
            <a:r>
              <a:rPr lang="en-US" sz="2000" dirty="0" smtClean="0"/>
              <a:t>- </a:t>
            </a:r>
            <a:r>
              <a:rPr lang="en-US" sz="1600" dirty="0"/>
              <a:t>any data that is  ranked above the sensitive but </a:t>
            </a:r>
            <a:r>
              <a:rPr lang="en-US" sz="1600" dirty="0" smtClean="0"/>
              <a:t>unclassified </a:t>
            </a:r>
            <a:r>
              <a:rPr lang="en-US" sz="1600" dirty="0"/>
              <a:t>level. </a:t>
            </a:r>
          </a:p>
          <a:p>
            <a:pPr>
              <a:defRPr/>
            </a:pPr>
            <a:endParaRPr lang="en-US" sz="2000" dirty="0"/>
          </a:p>
          <a:p>
            <a:pPr>
              <a:defRPr/>
            </a:pPr>
            <a:r>
              <a:rPr lang="en-US" sz="2000" dirty="0"/>
              <a:t>All classified data is exempt from the </a:t>
            </a:r>
          </a:p>
          <a:p>
            <a:pPr marL="457200" lvl="1" indent="0">
              <a:buFont typeface="Wingdings 3" pitchFamily="18" charset="2"/>
              <a:buNone/>
              <a:defRPr/>
            </a:pPr>
            <a:r>
              <a:rPr lang="en-US" sz="2000" dirty="0"/>
              <a:t> - </a:t>
            </a:r>
            <a:r>
              <a:rPr lang="en-US" sz="2000" b="1" i="1" dirty="0"/>
              <a:t>Freedom of Information Act </a:t>
            </a:r>
            <a:r>
              <a:rPr lang="en-US" sz="2000" dirty="0"/>
              <a:t>as well as </a:t>
            </a:r>
            <a:endParaRPr lang="en-US" sz="2000" dirty="0" smtClean="0"/>
          </a:p>
          <a:p>
            <a:pPr marL="457200" lvl="1" indent="0">
              <a:buFont typeface="Wingdings 3" pitchFamily="18" charset="2"/>
              <a:buNone/>
              <a:defRPr/>
            </a:pPr>
            <a:r>
              <a:rPr lang="en-US" sz="2000" dirty="0" smtClean="0"/>
              <a:t>- many </a:t>
            </a:r>
            <a:r>
              <a:rPr lang="en-US" sz="2000" dirty="0"/>
              <a:t>other laws and regulations.</a:t>
            </a:r>
            <a:endParaRPr lang="fr-FR" sz="2000" dirty="0"/>
          </a:p>
          <a:p>
            <a:pPr marL="0" indent="0">
              <a:lnSpc>
                <a:spcPct val="150000"/>
              </a:lnSpc>
              <a:buNone/>
            </a:pPr>
            <a:endParaRPr lang="en-GB" sz="2400" dirty="0"/>
          </a:p>
        </p:txBody>
      </p:sp>
      <p:sp>
        <p:nvSpPr>
          <p:cNvPr id="6" name="Title 1"/>
          <p:cNvSpPr>
            <a:spLocks noGrp="1"/>
          </p:cNvSpPr>
          <p:nvPr>
            <p:ph type="title"/>
            <p:custDataLst>
              <p:tags r:id="rId2"/>
            </p:custDataLst>
          </p:nvPr>
        </p:nvSpPr>
        <p:spPr>
          <a:xfrm>
            <a:off x="685800" y="304800"/>
            <a:ext cx="8077200" cy="685800"/>
          </a:xfrm>
        </p:spPr>
        <p:txBody>
          <a:bodyPr>
            <a:noAutofit/>
          </a:bodyPr>
          <a:lstStyle/>
          <a:p>
            <a:pPr algn="ctr"/>
            <a:r>
              <a:rPr lang="en-US" altLang="fr-FR" sz="4000" b="1" cap="small" dirty="0" smtClean="0">
                <a:solidFill>
                  <a:srgbClr val="FF6600"/>
                </a:solidFill>
              </a:rPr>
              <a:t>Classification … (3)</a:t>
            </a:r>
            <a:endParaRPr lang="en-US" sz="4000" b="1" cap="small" dirty="0">
              <a:solidFill>
                <a:srgbClr val="FF6600"/>
              </a:solidFill>
            </a:endParaRPr>
          </a:p>
        </p:txBody>
      </p:sp>
    </p:spTree>
    <p:custDataLst>
      <p:tags r:id="rId1"/>
    </p:custDataLst>
    <p:extLst>
      <p:ext uri="{BB962C8B-B14F-4D97-AF65-F5344CB8AC3E}">
        <p14:creationId xmlns:p14="http://schemas.microsoft.com/office/powerpoint/2010/main" val="2127731130"/>
      </p:ext>
    </p:extLst>
  </p:cSld>
  <p:clrMapOvr>
    <a:masterClrMapping/>
  </p:clrMapOvr>
  <p:transition spd="slow">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1"/>
            <a:ext cx="7696200" cy="762000"/>
          </a:xfrm>
        </p:spPr>
        <p:txBody>
          <a:bodyPr>
            <a:normAutofit fontScale="90000"/>
          </a:bodyPr>
          <a:lstStyle/>
          <a:p>
            <a:pPr algn="ctr"/>
            <a:r>
              <a:rPr lang="en-GB" altLang="fr-FR" sz="4800" dirty="0" smtClean="0"/>
              <a:t>4. </a:t>
            </a:r>
            <a:r>
              <a:rPr lang="en-GB" altLang="fr-FR" sz="4800" dirty="0"/>
              <a:t>Other Security issues</a:t>
            </a:r>
            <a:endParaRPr lang="en-US" sz="4800" dirty="0"/>
          </a:p>
        </p:txBody>
      </p:sp>
      <p:pic>
        <p:nvPicPr>
          <p:cNvPr id="6" name="Picture 5"/>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86400" y="1295400"/>
            <a:ext cx="2819400" cy="2819400"/>
          </a:xfrm>
          <a:prstGeom prst="rect">
            <a:avLst/>
          </a:prstGeom>
          <a:noFill/>
          <a:ln>
            <a:noFill/>
          </a:ln>
        </p:spPr>
      </p:pic>
      <p:pic>
        <p:nvPicPr>
          <p:cNvPr id="3074" name="Picture 2" descr="Image result for Security issu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4305971"/>
            <a:ext cx="4267200" cy="2397624"/>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1642672"/>
            <a:ext cx="2743200" cy="2124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4267200"/>
            <a:ext cx="3429000" cy="2436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68023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66800"/>
            <a:ext cx="7924800" cy="5257800"/>
          </a:xfrm>
          <a:gradFill flip="none" rotWithShape="1">
            <a:gsLst>
              <a:gs pos="0">
                <a:srgbClr val="0099FF">
                  <a:tint val="66000"/>
                  <a:satMod val="160000"/>
                </a:srgbClr>
              </a:gs>
              <a:gs pos="50000">
                <a:srgbClr val="0099FF">
                  <a:tint val="44500"/>
                  <a:satMod val="160000"/>
                </a:srgbClr>
              </a:gs>
              <a:gs pos="100000">
                <a:srgbClr val="0099FF">
                  <a:tint val="23500"/>
                  <a:satMod val="160000"/>
                </a:srgb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t" anchorCtr="1">
            <a:noAutofit/>
          </a:bodyPr>
          <a:lstStyle/>
          <a:p>
            <a:pPr marL="0" indent="0">
              <a:buNone/>
              <a:defRPr/>
            </a:pPr>
            <a:r>
              <a:rPr lang="en-GB" sz="2000" dirty="0" smtClean="0"/>
              <a:t>(</a:t>
            </a:r>
            <a:r>
              <a:rPr lang="en-GB" sz="2000" dirty="0"/>
              <a:t>a) Ensure that computers, applications, databases and servers using the HRMIS are password protected. </a:t>
            </a:r>
          </a:p>
          <a:p>
            <a:pPr lvl="1">
              <a:buFont typeface="Wingdings 3" charset="2"/>
              <a:buChar char=""/>
              <a:defRPr/>
            </a:pPr>
            <a:r>
              <a:rPr lang="en-GB" sz="2000" dirty="0"/>
              <a:t>It is recommended that passwords are of sufficient strength to deter password cracking or guessing attacks. </a:t>
            </a:r>
          </a:p>
          <a:p>
            <a:pPr lvl="1">
              <a:buFont typeface="Wingdings 3" charset="2"/>
              <a:buChar char=""/>
              <a:defRPr/>
            </a:pPr>
            <a:r>
              <a:rPr lang="en-GB" sz="2000" dirty="0"/>
              <a:t>A strong password includes numbers, symbols, upper and lowercase letters and is   changed on a regular basis.</a:t>
            </a:r>
          </a:p>
          <a:p>
            <a:pPr marL="0" indent="0">
              <a:buNone/>
              <a:defRPr/>
            </a:pPr>
            <a:endParaRPr lang="en-US" sz="2000" dirty="0"/>
          </a:p>
          <a:p>
            <a:pPr marL="0" indent="0">
              <a:buNone/>
              <a:defRPr/>
            </a:pPr>
            <a:r>
              <a:rPr lang="en-GB" sz="2000" dirty="0"/>
              <a:t>(b) After a period of inactivity, ensure that computers are subject to password-protected lock out. </a:t>
            </a:r>
          </a:p>
          <a:p>
            <a:pPr lvl="1">
              <a:buFont typeface="Wingdings 3" charset="2"/>
              <a:buChar char=""/>
              <a:defRPr/>
            </a:pPr>
            <a:r>
              <a:rPr lang="en-GB" sz="2000" dirty="0"/>
              <a:t>Staffs should ensure that PCs are logged off or ‘locked’ when left unattended for any period of time </a:t>
            </a:r>
            <a:r>
              <a:rPr lang="en-GB" sz="2000" dirty="0" smtClean="0"/>
              <a:t>and user credential is required to access.</a:t>
            </a:r>
          </a:p>
          <a:p>
            <a:pPr lvl="1">
              <a:buFont typeface="Wingdings 3" charset="2"/>
              <a:buChar char=""/>
              <a:defRPr/>
            </a:pPr>
            <a:endParaRPr lang="en-US" sz="2000" dirty="0"/>
          </a:p>
          <a:p>
            <a:pPr marL="0" indent="0">
              <a:buNone/>
              <a:defRPr/>
            </a:pPr>
            <a:r>
              <a:rPr lang="en-GB" sz="2000" dirty="0"/>
              <a:t>(c) Ensure that computers and servers are </a:t>
            </a:r>
            <a:endParaRPr lang="en-GB" sz="2000" dirty="0" smtClean="0"/>
          </a:p>
          <a:p>
            <a:pPr marL="0" indent="0">
              <a:buNone/>
              <a:defRPr/>
            </a:pPr>
            <a:r>
              <a:rPr lang="en-GB" sz="2000" dirty="0"/>
              <a:t>	</a:t>
            </a:r>
            <a:r>
              <a:rPr lang="en-GB" sz="2000" dirty="0" smtClean="0"/>
              <a:t>- securely </a:t>
            </a:r>
            <a:r>
              <a:rPr lang="en-GB" sz="2000" dirty="0"/>
              <a:t>locked away from any unauthorised people.</a:t>
            </a:r>
            <a:endParaRPr lang="en-US" sz="2000" dirty="0"/>
          </a:p>
          <a:p>
            <a:pPr marL="0" indent="0">
              <a:lnSpc>
                <a:spcPct val="150000"/>
              </a:lnSpc>
              <a:buNone/>
            </a:pPr>
            <a:endParaRPr lang="en-GB" sz="2400" dirty="0"/>
          </a:p>
        </p:txBody>
      </p:sp>
      <p:sp>
        <p:nvSpPr>
          <p:cNvPr id="6" name="Title 1"/>
          <p:cNvSpPr>
            <a:spLocks noGrp="1"/>
          </p:cNvSpPr>
          <p:nvPr>
            <p:ph type="title"/>
            <p:custDataLst>
              <p:tags r:id="rId2"/>
            </p:custDataLst>
          </p:nvPr>
        </p:nvSpPr>
        <p:spPr>
          <a:xfrm>
            <a:off x="685800" y="304800"/>
            <a:ext cx="8077200" cy="685800"/>
          </a:xfrm>
        </p:spPr>
        <p:txBody>
          <a:bodyPr>
            <a:noAutofit/>
          </a:bodyPr>
          <a:lstStyle/>
          <a:p>
            <a:pPr algn="ctr"/>
            <a:r>
              <a:rPr lang="en-GB" altLang="fr-FR" sz="4000" b="1" cap="small" dirty="0" smtClean="0">
                <a:solidFill>
                  <a:srgbClr val="FF6600"/>
                </a:solidFill>
              </a:rPr>
              <a:t>Other </a:t>
            </a:r>
            <a:r>
              <a:rPr lang="en-GB" altLang="fr-FR" sz="4000" b="1" cap="small" dirty="0">
                <a:solidFill>
                  <a:srgbClr val="FF6600"/>
                </a:solidFill>
              </a:rPr>
              <a:t>Security issues</a:t>
            </a:r>
            <a:endParaRPr lang="en-US" sz="4000" b="1" cap="small" dirty="0">
              <a:solidFill>
                <a:srgbClr val="FF6600"/>
              </a:solidFill>
            </a:endParaRPr>
          </a:p>
        </p:txBody>
      </p:sp>
    </p:spTree>
    <p:custDataLst>
      <p:tags r:id="rId1"/>
    </p:custDataLst>
    <p:extLst>
      <p:ext uri="{BB962C8B-B14F-4D97-AF65-F5344CB8AC3E}">
        <p14:creationId xmlns:p14="http://schemas.microsoft.com/office/powerpoint/2010/main" val="2127731130"/>
      </p:ext>
    </p:extLst>
  </p:cSld>
  <p:clrMapOvr>
    <a:masterClrMapping/>
  </p:clrMapOvr>
  <p:transition spd="slow">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143000"/>
            <a:ext cx="7924800" cy="5562600"/>
          </a:xfrm>
          <a:gradFill flip="none" rotWithShape="1">
            <a:gsLst>
              <a:gs pos="0">
                <a:srgbClr val="0099FF">
                  <a:tint val="66000"/>
                  <a:satMod val="160000"/>
                </a:srgbClr>
              </a:gs>
              <a:gs pos="50000">
                <a:srgbClr val="0099FF">
                  <a:tint val="44500"/>
                  <a:satMod val="160000"/>
                </a:srgbClr>
              </a:gs>
              <a:gs pos="100000">
                <a:srgbClr val="0099FF">
                  <a:tint val="23500"/>
                  <a:satMod val="160000"/>
                </a:srgb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t" anchorCtr="1">
            <a:noAutofit/>
          </a:bodyPr>
          <a:lstStyle/>
          <a:p>
            <a:pPr marL="0" indent="0">
              <a:buNone/>
              <a:defRPr/>
            </a:pPr>
            <a:r>
              <a:rPr lang="en-GB" sz="2000" dirty="0" smtClean="0"/>
              <a:t>(</a:t>
            </a:r>
            <a:r>
              <a:rPr lang="en-GB" sz="2000" dirty="0"/>
              <a:t>d) Ensure that access controls are put in place and the correct designated role is assigned to you. </a:t>
            </a:r>
          </a:p>
          <a:p>
            <a:pPr lvl="1">
              <a:buFont typeface="Wingdings 3" charset="2"/>
              <a:buChar char=""/>
              <a:defRPr/>
            </a:pPr>
            <a:r>
              <a:rPr lang="en-GB" sz="2000" dirty="0"/>
              <a:t>Ideally, users should only have access to the specific data which they require in order to perform their duties. </a:t>
            </a:r>
          </a:p>
          <a:p>
            <a:pPr lvl="1">
              <a:buFont typeface="Wingdings 3" charset="2"/>
              <a:buChar char=""/>
              <a:defRPr/>
            </a:pPr>
            <a:r>
              <a:rPr lang="en-GB" sz="2000" dirty="0"/>
              <a:t>For sensitive personal data, i.e., racial/ethnic origin, political opinion/adherence, religious/similar belief, membership to trade union, physical/mental health, sexual preferences/practices and criminal convictions, </a:t>
            </a:r>
            <a:endParaRPr lang="en-GB" sz="2000" dirty="0" smtClean="0"/>
          </a:p>
          <a:p>
            <a:pPr lvl="2">
              <a:defRPr/>
            </a:pPr>
            <a:r>
              <a:rPr lang="en-GB" sz="1600" dirty="0" smtClean="0"/>
              <a:t>it </a:t>
            </a:r>
            <a:r>
              <a:rPr lang="en-GB" sz="1600" dirty="0"/>
              <a:t>is recommended to use additional safeguards such as encryption and multi-level access controls.</a:t>
            </a:r>
          </a:p>
          <a:p>
            <a:pPr marL="0" indent="0">
              <a:buNone/>
              <a:defRPr/>
            </a:pPr>
            <a:endParaRPr lang="en-US" sz="2000" dirty="0"/>
          </a:p>
          <a:p>
            <a:pPr marL="0" indent="0">
              <a:buNone/>
              <a:defRPr/>
            </a:pPr>
            <a:r>
              <a:rPr lang="en-GB" sz="2000" dirty="0"/>
              <a:t>(e) Ensure that the security measures in place are </a:t>
            </a:r>
            <a:endParaRPr lang="en-GB" sz="2000" dirty="0" smtClean="0"/>
          </a:p>
          <a:p>
            <a:pPr lvl="2">
              <a:defRPr/>
            </a:pPr>
            <a:r>
              <a:rPr lang="en-GB" sz="1800" dirty="0" smtClean="0"/>
              <a:t>up-to-date </a:t>
            </a:r>
            <a:r>
              <a:rPr lang="en-GB" sz="1800" dirty="0"/>
              <a:t>and effective, e.g. up-to-date antivirus &amp; firewall software</a:t>
            </a:r>
            <a:r>
              <a:rPr lang="en-GB" sz="1200" dirty="0"/>
              <a:t>.</a:t>
            </a:r>
          </a:p>
          <a:p>
            <a:pPr marL="0" indent="0">
              <a:buNone/>
              <a:defRPr/>
            </a:pPr>
            <a:endParaRPr lang="en-US" sz="2000" dirty="0"/>
          </a:p>
          <a:p>
            <a:pPr marL="457200" indent="-457200">
              <a:buAutoNum type="alphaLcParenBoth" startAt="6"/>
              <a:defRPr/>
            </a:pPr>
            <a:r>
              <a:rPr lang="en-GB" sz="2000" dirty="0" smtClean="0"/>
              <a:t>Ensure </a:t>
            </a:r>
            <a:r>
              <a:rPr lang="en-GB" sz="2000" dirty="0"/>
              <a:t>that an up-to-date firewall </a:t>
            </a:r>
            <a:endParaRPr lang="en-GB" sz="2000" dirty="0" smtClean="0"/>
          </a:p>
          <a:p>
            <a:pPr lvl="2">
              <a:defRPr/>
            </a:pPr>
            <a:r>
              <a:rPr lang="en-GB" sz="1800" dirty="0" smtClean="0"/>
              <a:t>is </a:t>
            </a:r>
            <a:r>
              <a:rPr lang="en-GB" sz="1800" dirty="0"/>
              <a:t>available to protect systems connected to the internet</a:t>
            </a:r>
            <a:r>
              <a:rPr lang="en-GB" dirty="0"/>
              <a:t>.</a:t>
            </a:r>
            <a:endParaRPr lang="en-US" dirty="0"/>
          </a:p>
          <a:p>
            <a:pPr>
              <a:buFont typeface="Wingdings 3" charset="2"/>
              <a:buChar char=""/>
              <a:defRPr/>
            </a:pPr>
            <a:endParaRPr lang="en-US" dirty="0"/>
          </a:p>
          <a:p>
            <a:pPr marL="0" indent="0">
              <a:lnSpc>
                <a:spcPct val="150000"/>
              </a:lnSpc>
              <a:buNone/>
            </a:pPr>
            <a:endParaRPr lang="en-GB" sz="2400" dirty="0"/>
          </a:p>
        </p:txBody>
      </p:sp>
      <p:sp>
        <p:nvSpPr>
          <p:cNvPr id="6" name="Title 1"/>
          <p:cNvSpPr>
            <a:spLocks noGrp="1"/>
          </p:cNvSpPr>
          <p:nvPr>
            <p:ph type="title"/>
            <p:custDataLst>
              <p:tags r:id="rId2"/>
            </p:custDataLst>
          </p:nvPr>
        </p:nvSpPr>
        <p:spPr>
          <a:xfrm>
            <a:off x="685800" y="304800"/>
            <a:ext cx="8077200" cy="685800"/>
          </a:xfrm>
        </p:spPr>
        <p:txBody>
          <a:bodyPr>
            <a:noAutofit/>
          </a:bodyPr>
          <a:lstStyle/>
          <a:p>
            <a:pPr algn="ctr"/>
            <a:r>
              <a:rPr lang="en-GB" altLang="fr-FR" sz="4000" b="1" cap="small" dirty="0">
                <a:solidFill>
                  <a:srgbClr val="FF6600"/>
                </a:solidFill>
              </a:rPr>
              <a:t>Security issues…</a:t>
            </a:r>
            <a:endParaRPr lang="en-US" sz="4000" b="1" cap="small" dirty="0">
              <a:solidFill>
                <a:srgbClr val="FF6600"/>
              </a:solidFill>
            </a:endParaRPr>
          </a:p>
        </p:txBody>
      </p:sp>
    </p:spTree>
    <p:custDataLst>
      <p:tags r:id="rId1"/>
    </p:custDataLst>
    <p:extLst>
      <p:ext uri="{BB962C8B-B14F-4D97-AF65-F5344CB8AC3E}">
        <p14:creationId xmlns:p14="http://schemas.microsoft.com/office/powerpoint/2010/main" val="2127731130"/>
      </p:ext>
    </p:extLst>
  </p:cSld>
  <p:clrMapOvr>
    <a:masterClrMapping/>
  </p:clrMapOvr>
  <p:transition spd="slow">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90600"/>
            <a:ext cx="7924800" cy="5257800"/>
          </a:xfrm>
          <a:gradFill flip="none" rotWithShape="1">
            <a:gsLst>
              <a:gs pos="0">
                <a:srgbClr val="0099FF">
                  <a:tint val="66000"/>
                  <a:satMod val="160000"/>
                </a:srgbClr>
              </a:gs>
              <a:gs pos="50000">
                <a:srgbClr val="0099FF">
                  <a:tint val="44500"/>
                  <a:satMod val="160000"/>
                </a:srgbClr>
              </a:gs>
              <a:gs pos="100000">
                <a:srgbClr val="0099FF">
                  <a:tint val="23500"/>
                  <a:satMod val="160000"/>
                </a:srgb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t" anchorCtr="1">
            <a:noAutofit/>
          </a:bodyPr>
          <a:lstStyle/>
          <a:p>
            <a:pPr marL="0" indent="0">
              <a:buNone/>
              <a:defRPr/>
            </a:pPr>
            <a:r>
              <a:rPr lang="en-GB" sz="2000" dirty="0"/>
              <a:t>(g) Ensure that access to personal information </a:t>
            </a:r>
            <a:endParaRPr lang="en-GB" sz="2000" dirty="0" smtClean="0"/>
          </a:p>
          <a:p>
            <a:pPr lvl="1">
              <a:defRPr/>
            </a:pPr>
            <a:r>
              <a:rPr lang="en-GB" sz="1600" dirty="0" smtClean="0"/>
              <a:t>is </a:t>
            </a:r>
            <a:r>
              <a:rPr lang="en-GB" sz="1600" dirty="0"/>
              <a:t>restricted on a “need-to-know” basis in accordance with defined policy governing data protection aspects</a:t>
            </a:r>
            <a:r>
              <a:rPr lang="en-GB" sz="1600" dirty="0" smtClean="0"/>
              <a:t>,</a:t>
            </a:r>
          </a:p>
          <a:p>
            <a:pPr lvl="1">
              <a:defRPr/>
            </a:pPr>
            <a:r>
              <a:rPr lang="en-GB" sz="1600" dirty="0" smtClean="0"/>
              <a:t> </a:t>
            </a:r>
            <a:r>
              <a:rPr lang="en-GB" sz="1600" dirty="0"/>
              <a:t>e.g., authorisation required when accessing certain modules in the HRMIS.</a:t>
            </a:r>
          </a:p>
          <a:p>
            <a:pPr marL="0" indent="0">
              <a:buNone/>
              <a:defRPr/>
            </a:pPr>
            <a:r>
              <a:rPr lang="en-GB" sz="2000" dirty="0"/>
              <a:t> </a:t>
            </a:r>
            <a:endParaRPr lang="en-US" sz="2000" dirty="0"/>
          </a:p>
          <a:p>
            <a:pPr marL="0" indent="0">
              <a:buNone/>
              <a:defRPr/>
            </a:pPr>
            <a:r>
              <a:rPr lang="en-GB" sz="2000" dirty="0"/>
              <a:t>(h) Ensure that Access granted has been provided to the user </a:t>
            </a:r>
            <a:endParaRPr lang="en-GB" sz="2000" dirty="0" smtClean="0"/>
          </a:p>
          <a:p>
            <a:pPr lvl="1">
              <a:defRPr/>
            </a:pPr>
            <a:r>
              <a:rPr lang="en-GB" sz="1600" dirty="0" smtClean="0"/>
              <a:t>For example to  </a:t>
            </a:r>
            <a:r>
              <a:rPr lang="en-GB" sz="1600" dirty="0"/>
              <a:t>the HRMIS </a:t>
            </a:r>
            <a:r>
              <a:rPr lang="en-GB" sz="1600" dirty="0" smtClean="0"/>
              <a:t>the credentials have been provided </a:t>
            </a:r>
            <a:r>
              <a:rPr lang="en-GB" sz="1600" dirty="0"/>
              <a:t>to work </a:t>
            </a:r>
            <a:r>
              <a:rPr lang="en-GB" sz="1600" dirty="0" smtClean="0"/>
              <a:t>there.</a:t>
            </a:r>
          </a:p>
          <a:p>
            <a:pPr lvl="1">
              <a:defRPr/>
            </a:pPr>
            <a:r>
              <a:rPr lang="en-GB" sz="1600" dirty="0" smtClean="0"/>
              <a:t>For </a:t>
            </a:r>
            <a:r>
              <a:rPr lang="en-GB" sz="1600" dirty="0"/>
              <a:t>instance, swipe card and/or PIN technology to the room(s) in question could be used to record when, where and by whom the room was accessed and to ensure that no one is granted access by others </a:t>
            </a:r>
            <a:r>
              <a:rPr lang="en-GB" sz="1600" dirty="0" smtClean="0"/>
              <a:t>credentials .</a:t>
            </a:r>
            <a:endParaRPr lang="en-GB" sz="1600" dirty="0"/>
          </a:p>
          <a:p>
            <a:pPr marL="0" indent="0">
              <a:buNone/>
              <a:defRPr/>
            </a:pPr>
            <a:endParaRPr lang="en-US" sz="2000" dirty="0"/>
          </a:p>
          <a:p>
            <a:pPr marL="514350" indent="-514350">
              <a:buAutoNum type="romanLcParenBoth"/>
              <a:defRPr/>
            </a:pPr>
            <a:r>
              <a:rPr lang="en-GB" sz="2000" dirty="0" smtClean="0"/>
              <a:t>Any </a:t>
            </a:r>
            <a:r>
              <a:rPr lang="en-GB" sz="2000" dirty="0"/>
              <a:t>access to the system which is no longer in active use, </a:t>
            </a:r>
            <a:r>
              <a:rPr lang="en-GB" sz="2000" dirty="0" smtClean="0"/>
              <a:t>and</a:t>
            </a:r>
          </a:p>
          <a:p>
            <a:pPr lvl="1">
              <a:defRPr/>
            </a:pPr>
            <a:r>
              <a:rPr lang="en-GB" sz="1600" dirty="0" smtClean="0"/>
              <a:t> </a:t>
            </a:r>
            <a:r>
              <a:rPr lang="en-GB" sz="1600" dirty="0"/>
              <a:t>provides access to personal data in </a:t>
            </a:r>
            <a:r>
              <a:rPr lang="en-GB" sz="1600" dirty="0" smtClean="0"/>
              <a:t>for </a:t>
            </a:r>
            <a:r>
              <a:rPr lang="en-GB" sz="1600" dirty="0" err="1" smtClean="0"/>
              <a:t>eg</a:t>
            </a:r>
            <a:r>
              <a:rPr lang="en-GB" sz="1600" dirty="0" smtClean="0"/>
              <a:t> the </a:t>
            </a:r>
            <a:r>
              <a:rPr lang="en-GB" sz="1600" dirty="0"/>
              <a:t>HRMIS, </a:t>
            </a:r>
            <a:endParaRPr lang="en-GB" sz="1600" dirty="0" smtClean="0"/>
          </a:p>
          <a:p>
            <a:pPr lvl="1">
              <a:defRPr/>
            </a:pPr>
            <a:r>
              <a:rPr lang="en-GB" sz="1600" dirty="0" smtClean="0"/>
              <a:t>should </a:t>
            </a:r>
            <a:r>
              <a:rPr lang="en-GB" sz="1600" dirty="0"/>
              <a:t>be removed where such access is no longer necessary or cannot be justified.</a:t>
            </a:r>
            <a:endParaRPr lang="en-US" sz="1600" dirty="0"/>
          </a:p>
          <a:p>
            <a:pPr>
              <a:buNone/>
            </a:pPr>
            <a:endParaRPr lang="en-GB" sz="3000" b="1" dirty="0" smtClean="0">
              <a:solidFill>
                <a:schemeClr val="bg1"/>
              </a:solidFill>
            </a:endParaRPr>
          </a:p>
        </p:txBody>
      </p:sp>
      <p:sp>
        <p:nvSpPr>
          <p:cNvPr id="6" name="Title 1"/>
          <p:cNvSpPr>
            <a:spLocks noGrp="1"/>
          </p:cNvSpPr>
          <p:nvPr>
            <p:ph type="title"/>
            <p:custDataLst>
              <p:tags r:id="rId2"/>
            </p:custDataLst>
          </p:nvPr>
        </p:nvSpPr>
        <p:spPr>
          <a:xfrm>
            <a:off x="533400" y="152400"/>
            <a:ext cx="8077200" cy="685800"/>
          </a:xfrm>
        </p:spPr>
        <p:txBody>
          <a:bodyPr>
            <a:noAutofit/>
          </a:bodyPr>
          <a:lstStyle/>
          <a:p>
            <a:pPr algn="ctr"/>
            <a:r>
              <a:rPr lang="en-GB" altLang="fr-FR" sz="4000" b="1" cap="small" dirty="0" smtClean="0">
                <a:solidFill>
                  <a:srgbClr val="FF6600"/>
                </a:solidFill>
              </a:rPr>
              <a:t>Security issues…</a:t>
            </a:r>
            <a:endParaRPr lang="en-US" sz="4000" b="1" cap="small" dirty="0">
              <a:solidFill>
                <a:srgbClr val="FF6600"/>
              </a:solidFill>
            </a:endParaRPr>
          </a:p>
        </p:txBody>
      </p:sp>
    </p:spTree>
    <p:custDataLst>
      <p:tags r:id="rId1"/>
    </p:custDataLst>
    <p:extLst>
      <p:ext uri="{BB962C8B-B14F-4D97-AF65-F5344CB8AC3E}">
        <p14:creationId xmlns:p14="http://schemas.microsoft.com/office/powerpoint/2010/main" val="2127731130"/>
      </p:ext>
    </p:extLst>
  </p:cSld>
  <p:clrMapOvr>
    <a:masterClrMapping/>
  </p:clrMapOvr>
  <p:transition spd="slow">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990600"/>
            <a:ext cx="7924800" cy="5257800"/>
          </a:xfrm>
          <a:gradFill flip="none" rotWithShape="1">
            <a:gsLst>
              <a:gs pos="0">
                <a:srgbClr val="0099FF">
                  <a:tint val="66000"/>
                  <a:satMod val="160000"/>
                </a:srgbClr>
              </a:gs>
              <a:gs pos="50000">
                <a:srgbClr val="0099FF">
                  <a:tint val="44500"/>
                  <a:satMod val="160000"/>
                </a:srgbClr>
              </a:gs>
              <a:gs pos="100000">
                <a:srgbClr val="0099FF">
                  <a:tint val="23500"/>
                  <a:satMod val="160000"/>
                </a:srgb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t" anchorCtr="1">
            <a:noAutofit/>
          </a:bodyPr>
          <a:lstStyle/>
          <a:p>
            <a:pPr>
              <a:buNone/>
            </a:pPr>
            <a:endParaRPr lang="en-US" dirty="0" smtClean="0">
              <a:cs typeface="Times New Roman" pitchFamily="18" charset="0"/>
            </a:endParaRPr>
          </a:p>
          <a:p>
            <a:pPr marL="0" indent="0">
              <a:buNone/>
            </a:pPr>
            <a:r>
              <a:rPr lang="en-GB" altLang="fr-FR" sz="2000" dirty="0"/>
              <a:t>(1)  </a:t>
            </a:r>
            <a:r>
              <a:rPr lang="en-GB" altLang="fr-FR" sz="2000" dirty="0" smtClean="0"/>
              <a:t>A </a:t>
            </a:r>
            <a:r>
              <a:rPr lang="en-GB" altLang="fr-FR" sz="2000" b="1" dirty="0"/>
              <a:t>data</a:t>
            </a:r>
            <a:r>
              <a:rPr lang="en-GB" altLang="fr-FR" sz="2000" dirty="0"/>
              <a:t> controller shall –</a:t>
            </a:r>
            <a:endParaRPr lang="en-US" altLang="fr-FR" sz="2000" dirty="0"/>
          </a:p>
          <a:p>
            <a:pPr marL="0" indent="0">
              <a:buNone/>
            </a:pPr>
            <a:r>
              <a:rPr lang="en-GB" altLang="fr-FR" sz="2000" dirty="0" smtClean="0"/>
              <a:t>               (</a:t>
            </a:r>
            <a:r>
              <a:rPr lang="en-GB" altLang="fr-FR" sz="2000" dirty="0"/>
              <a:t>a)   </a:t>
            </a:r>
            <a:r>
              <a:rPr lang="en-GB" altLang="fr-FR" sz="2000" dirty="0" smtClean="0"/>
              <a:t>take </a:t>
            </a:r>
            <a:r>
              <a:rPr lang="en-GB" altLang="fr-FR" sz="2000" dirty="0"/>
              <a:t>appropriate security and organisational measures for the </a:t>
            </a:r>
            <a:r>
              <a:rPr lang="en-GB" altLang="fr-FR" sz="2000" dirty="0" smtClean="0"/>
              <a:t>	prevention of unauthorised access to, alteration of, disclosure of, 	accidental loss, and destruction of the </a:t>
            </a:r>
            <a:r>
              <a:rPr lang="en-GB" altLang="fr-FR" sz="2000" b="1" dirty="0" smtClean="0"/>
              <a:t>data</a:t>
            </a:r>
            <a:r>
              <a:rPr lang="en-GB" altLang="fr-FR" sz="2000" dirty="0" smtClean="0"/>
              <a:t> in his control; and</a:t>
            </a:r>
            <a:endParaRPr lang="en-US" altLang="fr-FR" sz="2000" dirty="0"/>
          </a:p>
          <a:p>
            <a:pPr marL="0" indent="0">
              <a:buNone/>
            </a:pPr>
            <a:r>
              <a:rPr lang="en-GB" altLang="fr-FR" sz="2000" dirty="0" smtClean="0"/>
              <a:t>	(</a:t>
            </a:r>
            <a:r>
              <a:rPr lang="en-GB" altLang="fr-FR" sz="2000" dirty="0"/>
              <a:t>b) ensure that the measures provide a level of </a:t>
            </a:r>
            <a:r>
              <a:rPr lang="en-GB" altLang="fr-FR" sz="2000" dirty="0" smtClean="0"/>
              <a:t>security</a:t>
            </a:r>
          </a:p>
          <a:p>
            <a:pPr marL="0" indent="0">
              <a:buNone/>
            </a:pPr>
            <a:r>
              <a:rPr lang="en-GB" altLang="fr-FR" sz="2000" dirty="0"/>
              <a:t>	</a:t>
            </a:r>
            <a:r>
              <a:rPr lang="en-GB" altLang="fr-FR" sz="2000" dirty="0" smtClean="0"/>
              <a:t> </a:t>
            </a:r>
            <a:r>
              <a:rPr lang="en-GB" altLang="fr-FR" sz="2000" dirty="0"/>
              <a:t>appropriate to –</a:t>
            </a:r>
            <a:endParaRPr lang="en-US" altLang="fr-FR" sz="2000" dirty="0"/>
          </a:p>
          <a:p>
            <a:pPr marL="0" indent="0">
              <a:buNone/>
            </a:pPr>
            <a:r>
              <a:rPr lang="en-GB" altLang="fr-FR" sz="2000" dirty="0" smtClean="0"/>
              <a:t>	(</a:t>
            </a:r>
            <a:r>
              <a:rPr lang="en-GB" altLang="fr-FR" sz="2000" dirty="0" err="1"/>
              <a:t>i</a:t>
            </a:r>
            <a:r>
              <a:rPr lang="en-GB" altLang="fr-FR" sz="2000" dirty="0"/>
              <a:t>)      </a:t>
            </a:r>
            <a:r>
              <a:rPr lang="en-GB" altLang="fr-FR" sz="2000" dirty="0" smtClean="0"/>
              <a:t>the </a:t>
            </a:r>
            <a:r>
              <a:rPr lang="en-GB" altLang="fr-FR" sz="2000" dirty="0"/>
              <a:t>harm that might result from the unauthorised access to</a:t>
            </a:r>
            <a:r>
              <a:rPr lang="en-GB" altLang="fr-FR" sz="2000" dirty="0" smtClean="0"/>
              <a:t>,</a:t>
            </a:r>
          </a:p>
          <a:p>
            <a:pPr lvl="2"/>
            <a:r>
              <a:rPr lang="en-GB" altLang="fr-FR" sz="1600" dirty="0" smtClean="0"/>
              <a:t> </a:t>
            </a:r>
            <a:r>
              <a:rPr lang="en-GB" altLang="fr-FR" sz="1600" dirty="0"/>
              <a:t>alteration of, disclosure of, destruction of the </a:t>
            </a:r>
            <a:r>
              <a:rPr lang="en-GB" altLang="fr-FR" sz="1600" b="1" dirty="0"/>
              <a:t>data</a:t>
            </a:r>
            <a:r>
              <a:rPr lang="en-GB" altLang="fr-FR" sz="1600" dirty="0"/>
              <a:t> and its accidental loss; and </a:t>
            </a:r>
            <a:endParaRPr lang="en-US" altLang="fr-FR" sz="1600" dirty="0"/>
          </a:p>
          <a:p>
            <a:pPr marL="0" indent="0">
              <a:buNone/>
            </a:pPr>
            <a:r>
              <a:rPr lang="en-GB" altLang="fr-FR" sz="2000" dirty="0" smtClean="0"/>
              <a:t>	(</a:t>
            </a:r>
            <a:r>
              <a:rPr lang="en-GB" altLang="fr-FR" sz="2000" dirty="0"/>
              <a:t>ii)      </a:t>
            </a:r>
            <a:r>
              <a:rPr lang="en-GB" altLang="fr-FR" sz="2000" dirty="0" smtClean="0"/>
              <a:t>the </a:t>
            </a:r>
            <a:r>
              <a:rPr lang="en-GB" altLang="fr-FR" sz="2000" dirty="0"/>
              <a:t>nature of the </a:t>
            </a:r>
            <a:r>
              <a:rPr lang="en-GB" altLang="fr-FR" sz="2000" b="1" dirty="0"/>
              <a:t>data</a:t>
            </a:r>
            <a:r>
              <a:rPr lang="en-GB" altLang="fr-FR" sz="2000" dirty="0"/>
              <a:t> concerned.</a:t>
            </a:r>
            <a:endParaRPr lang="en-US" altLang="fr-FR" sz="2000" dirty="0"/>
          </a:p>
        </p:txBody>
      </p:sp>
      <p:sp>
        <p:nvSpPr>
          <p:cNvPr id="6" name="Title 1"/>
          <p:cNvSpPr>
            <a:spLocks noGrp="1"/>
          </p:cNvSpPr>
          <p:nvPr>
            <p:ph type="title"/>
            <p:custDataLst>
              <p:tags r:id="rId2"/>
            </p:custDataLst>
          </p:nvPr>
        </p:nvSpPr>
        <p:spPr>
          <a:xfrm>
            <a:off x="304800" y="228600"/>
            <a:ext cx="8077200" cy="685800"/>
          </a:xfrm>
        </p:spPr>
        <p:txBody>
          <a:bodyPr>
            <a:noAutofit/>
          </a:bodyPr>
          <a:lstStyle/>
          <a:p>
            <a:pPr algn="ctr"/>
            <a:r>
              <a:rPr lang="en-US" altLang="fr-FR" sz="3600" b="1" cap="small" dirty="0" smtClean="0">
                <a:solidFill>
                  <a:srgbClr val="FF6600"/>
                </a:solidFill>
              </a:rPr>
              <a:t>S </a:t>
            </a:r>
            <a:r>
              <a:rPr lang="en-US" altLang="fr-FR" sz="3600" b="1" cap="small" dirty="0">
                <a:solidFill>
                  <a:srgbClr val="FF6600"/>
                </a:solidFill>
              </a:rPr>
              <a:t>27.     DPA - Security of personal data</a:t>
            </a:r>
            <a:endParaRPr lang="en-US" sz="3600" b="1" cap="small" dirty="0">
              <a:solidFill>
                <a:srgbClr val="FF6600"/>
              </a:solidFill>
            </a:endParaRPr>
          </a:p>
        </p:txBody>
      </p:sp>
    </p:spTree>
    <p:custDataLst>
      <p:tags r:id="rId1"/>
    </p:custDataLst>
    <p:extLst>
      <p:ext uri="{BB962C8B-B14F-4D97-AF65-F5344CB8AC3E}">
        <p14:creationId xmlns:p14="http://schemas.microsoft.com/office/powerpoint/2010/main" val="2127731130"/>
      </p:ext>
    </p:extLst>
  </p:cSld>
  <p:clrMapOvr>
    <a:masterClrMapping/>
  </p:clrMapOvr>
  <p:transition spd="slow">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914400"/>
            <a:ext cx="7924800" cy="5257800"/>
          </a:xfrm>
          <a:gradFill flip="none" rotWithShape="1">
            <a:gsLst>
              <a:gs pos="0">
                <a:srgbClr val="0099FF">
                  <a:tint val="66000"/>
                  <a:satMod val="160000"/>
                </a:srgbClr>
              </a:gs>
              <a:gs pos="50000">
                <a:srgbClr val="0099FF">
                  <a:tint val="44500"/>
                  <a:satMod val="160000"/>
                </a:srgbClr>
              </a:gs>
              <a:gs pos="100000">
                <a:srgbClr val="0099FF">
                  <a:tint val="23500"/>
                  <a:satMod val="160000"/>
                </a:srgb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t" anchorCtr="1">
            <a:noAutofit/>
          </a:bodyPr>
          <a:lstStyle/>
          <a:p>
            <a:pPr>
              <a:buNone/>
            </a:pPr>
            <a:endParaRPr lang="en-GB" sz="3000" b="1" dirty="0" smtClean="0">
              <a:solidFill>
                <a:schemeClr val="bg1"/>
              </a:solidFill>
            </a:endParaRPr>
          </a:p>
          <a:p>
            <a:pPr marL="457200" indent="-457200">
              <a:buAutoNum type="arabicParenBoth"/>
              <a:defRPr/>
            </a:pPr>
            <a:r>
              <a:rPr lang="en-GB" altLang="fr-FR" sz="2000" dirty="0" smtClean="0"/>
              <a:t>Where </a:t>
            </a:r>
            <a:r>
              <a:rPr lang="en-GB" altLang="fr-FR" sz="2000" dirty="0"/>
              <a:t>the purpose for keeping personal </a:t>
            </a:r>
            <a:r>
              <a:rPr lang="en-GB" altLang="fr-FR" sz="2000" b="1" dirty="0"/>
              <a:t>data</a:t>
            </a:r>
            <a:r>
              <a:rPr lang="en-GB" altLang="fr-FR" sz="2000" dirty="0"/>
              <a:t> has lapsed, </a:t>
            </a:r>
            <a:endParaRPr lang="en-GB" altLang="fr-FR" sz="2000" dirty="0" smtClean="0"/>
          </a:p>
          <a:p>
            <a:pPr marL="400050" lvl="1" indent="0">
              <a:buNone/>
              <a:defRPr/>
            </a:pPr>
            <a:r>
              <a:rPr lang="en-GB" altLang="fr-FR" sz="1600" dirty="0"/>
              <a:t>	</a:t>
            </a:r>
            <a:r>
              <a:rPr lang="en-GB" altLang="fr-FR" sz="1600" dirty="0" smtClean="0"/>
              <a:t>the </a:t>
            </a:r>
            <a:r>
              <a:rPr lang="en-GB" altLang="fr-FR" sz="1600" b="1" dirty="0"/>
              <a:t>data</a:t>
            </a:r>
            <a:r>
              <a:rPr lang="en-GB" altLang="fr-FR" sz="1600" dirty="0"/>
              <a:t> controller shall – </a:t>
            </a:r>
            <a:endParaRPr lang="en-US" altLang="fr-FR" sz="1600" dirty="0"/>
          </a:p>
          <a:p>
            <a:pPr marL="400050" lvl="1" indent="0">
              <a:buNone/>
              <a:defRPr/>
            </a:pPr>
            <a:r>
              <a:rPr lang="en-GB" altLang="fr-FR" sz="1600" dirty="0"/>
              <a:t>	</a:t>
            </a:r>
            <a:r>
              <a:rPr lang="en-GB" altLang="fr-FR" sz="1600" dirty="0" smtClean="0"/>
              <a:t>(</a:t>
            </a:r>
            <a:r>
              <a:rPr lang="en-GB" altLang="fr-FR" sz="1600" dirty="0"/>
              <a:t>a)    destroy such </a:t>
            </a:r>
            <a:r>
              <a:rPr lang="en-GB" altLang="fr-FR" sz="1600" b="1" dirty="0"/>
              <a:t>data</a:t>
            </a:r>
            <a:r>
              <a:rPr lang="en-GB" altLang="fr-FR" sz="1600" dirty="0"/>
              <a:t> as soon as reasonably pr</a:t>
            </a:r>
            <a:r>
              <a:rPr lang="en-GB" altLang="fr-FR" sz="1600" b="1" dirty="0"/>
              <a:t>act</a:t>
            </a:r>
            <a:r>
              <a:rPr lang="en-GB" altLang="fr-FR" sz="1600" dirty="0"/>
              <a:t>icable; and</a:t>
            </a:r>
            <a:endParaRPr lang="en-US" altLang="fr-FR" sz="1600" dirty="0"/>
          </a:p>
          <a:p>
            <a:pPr marL="400050" lvl="1" indent="0">
              <a:buNone/>
              <a:defRPr/>
            </a:pPr>
            <a:r>
              <a:rPr lang="en-GB" altLang="fr-FR" sz="1600" dirty="0"/>
              <a:t>	</a:t>
            </a:r>
            <a:r>
              <a:rPr lang="en-GB" altLang="fr-FR" sz="1600" dirty="0" smtClean="0"/>
              <a:t>(</a:t>
            </a:r>
            <a:r>
              <a:rPr lang="en-GB" altLang="fr-FR" sz="1600" dirty="0"/>
              <a:t>b)     notify any </a:t>
            </a:r>
            <a:r>
              <a:rPr lang="en-GB" altLang="fr-FR" sz="1600" b="1" dirty="0"/>
              <a:t>data</a:t>
            </a:r>
            <a:r>
              <a:rPr lang="en-GB" altLang="fr-FR" sz="1600" dirty="0"/>
              <a:t> processor holding such </a:t>
            </a:r>
            <a:r>
              <a:rPr lang="en-GB" altLang="fr-FR" sz="1600" b="1" dirty="0"/>
              <a:t>data</a:t>
            </a:r>
            <a:r>
              <a:rPr lang="en-GB" altLang="fr-FR" sz="1600" dirty="0"/>
              <a:t>.</a:t>
            </a:r>
            <a:endParaRPr lang="en-US" altLang="fr-FR" sz="1600" dirty="0"/>
          </a:p>
          <a:p>
            <a:pPr marL="0" indent="0">
              <a:buNone/>
              <a:defRPr/>
            </a:pPr>
            <a:endParaRPr lang="en-GB" altLang="fr-FR" sz="2000" dirty="0" smtClean="0"/>
          </a:p>
          <a:p>
            <a:pPr marL="0" indent="0">
              <a:buNone/>
              <a:defRPr/>
            </a:pPr>
            <a:r>
              <a:rPr lang="en-GB" altLang="fr-FR" sz="2000" dirty="0" smtClean="0"/>
              <a:t>(</a:t>
            </a:r>
            <a:r>
              <a:rPr lang="en-GB" altLang="fr-FR" sz="2000" dirty="0"/>
              <a:t>2) Any </a:t>
            </a:r>
            <a:r>
              <a:rPr lang="en-GB" altLang="fr-FR" sz="2000" b="1" dirty="0"/>
              <a:t>data</a:t>
            </a:r>
            <a:r>
              <a:rPr lang="en-GB" altLang="fr-FR" sz="2000" dirty="0"/>
              <a:t> processor who receives a notification </a:t>
            </a:r>
            <a:endParaRPr lang="en-GB" altLang="fr-FR" sz="2000" dirty="0" smtClean="0"/>
          </a:p>
          <a:p>
            <a:pPr lvl="1">
              <a:defRPr/>
            </a:pPr>
            <a:r>
              <a:rPr lang="en-GB" altLang="fr-FR" sz="1600" dirty="0" smtClean="0"/>
              <a:t>under </a:t>
            </a:r>
            <a:r>
              <a:rPr lang="en-GB" altLang="fr-FR" sz="1600" dirty="0"/>
              <a:t>subsection (1) (b) shall, as soon as reasonably pr</a:t>
            </a:r>
            <a:r>
              <a:rPr lang="en-GB" altLang="fr-FR" sz="1600" b="1" dirty="0"/>
              <a:t>act</a:t>
            </a:r>
            <a:r>
              <a:rPr lang="en-GB" altLang="fr-FR" sz="1600" dirty="0"/>
              <a:t>icable, </a:t>
            </a:r>
            <a:endParaRPr lang="en-GB" altLang="fr-FR" sz="1600" dirty="0" smtClean="0"/>
          </a:p>
          <a:p>
            <a:pPr lvl="1">
              <a:defRPr/>
            </a:pPr>
            <a:r>
              <a:rPr lang="en-GB" altLang="fr-FR" sz="1600" dirty="0" smtClean="0"/>
              <a:t>destroy </a:t>
            </a:r>
            <a:r>
              <a:rPr lang="en-GB" altLang="fr-FR" sz="1600" dirty="0"/>
              <a:t>the </a:t>
            </a:r>
            <a:r>
              <a:rPr lang="en-GB" altLang="fr-FR" sz="1600" b="1" dirty="0"/>
              <a:t>data</a:t>
            </a:r>
            <a:r>
              <a:rPr lang="en-GB" altLang="fr-FR" sz="1600" dirty="0"/>
              <a:t> specified by the </a:t>
            </a:r>
            <a:r>
              <a:rPr lang="en-GB" altLang="fr-FR" sz="1600" b="1" dirty="0"/>
              <a:t>data</a:t>
            </a:r>
            <a:r>
              <a:rPr lang="en-GB" altLang="fr-FR" sz="1600" dirty="0"/>
              <a:t> controller. </a:t>
            </a:r>
            <a:endParaRPr lang="en-US" altLang="fr-FR" sz="1600" dirty="0"/>
          </a:p>
        </p:txBody>
      </p:sp>
      <p:sp>
        <p:nvSpPr>
          <p:cNvPr id="6" name="Title 1"/>
          <p:cNvSpPr>
            <a:spLocks noGrp="1"/>
          </p:cNvSpPr>
          <p:nvPr>
            <p:ph type="title"/>
            <p:custDataLst>
              <p:tags r:id="rId2"/>
            </p:custDataLst>
          </p:nvPr>
        </p:nvSpPr>
        <p:spPr>
          <a:xfrm>
            <a:off x="457200" y="381000"/>
            <a:ext cx="8458200" cy="685800"/>
          </a:xfrm>
        </p:spPr>
        <p:txBody>
          <a:bodyPr>
            <a:noAutofit/>
          </a:bodyPr>
          <a:lstStyle/>
          <a:p>
            <a:pPr algn="ctr"/>
            <a:r>
              <a:rPr lang="en-US" altLang="fr-FR" sz="3600" b="1" cap="small" dirty="0">
                <a:solidFill>
                  <a:srgbClr val="FF6600"/>
                </a:solidFill>
              </a:rPr>
              <a:t>S</a:t>
            </a:r>
            <a:r>
              <a:rPr lang="en-US" altLang="fr-FR" sz="3600" b="1" cap="small" dirty="0" smtClean="0">
                <a:solidFill>
                  <a:srgbClr val="FF6600"/>
                </a:solidFill>
              </a:rPr>
              <a:t>28. DPA</a:t>
            </a:r>
            <a:r>
              <a:rPr lang="en-US" altLang="fr-FR" sz="3600" b="1" cap="small" dirty="0">
                <a:solidFill>
                  <a:srgbClr val="FF6600"/>
                </a:solidFill>
              </a:rPr>
              <a:t> </a:t>
            </a:r>
            <a:r>
              <a:rPr lang="en-US" altLang="fr-FR" sz="3600" b="1" cap="small" dirty="0" smtClean="0">
                <a:solidFill>
                  <a:srgbClr val="FF6600"/>
                </a:solidFill>
              </a:rPr>
              <a:t>-</a:t>
            </a:r>
            <a:r>
              <a:rPr lang="en-US" altLang="fr-FR" sz="3600" b="1" cap="small" dirty="0">
                <a:solidFill>
                  <a:srgbClr val="FF6600"/>
                </a:solidFill>
              </a:rPr>
              <a:t> </a:t>
            </a:r>
            <a:r>
              <a:rPr lang="en-US" altLang="fr-FR" sz="3600" b="1" cap="small" dirty="0" smtClean="0">
                <a:solidFill>
                  <a:srgbClr val="FF6600"/>
                </a:solidFill>
              </a:rPr>
              <a:t>Duty </a:t>
            </a:r>
            <a:r>
              <a:rPr lang="en-US" altLang="fr-FR" sz="3600" b="1" cap="small" dirty="0">
                <a:solidFill>
                  <a:srgbClr val="FF6600"/>
                </a:solidFill>
              </a:rPr>
              <a:t>to destroy personal data</a:t>
            </a:r>
            <a:r>
              <a:rPr lang="en-US" altLang="fr-FR" sz="3600" dirty="0"/>
              <a:t/>
            </a:r>
            <a:br>
              <a:rPr lang="en-US" altLang="fr-FR" sz="3600" dirty="0"/>
            </a:br>
            <a:endParaRPr lang="en-US" sz="3600" b="1" cap="small" dirty="0">
              <a:solidFill>
                <a:srgbClr val="FF6600"/>
              </a:solidFill>
            </a:endParaRPr>
          </a:p>
        </p:txBody>
      </p:sp>
    </p:spTree>
    <p:custDataLst>
      <p:tags r:id="rId1"/>
    </p:custDataLst>
    <p:extLst>
      <p:ext uri="{BB962C8B-B14F-4D97-AF65-F5344CB8AC3E}">
        <p14:creationId xmlns:p14="http://schemas.microsoft.com/office/powerpoint/2010/main" val="2127731130"/>
      </p:ext>
    </p:extLst>
  </p:cSld>
  <p:clrMapOvr>
    <a:masterClrMapping/>
  </p:clrMapOvr>
  <p:transition spd="slow">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62000"/>
            <a:ext cx="8153400" cy="5791200"/>
          </a:xfrm>
          <a:gradFill flip="none" rotWithShape="1">
            <a:gsLst>
              <a:gs pos="0">
                <a:srgbClr val="0099FF">
                  <a:tint val="66000"/>
                  <a:satMod val="160000"/>
                </a:srgbClr>
              </a:gs>
              <a:gs pos="50000">
                <a:srgbClr val="0099FF">
                  <a:tint val="44500"/>
                  <a:satMod val="160000"/>
                </a:srgbClr>
              </a:gs>
              <a:gs pos="100000">
                <a:srgbClr val="0099FF">
                  <a:tint val="23500"/>
                  <a:satMod val="160000"/>
                </a:srgb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t" anchorCtr="1">
            <a:normAutofit fontScale="92500" lnSpcReduction="20000"/>
          </a:bodyPr>
          <a:lstStyle/>
          <a:p>
            <a:pPr>
              <a:buNone/>
            </a:pPr>
            <a:endParaRPr lang="en-GB" b="1" dirty="0" smtClean="0">
              <a:solidFill>
                <a:schemeClr val="bg1"/>
              </a:solidFill>
            </a:endParaRPr>
          </a:p>
          <a:p>
            <a:pPr marL="514350" indent="-514350">
              <a:buAutoNum type="arabicParenBoth"/>
              <a:defRPr/>
            </a:pPr>
            <a:r>
              <a:rPr lang="en-GB" altLang="fr-FR" sz="2600" dirty="0" smtClean="0"/>
              <a:t>Any </a:t>
            </a:r>
            <a:r>
              <a:rPr lang="en-GB" altLang="fr-FR" sz="2600" b="1" dirty="0"/>
              <a:t>data</a:t>
            </a:r>
            <a:r>
              <a:rPr lang="en-GB" altLang="fr-FR" sz="2600" dirty="0"/>
              <a:t> controller who, </a:t>
            </a:r>
            <a:endParaRPr lang="en-GB" altLang="fr-FR" sz="2600" dirty="0" smtClean="0"/>
          </a:p>
          <a:p>
            <a:pPr lvl="1">
              <a:defRPr/>
            </a:pPr>
            <a:r>
              <a:rPr lang="en-GB" altLang="fr-FR" sz="2200" dirty="0" smtClean="0"/>
              <a:t>without </a:t>
            </a:r>
            <a:r>
              <a:rPr lang="en-GB" altLang="fr-FR" sz="2200" dirty="0"/>
              <a:t>lawful excuse, discloses personal </a:t>
            </a:r>
            <a:r>
              <a:rPr lang="en-GB" altLang="fr-FR" sz="2200" b="1" dirty="0"/>
              <a:t>data</a:t>
            </a:r>
            <a:r>
              <a:rPr lang="en-GB" altLang="fr-FR" sz="2200" dirty="0"/>
              <a:t> in any manner that is incompatible with the purposes for which such </a:t>
            </a:r>
            <a:r>
              <a:rPr lang="en-GB" altLang="fr-FR" sz="2200" b="1" dirty="0"/>
              <a:t>data</a:t>
            </a:r>
            <a:r>
              <a:rPr lang="en-GB" altLang="fr-FR" sz="2200" dirty="0"/>
              <a:t> has been collected shall commit an offence</a:t>
            </a:r>
            <a:r>
              <a:rPr lang="en-GB" altLang="fr-FR" sz="2200" dirty="0" smtClean="0"/>
              <a:t>.</a:t>
            </a:r>
            <a:endParaRPr lang="en-US" altLang="fr-FR" sz="2200" dirty="0"/>
          </a:p>
          <a:p>
            <a:pPr marL="0" indent="0">
              <a:buNone/>
              <a:defRPr/>
            </a:pPr>
            <a:endParaRPr lang="en-US" altLang="fr-FR" sz="2600" dirty="0"/>
          </a:p>
          <a:p>
            <a:pPr marL="0" indent="0">
              <a:buNone/>
              <a:defRPr/>
            </a:pPr>
            <a:r>
              <a:rPr lang="en-GB" altLang="fr-FR" sz="2600" dirty="0" smtClean="0"/>
              <a:t>(</a:t>
            </a:r>
            <a:r>
              <a:rPr lang="en-GB" altLang="fr-FR" sz="2600" dirty="0"/>
              <a:t>2) Any </a:t>
            </a:r>
            <a:r>
              <a:rPr lang="en-GB" altLang="fr-FR" sz="2600" b="1" dirty="0"/>
              <a:t>data</a:t>
            </a:r>
            <a:r>
              <a:rPr lang="en-GB" altLang="fr-FR" sz="2600" dirty="0"/>
              <a:t> processor who, </a:t>
            </a:r>
            <a:endParaRPr lang="en-GB" altLang="fr-FR" sz="2600" dirty="0" smtClean="0"/>
          </a:p>
          <a:p>
            <a:pPr lvl="1">
              <a:defRPr/>
            </a:pPr>
            <a:r>
              <a:rPr lang="en-GB" altLang="fr-FR" sz="2200" dirty="0" smtClean="0"/>
              <a:t>without </a:t>
            </a:r>
            <a:r>
              <a:rPr lang="en-GB" altLang="fr-FR" sz="2200" dirty="0"/>
              <a:t>lawful excuse, discloses personal </a:t>
            </a:r>
            <a:r>
              <a:rPr lang="en-GB" altLang="fr-FR" sz="2200" b="1" dirty="0"/>
              <a:t>data</a:t>
            </a:r>
            <a:r>
              <a:rPr lang="en-GB" altLang="fr-FR" sz="2200" dirty="0"/>
              <a:t> processed by him without the prior authority of the </a:t>
            </a:r>
            <a:r>
              <a:rPr lang="en-GB" altLang="fr-FR" sz="2200" b="1" dirty="0"/>
              <a:t>data</a:t>
            </a:r>
            <a:r>
              <a:rPr lang="en-GB" altLang="fr-FR" sz="2200" dirty="0"/>
              <a:t> controller on whose behalf such </a:t>
            </a:r>
            <a:r>
              <a:rPr lang="en-GB" altLang="fr-FR" sz="2200" b="1" dirty="0"/>
              <a:t>data</a:t>
            </a:r>
            <a:r>
              <a:rPr lang="en-GB" altLang="fr-FR" sz="2200" dirty="0"/>
              <a:t> is or has been processed shall commit an offence.</a:t>
            </a:r>
            <a:endParaRPr lang="en-US" altLang="fr-FR" sz="2200" dirty="0"/>
          </a:p>
          <a:p>
            <a:pPr marL="0" indent="0">
              <a:buNone/>
              <a:defRPr/>
            </a:pPr>
            <a:endParaRPr lang="en-GB" altLang="fr-FR" sz="2600" dirty="0" smtClean="0"/>
          </a:p>
          <a:p>
            <a:pPr marL="0" indent="0">
              <a:buNone/>
              <a:defRPr/>
            </a:pPr>
            <a:r>
              <a:rPr lang="en-GB" altLang="fr-FR" sz="2600" dirty="0" smtClean="0"/>
              <a:t>(</a:t>
            </a:r>
            <a:r>
              <a:rPr lang="en-GB" altLang="fr-FR" sz="2600" dirty="0"/>
              <a:t>3) Subject to subsection (4), any person who -</a:t>
            </a:r>
            <a:endParaRPr lang="en-US" altLang="fr-FR" sz="2600" dirty="0"/>
          </a:p>
          <a:p>
            <a:pPr marL="400050" lvl="1" indent="0">
              <a:buNone/>
              <a:defRPr/>
            </a:pPr>
            <a:r>
              <a:rPr lang="en-GB" altLang="fr-FR" sz="2200" dirty="0" smtClean="0"/>
              <a:t>(</a:t>
            </a:r>
            <a:r>
              <a:rPr lang="en-GB" altLang="fr-FR" sz="2200" dirty="0"/>
              <a:t>a) obtains access to personal </a:t>
            </a:r>
            <a:r>
              <a:rPr lang="en-GB" altLang="fr-FR" sz="2200" b="1" dirty="0"/>
              <a:t>data</a:t>
            </a:r>
            <a:r>
              <a:rPr lang="en-GB" altLang="fr-FR" sz="2200" dirty="0"/>
              <a:t>, or obtains any information </a:t>
            </a:r>
            <a:r>
              <a:rPr lang="en-GB" altLang="fr-FR" sz="2200" dirty="0" smtClean="0"/>
              <a:t>constituting </a:t>
            </a:r>
            <a:r>
              <a:rPr lang="en-GB" altLang="fr-FR" sz="2200" dirty="0"/>
              <a:t>such </a:t>
            </a:r>
            <a:r>
              <a:rPr lang="en-GB" altLang="fr-FR" sz="2200" b="1" dirty="0"/>
              <a:t>data</a:t>
            </a:r>
            <a:r>
              <a:rPr lang="en-GB" altLang="fr-FR" sz="2200" dirty="0"/>
              <a:t>, </a:t>
            </a:r>
            <a:r>
              <a:rPr lang="en-GB" altLang="fr-FR" sz="2200" b="1" dirty="0"/>
              <a:t>without</a:t>
            </a:r>
            <a:r>
              <a:rPr lang="en-GB" altLang="fr-FR" sz="2200" dirty="0"/>
              <a:t> prior </a:t>
            </a:r>
            <a:r>
              <a:rPr lang="en-GB" altLang="fr-FR" sz="2200" b="1" dirty="0"/>
              <a:t>authority</a:t>
            </a:r>
            <a:r>
              <a:rPr lang="en-GB" altLang="fr-FR" sz="2200" dirty="0"/>
              <a:t> of the </a:t>
            </a:r>
            <a:r>
              <a:rPr lang="en-GB" altLang="fr-FR" sz="2200" b="1" dirty="0"/>
              <a:t>data</a:t>
            </a:r>
            <a:r>
              <a:rPr lang="en-GB" altLang="fr-FR" sz="2200" dirty="0"/>
              <a:t> controller 	or </a:t>
            </a:r>
            <a:r>
              <a:rPr lang="en-GB" altLang="fr-FR" sz="2200" b="1" dirty="0"/>
              <a:t>data</a:t>
            </a:r>
            <a:r>
              <a:rPr lang="en-GB" altLang="fr-FR" sz="2200" dirty="0"/>
              <a:t> processor by whom such </a:t>
            </a:r>
            <a:r>
              <a:rPr lang="en-GB" altLang="fr-FR" sz="2200" b="1" dirty="0"/>
              <a:t>data</a:t>
            </a:r>
            <a:r>
              <a:rPr lang="en-GB" altLang="fr-FR" sz="2200" dirty="0"/>
              <a:t> is kept; and</a:t>
            </a:r>
            <a:endParaRPr lang="en-US" altLang="fr-FR" sz="2200" dirty="0"/>
          </a:p>
          <a:p>
            <a:pPr marL="400050" lvl="1" indent="0">
              <a:buNone/>
              <a:defRPr/>
            </a:pPr>
            <a:r>
              <a:rPr lang="en-GB" altLang="fr-FR" sz="2200" dirty="0" smtClean="0"/>
              <a:t>(</a:t>
            </a:r>
            <a:r>
              <a:rPr lang="en-GB" altLang="fr-FR" sz="2200" dirty="0"/>
              <a:t>b) discloses the </a:t>
            </a:r>
            <a:r>
              <a:rPr lang="en-GB" altLang="fr-FR" sz="2200" b="1" dirty="0"/>
              <a:t>data</a:t>
            </a:r>
            <a:r>
              <a:rPr lang="en-GB" altLang="fr-FR" sz="2200" dirty="0"/>
              <a:t> or information to another person,</a:t>
            </a:r>
            <a:endParaRPr lang="en-US" altLang="fr-FR" sz="2200" dirty="0"/>
          </a:p>
          <a:p>
            <a:pPr marL="400050" lvl="1" indent="0">
              <a:buNone/>
              <a:defRPr/>
            </a:pPr>
            <a:r>
              <a:rPr lang="en-GB" altLang="fr-FR" sz="2200" dirty="0"/>
              <a:t>            </a:t>
            </a:r>
            <a:r>
              <a:rPr lang="en-GB" altLang="fr-FR" sz="2200" i="1" dirty="0"/>
              <a:t>shall commit an offence.</a:t>
            </a:r>
            <a:endParaRPr lang="en-US" altLang="fr-FR" sz="2200" i="1" dirty="0"/>
          </a:p>
          <a:p>
            <a:pPr>
              <a:defRPr/>
            </a:pPr>
            <a:endParaRPr lang="en-US" altLang="fr-FR" dirty="0"/>
          </a:p>
        </p:txBody>
      </p:sp>
      <p:sp>
        <p:nvSpPr>
          <p:cNvPr id="6" name="Title 1"/>
          <p:cNvSpPr>
            <a:spLocks noGrp="1"/>
          </p:cNvSpPr>
          <p:nvPr>
            <p:ph type="title"/>
            <p:custDataLst>
              <p:tags r:id="rId2"/>
            </p:custDataLst>
          </p:nvPr>
        </p:nvSpPr>
        <p:spPr>
          <a:xfrm>
            <a:off x="685800" y="76200"/>
            <a:ext cx="8077200" cy="685800"/>
          </a:xfrm>
        </p:spPr>
        <p:txBody>
          <a:bodyPr>
            <a:noAutofit/>
          </a:bodyPr>
          <a:lstStyle/>
          <a:p>
            <a:pPr algn="ctr"/>
            <a:r>
              <a:rPr lang="en-US" altLang="fr-FR" sz="3200" b="1" cap="small" dirty="0" smtClean="0">
                <a:solidFill>
                  <a:srgbClr val="FF6600"/>
                </a:solidFill>
              </a:rPr>
              <a:t>S </a:t>
            </a:r>
            <a:r>
              <a:rPr lang="en-US" altLang="fr-FR" sz="3200" b="1" cap="small" dirty="0">
                <a:solidFill>
                  <a:srgbClr val="FF6600"/>
                </a:solidFill>
              </a:rPr>
              <a:t>29 </a:t>
            </a:r>
            <a:r>
              <a:rPr lang="en-US" altLang="fr-FR" sz="3200" b="1" cap="small" dirty="0" err="1">
                <a:solidFill>
                  <a:srgbClr val="FF6600"/>
                </a:solidFill>
              </a:rPr>
              <a:t>DPA.Unlawful</a:t>
            </a:r>
            <a:r>
              <a:rPr lang="en-US" altLang="fr-FR" sz="3200" b="1" cap="small" dirty="0">
                <a:solidFill>
                  <a:srgbClr val="FF6600"/>
                </a:solidFill>
              </a:rPr>
              <a:t> disclosure of personal data</a:t>
            </a:r>
            <a:endParaRPr lang="en-US" sz="3200" b="1" cap="small" dirty="0">
              <a:solidFill>
                <a:srgbClr val="FF6600"/>
              </a:solidFill>
            </a:endParaRPr>
          </a:p>
        </p:txBody>
      </p:sp>
    </p:spTree>
    <p:custDataLst>
      <p:tags r:id="rId1"/>
    </p:custDataLst>
    <p:extLst>
      <p:ext uri="{BB962C8B-B14F-4D97-AF65-F5344CB8AC3E}">
        <p14:creationId xmlns:p14="http://schemas.microsoft.com/office/powerpoint/2010/main" val="954606883"/>
      </p:ext>
    </p:extLst>
  </p:cSld>
  <p:clrMapOvr>
    <a:masterClrMapping/>
  </p:clrMapOvr>
  <p:transition spd="slow">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62000"/>
            <a:ext cx="8153400" cy="5791200"/>
          </a:xfrm>
          <a:gradFill flip="none" rotWithShape="1">
            <a:gsLst>
              <a:gs pos="0">
                <a:srgbClr val="0099FF">
                  <a:tint val="66000"/>
                  <a:satMod val="160000"/>
                </a:srgbClr>
              </a:gs>
              <a:gs pos="50000">
                <a:srgbClr val="0099FF">
                  <a:tint val="44500"/>
                  <a:satMod val="160000"/>
                </a:srgbClr>
              </a:gs>
              <a:gs pos="100000">
                <a:srgbClr val="0099FF">
                  <a:tint val="23500"/>
                  <a:satMod val="160000"/>
                </a:srgb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t" anchorCtr="1">
            <a:normAutofit/>
          </a:bodyPr>
          <a:lstStyle/>
          <a:p>
            <a:pPr>
              <a:buNone/>
            </a:pPr>
            <a:endParaRPr lang="en-GB" b="1" dirty="0" smtClean="0">
              <a:solidFill>
                <a:schemeClr val="bg1"/>
              </a:solidFill>
            </a:endParaRPr>
          </a:p>
          <a:p>
            <a:pPr marL="0" indent="0">
              <a:buNone/>
            </a:pPr>
            <a:r>
              <a:rPr lang="en-GB" altLang="fr-FR" sz="2200" dirty="0"/>
              <a:t>(4) Subsection (3) shall not apply to a person </a:t>
            </a:r>
            <a:endParaRPr lang="en-GB" altLang="fr-FR" sz="2200" dirty="0" smtClean="0"/>
          </a:p>
          <a:p>
            <a:pPr marL="0" indent="0">
              <a:buNone/>
            </a:pPr>
            <a:r>
              <a:rPr lang="en-GB" altLang="fr-FR" sz="2200" dirty="0"/>
              <a:t>	</a:t>
            </a:r>
            <a:r>
              <a:rPr lang="en-GB" altLang="fr-FR" sz="2200" dirty="0" smtClean="0"/>
              <a:t>who </a:t>
            </a:r>
            <a:r>
              <a:rPr lang="en-GB" altLang="fr-FR" sz="2200" dirty="0"/>
              <a:t>is an employee or </a:t>
            </a:r>
            <a:endParaRPr lang="en-GB" altLang="fr-FR" sz="2200" dirty="0" smtClean="0"/>
          </a:p>
          <a:p>
            <a:pPr marL="0" indent="0">
              <a:buNone/>
            </a:pPr>
            <a:r>
              <a:rPr lang="en-GB" altLang="fr-FR" sz="2200" dirty="0"/>
              <a:t>	</a:t>
            </a:r>
            <a:r>
              <a:rPr lang="en-GB" altLang="fr-FR" sz="2200" dirty="0" smtClean="0"/>
              <a:t>agent </a:t>
            </a:r>
            <a:r>
              <a:rPr lang="en-GB" altLang="fr-FR" sz="2200" dirty="0"/>
              <a:t>of a </a:t>
            </a:r>
            <a:r>
              <a:rPr lang="en-GB" altLang="fr-FR" sz="2200" b="1" dirty="0"/>
              <a:t>data</a:t>
            </a:r>
            <a:r>
              <a:rPr lang="en-GB" altLang="fr-FR" sz="2200" dirty="0"/>
              <a:t> controller or </a:t>
            </a:r>
            <a:endParaRPr lang="en-GB" altLang="fr-FR" sz="2200" dirty="0" smtClean="0"/>
          </a:p>
          <a:p>
            <a:pPr marL="0" indent="0">
              <a:buNone/>
            </a:pPr>
            <a:r>
              <a:rPr lang="en-GB" altLang="fr-FR" sz="2200" dirty="0"/>
              <a:t>	</a:t>
            </a:r>
            <a:r>
              <a:rPr lang="en-GB" altLang="fr-FR" sz="2200" dirty="0" smtClean="0"/>
              <a:t>processor </a:t>
            </a:r>
            <a:r>
              <a:rPr lang="en-GB" altLang="fr-FR" sz="2200" dirty="0"/>
              <a:t>and is </a:t>
            </a:r>
            <a:r>
              <a:rPr lang="en-GB" altLang="fr-FR" sz="2200" b="1" dirty="0"/>
              <a:t>act</a:t>
            </a:r>
            <a:r>
              <a:rPr lang="en-GB" altLang="fr-FR" sz="2200" dirty="0"/>
              <a:t>ing within his mandate.</a:t>
            </a:r>
            <a:endParaRPr lang="en-US" altLang="fr-FR" sz="2200" dirty="0"/>
          </a:p>
          <a:p>
            <a:pPr marL="0" indent="0">
              <a:buNone/>
            </a:pPr>
            <a:endParaRPr lang="en-GB" altLang="fr-FR" sz="2200" dirty="0" smtClean="0"/>
          </a:p>
          <a:p>
            <a:pPr marL="0" indent="0">
              <a:buNone/>
            </a:pPr>
            <a:r>
              <a:rPr lang="en-GB" altLang="fr-FR" sz="2200" dirty="0" smtClean="0"/>
              <a:t>(</a:t>
            </a:r>
            <a:r>
              <a:rPr lang="en-GB" altLang="fr-FR" sz="2200" dirty="0"/>
              <a:t>5) Any person who offers to sell personal </a:t>
            </a:r>
            <a:r>
              <a:rPr lang="en-GB" altLang="fr-FR" sz="2200" b="1" dirty="0"/>
              <a:t>data</a:t>
            </a:r>
            <a:r>
              <a:rPr lang="en-GB" altLang="fr-FR" sz="2200" dirty="0"/>
              <a:t> where such personal </a:t>
            </a:r>
            <a:r>
              <a:rPr lang="en-GB" altLang="fr-FR" sz="2200" b="1" dirty="0"/>
              <a:t>data</a:t>
            </a:r>
            <a:r>
              <a:rPr lang="en-GB" altLang="fr-FR" sz="2200" dirty="0"/>
              <a:t> has been obtained in breach of subsection (1) shall commit an offence.</a:t>
            </a:r>
            <a:endParaRPr lang="en-US" altLang="fr-FR" sz="2200" dirty="0"/>
          </a:p>
          <a:p>
            <a:pPr marL="0" indent="0">
              <a:buNone/>
            </a:pPr>
            <a:endParaRPr lang="en-GB" altLang="fr-FR" sz="2200" dirty="0" smtClean="0"/>
          </a:p>
          <a:p>
            <a:pPr marL="0" indent="0">
              <a:buNone/>
            </a:pPr>
            <a:r>
              <a:rPr lang="en-GB" altLang="fr-FR" sz="2200" dirty="0" smtClean="0"/>
              <a:t>(</a:t>
            </a:r>
            <a:r>
              <a:rPr lang="en-GB" altLang="fr-FR" sz="2200" dirty="0"/>
              <a:t>6) For the purposes of subsection (5), </a:t>
            </a:r>
            <a:endParaRPr lang="en-GB" altLang="fr-FR" sz="2200" dirty="0" smtClean="0"/>
          </a:p>
          <a:p>
            <a:pPr marL="0" indent="0">
              <a:buNone/>
            </a:pPr>
            <a:r>
              <a:rPr lang="en-GB" altLang="fr-FR" sz="2200" dirty="0"/>
              <a:t>	</a:t>
            </a:r>
            <a:r>
              <a:rPr lang="en-GB" altLang="fr-FR" sz="2200" dirty="0" smtClean="0"/>
              <a:t>an </a:t>
            </a:r>
            <a:r>
              <a:rPr lang="en-GB" altLang="fr-FR" sz="2200" dirty="0"/>
              <a:t>advertisement indicating that personal </a:t>
            </a:r>
            <a:r>
              <a:rPr lang="en-GB" altLang="fr-FR" sz="2200" b="1" dirty="0"/>
              <a:t>data</a:t>
            </a:r>
            <a:r>
              <a:rPr lang="en-GB" altLang="fr-FR" sz="2200" dirty="0"/>
              <a:t> is or </a:t>
            </a:r>
            <a:endParaRPr lang="en-GB" altLang="fr-FR" sz="2200" dirty="0" smtClean="0"/>
          </a:p>
          <a:p>
            <a:pPr marL="0" indent="0">
              <a:buNone/>
            </a:pPr>
            <a:r>
              <a:rPr lang="en-GB" altLang="fr-FR" sz="2200" dirty="0"/>
              <a:t>	</a:t>
            </a:r>
            <a:r>
              <a:rPr lang="en-GB" altLang="fr-FR" sz="2200" dirty="0" smtClean="0"/>
              <a:t>may </a:t>
            </a:r>
            <a:r>
              <a:rPr lang="en-GB" altLang="fr-FR" sz="2200" dirty="0"/>
              <a:t>be for sale, constitutes an offer to sell the personal </a:t>
            </a:r>
            <a:r>
              <a:rPr lang="en-GB" altLang="fr-FR" sz="2200" b="1" dirty="0" smtClean="0"/>
              <a:t>data</a:t>
            </a:r>
            <a:r>
              <a:rPr lang="en-GB" altLang="fr-FR" sz="2200" dirty="0"/>
              <a:t> </a:t>
            </a:r>
            <a:r>
              <a:rPr lang="en-GB" altLang="fr-FR" sz="2200" dirty="0" smtClean="0"/>
              <a:t>shall </a:t>
            </a:r>
            <a:r>
              <a:rPr lang="en-GB" altLang="fr-FR" sz="2200" dirty="0"/>
              <a:t>commit an offence.</a:t>
            </a:r>
            <a:endParaRPr lang="en-US" altLang="fr-FR" sz="2200" dirty="0"/>
          </a:p>
          <a:p>
            <a:pPr>
              <a:defRPr/>
            </a:pPr>
            <a:endParaRPr lang="en-US" altLang="fr-FR" sz="2200" dirty="0"/>
          </a:p>
        </p:txBody>
      </p:sp>
      <p:sp>
        <p:nvSpPr>
          <p:cNvPr id="6" name="Title 1"/>
          <p:cNvSpPr>
            <a:spLocks noGrp="1"/>
          </p:cNvSpPr>
          <p:nvPr>
            <p:ph type="title"/>
            <p:custDataLst>
              <p:tags r:id="rId2"/>
            </p:custDataLst>
          </p:nvPr>
        </p:nvSpPr>
        <p:spPr>
          <a:xfrm>
            <a:off x="685800" y="76200"/>
            <a:ext cx="8077200" cy="685800"/>
          </a:xfrm>
        </p:spPr>
        <p:txBody>
          <a:bodyPr>
            <a:noAutofit/>
          </a:bodyPr>
          <a:lstStyle/>
          <a:p>
            <a:pPr algn="ctr"/>
            <a:r>
              <a:rPr lang="en-US" altLang="fr-FR" sz="3200" b="1" cap="small" dirty="0" smtClean="0">
                <a:solidFill>
                  <a:srgbClr val="FF6600"/>
                </a:solidFill>
              </a:rPr>
              <a:t>S </a:t>
            </a:r>
            <a:r>
              <a:rPr lang="en-US" altLang="fr-FR" sz="3200" b="1" cap="small" dirty="0">
                <a:solidFill>
                  <a:srgbClr val="FF6600"/>
                </a:solidFill>
              </a:rPr>
              <a:t>29 </a:t>
            </a:r>
            <a:r>
              <a:rPr lang="en-US" altLang="fr-FR" sz="3200" b="1" cap="small" dirty="0" err="1">
                <a:solidFill>
                  <a:srgbClr val="FF6600"/>
                </a:solidFill>
              </a:rPr>
              <a:t>DPA.Unlawful</a:t>
            </a:r>
            <a:r>
              <a:rPr lang="en-US" altLang="fr-FR" sz="3200" b="1" cap="small" dirty="0">
                <a:solidFill>
                  <a:srgbClr val="FF6600"/>
                </a:solidFill>
              </a:rPr>
              <a:t> disclosure of personal data</a:t>
            </a:r>
            <a:endParaRPr lang="en-US" sz="3200" b="1" cap="small" dirty="0">
              <a:solidFill>
                <a:srgbClr val="FF6600"/>
              </a:solidFill>
            </a:endParaRPr>
          </a:p>
        </p:txBody>
      </p:sp>
    </p:spTree>
    <p:custDataLst>
      <p:tags r:id="rId1"/>
    </p:custDataLst>
    <p:extLst>
      <p:ext uri="{BB962C8B-B14F-4D97-AF65-F5344CB8AC3E}">
        <p14:creationId xmlns:p14="http://schemas.microsoft.com/office/powerpoint/2010/main" val="3312900606"/>
      </p:ext>
    </p:extLst>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4514" y="1304925"/>
            <a:ext cx="7696200" cy="1362075"/>
          </a:xfrm>
        </p:spPr>
        <p:txBody>
          <a:bodyPr>
            <a:normAutofit fontScale="90000"/>
          </a:bodyPr>
          <a:lstStyle/>
          <a:p>
            <a:pPr algn="ctr"/>
            <a:r>
              <a:rPr lang="en-US" altLang="fr-FR" sz="5400" dirty="0"/>
              <a:t>Security and Safe Keeping of official information</a:t>
            </a:r>
            <a:endParaRPr lang="en-US" sz="5400" dirty="0"/>
          </a:p>
        </p:txBody>
      </p:sp>
      <p:pic>
        <p:nvPicPr>
          <p:cNvPr id="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548382"/>
            <a:ext cx="3048000" cy="32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429250" y="3352800"/>
            <a:ext cx="3352800" cy="3352800"/>
          </a:xfrm>
          <a:prstGeom prst="rect">
            <a:avLst/>
          </a:prstGeom>
          <a:noFill/>
          <a:ln>
            <a:noFill/>
          </a:ln>
        </p:spPr>
      </p:pic>
      <p:sp>
        <p:nvSpPr>
          <p:cNvPr id="3" name="Rectangle 2"/>
          <p:cNvSpPr/>
          <p:nvPr/>
        </p:nvSpPr>
        <p:spPr>
          <a:xfrm>
            <a:off x="0" y="3087470"/>
            <a:ext cx="4572000" cy="646331"/>
          </a:xfrm>
          <a:prstGeom prst="rect">
            <a:avLst/>
          </a:prstGeom>
        </p:spPr>
        <p:txBody>
          <a:bodyPr wrap="square">
            <a:spAutoFit/>
          </a:bodyPr>
          <a:lstStyle/>
          <a:p>
            <a:pPr marL="285750" indent="-285750">
              <a:buFont typeface="Wingdings" panose="05000000000000000000" pitchFamily="2" charset="2"/>
              <a:buChar char="Ø"/>
            </a:pPr>
            <a:r>
              <a:rPr lang="en-US" altLang="fr-FR" dirty="0"/>
              <a:t>The aspect of Confidentiality and Security</a:t>
            </a:r>
            <a:endParaRPr lang="fr-FR" altLang="fr-FR" dirty="0"/>
          </a:p>
          <a:p>
            <a:pPr marL="285750" indent="-285750">
              <a:buFont typeface="Wingdings" panose="05000000000000000000" pitchFamily="2" charset="2"/>
              <a:buChar char="Ø"/>
            </a:pPr>
            <a:r>
              <a:rPr lang="en-US" altLang="fr-FR" dirty="0"/>
              <a:t>Safekeeping of Documents</a:t>
            </a:r>
            <a:endParaRPr lang="fr-FR" altLang="fr-F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49088"/>
            <a:ext cx="7696200" cy="762000"/>
          </a:xfrm>
        </p:spPr>
        <p:txBody>
          <a:bodyPr>
            <a:noAutofit/>
          </a:bodyPr>
          <a:lstStyle/>
          <a:p>
            <a:pPr lvl="0" algn="ctr"/>
            <a:r>
              <a:rPr lang="en-GB" altLang="fr-FR" sz="3600" dirty="0"/>
              <a:t>5</a:t>
            </a:r>
            <a:r>
              <a:rPr lang="en-GB" altLang="fr-FR" sz="3600" dirty="0" smtClean="0"/>
              <a:t>. </a:t>
            </a:r>
            <a:r>
              <a:rPr lang="en-GB" altLang="fr-FR" sz="3600" dirty="0"/>
              <a:t>Other related laws for Security and safe Keeping of official information</a:t>
            </a:r>
            <a:r>
              <a:rPr lang="en-GB" sz="3600" dirty="0"/>
              <a:t/>
            </a:r>
            <a:br>
              <a:rPr lang="en-GB" sz="3600" dirty="0"/>
            </a:br>
            <a:endParaRPr lang="en-US" sz="3600" dirty="0"/>
          </a:p>
        </p:txBody>
      </p:sp>
      <p:pic>
        <p:nvPicPr>
          <p:cNvPr id="6" name="Picture 5"/>
          <p:cNvPicPr>
            <a:picLocks noChangeAspect="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029200" y="1381125"/>
            <a:ext cx="2819400" cy="2819400"/>
          </a:xfrm>
          <a:prstGeom prst="rect">
            <a:avLst/>
          </a:prstGeom>
          <a:noFill/>
          <a:ln>
            <a:noFill/>
          </a:ln>
        </p:spPr>
      </p:pic>
      <p:sp>
        <p:nvSpPr>
          <p:cNvPr id="3" name="AutoShape 2" descr="Image result for Information and Communication Technologies Ac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 name="AutoShape 4" descr="Image result for Information and Communication Technologies Ac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8212" y="4572000"/>
            <a:ext cx="3381375"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2475" y="3419475"/>
            <a:ext cx="19050" cy="1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0237" y="1876425"/>
            <a:ext cx="2314575"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7"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3810000"/>
            <a:ext cx="3133725" cy="227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26955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762000"/>
            <a:ext cx="8153400" cy="5791200"/>
          </a:xfrm>
          <a:gradFill flip="none" rotWithShape="1">
            <a:gsLst>
              <a:gs pos="0">
                <a:srgbClr val="0099FF">
                  <a:tint val="66000"/>
                  <a:satMod val="160000"/>
                </a:srgbClr>
              </a:gs>
              <a:gs pos="50000">
                <a:srgbClr val="0099FF">
                  <a:tint val="44500"/>
                  <a:satMod val="160000"/>
                </a:srgbClr>
              </a:gs>
              <a:gs pos="100000">
                <a:srgbClr val="0099FF">
                  <a:tint val="23500"/>
                  <a:satMod val="160000"/>
                </a:srgb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t" anchorCtr="1">
            <a:normAutofit/>
          </a:bodyPr>
          <a:lstStyle/>
          <a:p>
            <a:pPr lvl="1">
              <a:defRPr/>
            </a:pPr>
            <a:r>
              <a:rPr lang="en-US" altLang="fr-FR" dirty="0"/>
              <a:t>Data Protection Act</a:t>
            </a:r>
          </a:p>
          <a:p>
            <a:pPr lvl="1">
              <a:defRPr/>
            </a:pPr>
            <a:r>
              <a:rPr lang="en-US" sz="2000" dirty="0">
                <a:hlinkClick r:id="rId5"/>
              </a:rPr>
              <a:t>​Computer Misuse and Cybercrime Act</a:t>
            </a:r>
            <a:endParaRPr lang="en-US" sz="2000" dirty="0"/>
          </a:p>
          <a:p>
            <a:pPr lvl="1">
              <a:defRPr/>
            </a:pPr>
            <a:r>
              <a:rPr lang="fr-FR" sz="2000" dirty="0" err="1">
                <a:hlinkClick r:id="rId6"/>
              </a:rPr>
              <a:t>Electronic</a:t>
            </a:r>
            <a:r>
              <a:rPr lang="fr-FR" sz="2000" dirty="0">
                <a:hlinkClick r:id="rId6"/>
              </a:rPr>
              <a:t> Transactions </a:t>
            </a:r>
            <a:r>
              <a:rPr lang="fr-FR" sz="2000" dirty="0" err="1">
                <a:hlinkClick r:id="rId6"/>
              </a:rPr>
              <a:t>Act</a:t>
            </a:r>
            <a:endParaRPr lang="en-US" sz="2000" dirty="0"/>
          </a:p>
          <a:p>
            <a:pPr lvl="1">
              <a:defRPr/>
            </a:pPr>
            <a:r>
              <a:rPr lang="en-US" altLang="fr-FR" sz="2000" dirty="0"/>
              <a:t>Official Secrets Act</a:t>
            </a:r>
          </a:p>
          <a:p>
            <a:pPr lvl="1">
              <a:defRPr/>
            </a:pPr>
            <a:r>
              <a:rPr lang="fr-FR" sz="2000" dirty="0">
                <a:hlinkClick r:id="rId7"/>
              </a:rPr>
              <a:t>Information and Communication Technologies </a:t>
            </a:r>
            <a:r>
              <a:rPr lang="fr-FR" sz="2000" dirty="0" err="1">
                <a:hlinkClick r:id="rId7"/>
              </a:rPr>
              <a:t>Act</a:t>
            </a:r>
            <a:endParaRPr lang="en-US" altLang="fr-FR" sz="2000" dirty="0"/>
          </a:p>
          <a:p>
            <a:pPr lvl="1">
              <a:defRPr/>
            </a:pPr>
            <a:endParaRPr lang="en-US" altLang="fr-FR" sz="2000" dirty="0"/>
          </a:p>
          <a:p>
            <a:pPr lvl="1">
              <a:defRPr/>
            </a:pPr>
            <a:r>
              <a:rPr lang="en-US" altLang="fr-FR" sz="2000" dirty="0"/>
              <a:t>All the above can be downloaded from the internet at:</a:t>
            </a:r>
          </a:p>
          <a:p>
            <a:pPr marL="457200" lvl="1" indent="0">
              <a:buFont typeface="Wingdings 3" pitchFamily="18" charset="2"/>
              <a:buNone/>
              <a:defRPr/>
            </a:pPr>
            <a:r>
              <a:rPr lang="fr-FR" altLang="fr-FR" sz="2000" dirty="0"/>
              <a:t>	</a:t>
            </a:r>
            <a:r>
              <a:rPr lang="fr-FR" altLang="fr-FR" sz="2000" dirty="0">
                <a:hlinkClick r:id="rId8"/>
              </a:rPr>
              <a:t>http://mtci.govmu.org/English/Rules-RegulationsPolicies/Pages/default.aspx</a:t>
            </a:r>
            <a:endParaRPr lang="fr-FR" altLang="fr-FR" sz="2000" dirty="0"/>
          </a:p>
          <a:p>
            <a:pPr marL="457200" lvl="1" indent="0">
              <a:buFont typeface="Wingdings 3" pitchFamily="18" charset="2"/>
              <a:buNone/>
              <a:defRPr/>
            </a:pPr>
            <a:r>
              <a:rPr lang="fr-FR" altLang="fr-FR" sz="2000" dirty="0"/>
              <a:t>       </a:t>
            </a:r>
            <a:r>
              <a:rPr lang="fr-FR" altLang="fr-FR" sz="2000" dirty="0">
                <a:hlinkClick r:id="rId9"/>
              </a:rPr>
              <a:t>http://dataprotection.govmu.org/English/Pages/default.aspx</a:t>
            </a:r>
            <a:endParaRPr lang="fr-FR" altLang="fr-FR" sz="2000" dirty="0"/>
          </a:p>
          <a:p>
            <a:pPr marL="457200" lvl="1" indent="0">
              <a:buFont typeface="Wingdings 3" pitchFamily="18" charset="2"/>
              <a:buNone/>
              <a:defRPr/>
            </a:pPr>
            <a:r>
              <a:rPr lang="fr-FR" altLang="fr-FR" sz="2000" dirty="0">
                <a:hlinkClick r:id="rId10"/>
              </a:rPr>
              <a:t>http://ethicscorner.govmu.org/English/Documents/Regulatory/secretsact.pdf</a:t>
            </a:r>
            <a:endParaRPr lang="fr-FR" altLang="fr-FR" sz="2000" dirty="0"/>
          </a:p>
        </p:txBody>
      </p:sp>
      <p:sp>
        <p:nvSpPr>
          <p:cNvPr id="6" name="Title 1"/>
          <p:cNvSpPr>
            <a:spLocks noGrp="1"/>
          </p:cNvSpPr>
          <p:nvPr>
            <p:ph type="title"/>
            <p:custDataLst>
              <p:tags r:id="rId2"/>
            </p:custDataLst>
          </p:nvPr>
        </p:nvSpPr>
        <p:spPr>
          <a:xfrm>
            <a:off x="533400" y="76200"/>
            <a:ext cx="8077200" cy="685800"/>
          </a:xfrm>
        </p:spPr>
        <p:txBody>
          <a:bodyPr>
            <a:noAutofit/>
          </a:bodyPr>
          <a:lstStyle/>
          <a:p>
            <a:pPr algn="ctr"/>
            <a:r>
              <a:rPr lang="en-GB" altLang="fr-FR" sz="3200" b="1" cap="small" dirty="0" smtClean="0">
                <a:solidFill>
                  <a:srgbClr val="FF6600"/>
                </a:solidFill>
              </a:rPr>
              <a:t>Other </a:t>
            </a:r>
            <a:r>
              <a:rPr lang="en-GB" altLang="fr-FR" sz="3200" b="1" cap="small" dirty="0">
                <a:solidFill>
                  <a:srgbClr val="FF6600"/>
                </a:solidFill>
              </a:rPr>
              <a:t>related laws for Security and safe Keeping of official information</a:t>
            </a:r>
            <a:endParaRPr lang="en-US" sz="3200" b="1" cap="small" dirty="0">
              <a:solidFill>
                <a:srgbClr val="FF6600"/>
              </a:solidFill>
            </a:endParaRPr>
          </a:p>
        </p:txBody>
      </p:sp>
    </p:spTree>
    <p:custDataLst>
      <p:tags r:id="rId1"/>
    </p:custDataLst>
    <p:extLst>
      <p:ext uri="{BB962C8B-B14F-4D97-AF65-F5344CB8AC3E}">
        <p14:creationId xmlns:p14="http://schemas.microsoft.com/office/powerpoint/2010/main" val="2247944318"/>
      </p:ext>
    </p:extLst>
  </p:cSld>
  <p:clrMapOvr>
    <a:masterClrMapping/>
  </p:clrMapOvr>
  <p:transition spd="slow">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49088"/>
            <a:ext cx="7696200" cy="762000"/>
          </a:xfrm>
        </p:spPr>
        <p:txBody>
          <a:bodyPr>
            <a:noAutofit/>
          </a:bodyPr>
          <a:lstStyle/>
          <a:p>
            <a:pPr lvl="0" algn="ctr"/>
            <a:r>
              <a:rPr lang="en-GB" sz="3600" dirty="0"/>
              <a:t/>
            </a:r>
            <a:br>
              <a:rPr lang="en-GB" sz="3600" dirty="0"/>
            </a:br>
            <a:endParaRPr lang="en-US" sz="3600" dirty="0"/>
          </a:p>
        </p:txBody>
      </p:sp>
      <p:pic>
        <p:nvPicPr>
          <p:cNvPr id="1026" name="Picture 2" descr="Image result for ques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990600"/>
            <a:ext cx="6400800" cy="4247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24275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49088"/>
            <a:ext cx="7696200" cy="762000"/>
          </a:xfrm>
        </p:spPr>
        <p:txBody>
          <a:bodyPr>
            <a:noAutofit/>
          </a:bodyPr>
          <a:lstStyle/>
          <a:p>
            <a:pPr lvl="0" algn="ctr"/>
            <a:r>
              <a:rPr lang="en-GB" sz="3600" dirty="0"/>
              <a:t/>
            </a:r>
            <a:br>
              <a:rPr lang="en-GB" sz="3600" dirty="0"/>
            </a:br>
            <a:endParaRPr lang="en-US" sz="3600" dirty="0"/>
          </a:p>
        </p:txBody>
      </p:sp>
      <p:pic>
        <p:nvPicPr>
          <p:cNvPr id="2054" name="Picture 6" descr="Image result for thank yo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375" y="1981200"/>
            <a:ext cx="6477000" cy="3665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3095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838200"/>
            <a:ext cx="8153400" cy="5334000"/>
          </a:xfrm>
          <a:gradFill flip="none" rotWithShape="1">
            <a:gsLst>
              <a:gs pos="0">
                <a:srgbClr val="0099FF">
                  <a:tint val="66000"/>
                  <a:satMod val="160000"/>
                </a:srgbClr>
              </a:gs>
              <a:gs pos="50000">
                <a:srgbClr val="0099FF">
                  <a:tint val="44500"/>
                  <a:satMod val="160000"/>
                </a:srgbClr>
              </a:gs>
              <a:gs pos="100000">
                <a:srgbClr val="0099FF">
                  <a:tint val="23500"/>
                  <a:satMod val="160000"/>
                </a:srgb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chorCtr="0">
            <a:normAutofit fontScale="77500" lnSpcReduction="20000"/>
          </a:bodyPr>
          <a:lstStyle/>
          <a:p>
            <a:pPr marL="0" lvl="0" indent="0" algn="ctr" fontAlgn="base">
              <a:spcBef>
                <a:spcPct val="0"/>
              </a:spcBef>
              <a:spcAft>
                <a:spcPct val="0"/>
              </a:spcAft>
              <a:buNone/>
            </a:pPr>
            <a:endParaRPr lang="en-US" b="1" dirty="0" smtClean="0">
              <a:solidFill>
                <a:srgbClr val="000000"/>
              </a:solidFill>
            </a:endParaRPr>
          </a:p>
          <a:p>
            <a:pPr>
              <a:defRPr/>
            </a:pPr>
            <a:r>
              <a:rPr lang="en-US" b="1" dirty="0"/>
              <a:t>Confidentiality, integrity and availability</a:t>
            </a:r>
            <a:r>
              <a:rPr lang="en-US" dirty="0"/>
              <a:t>, also known as the </a:t>
            </a:r>
            <a:r>
              <a:rPr lang="en-US" b="1" dirty="0"/>
              <a:t>CIA triad</a:t>
            </a:r>
            <a:r>
              <a:rPr lang="en-US" dirty="0"/>
              <a:t>, </a:t>
            </a:r>
            <a:endParaRPr lang="en-US" dirty="0" smtClean="0"/>
          </a:p>
          <a:p>
            <a:pPr lvl="1">
              <a:defRPr/>
            </a:pPr>
            <a:r>
              <a:rPr lang="en-US" dirty="0" smtClean="0"/>
              <a:t>is </a:t>
            </a:r>
            <a:r>
              <a:rPr lang="en-US" dirty="0"/>
              <a:t>a model designed to guide policies for information security within an organization. </a:t>
            </a:r>
          </a:p>
          <a:p>
            <a:pPr marL="0" indent="0">
              <a:buFont typeface="Wingdings 3" pitchFamily="18" charset="2"/>
              <a:buNone/>
              <a:defRPr/>
            </a:pPr>
            <a:endParaRPr lang="en-US" dirty="0"/>
          </a:p>
          <a:p>
            <a:pPr>
              <a:defRPr/>
            </a:pPr>
            <a:r>
              <a:rPr lang="en-US" dirty="0"/>
              <a:t>The elements of the triad are considered the three most crucial components of security.</a:t>
            </a:r>
          </a:p>
          <a:p>
            <a:pPr>
              <a:defRPr/>
            </a:pPr>
            <a:endParaRPr lang="en-US" dirty="0"/>
          </a:p>
          <a:p>
            <a:pPr>
              <a:defRPr/>
            </a:pPr>
            <a:r>
              <a:rPr lang="en-US" dirty="0"/>
              <a:t>In this context, </a:t>
            </a:r>
          </a:p>
          <a:p>
            <a:pPr lvl="1">
              <a:defRPr/>
            </a:pPr>
            <a:r>
              <a:rPr lang="en-US" dirty="0">
                <a:hlinkClick r:id="rId5"/>
              </a:rPr>
              <a:t>confidentiality</a:t>
            </a:r>
            <a:r>
              <a:rPr lang="en-US" dirty="0"/>
              <a:t> is a set of rules that limits access to information, </a:t>
            </a:r>
          </a:p>
          <a:p>
            <a:pPr lvl="1">
              <a:defRPr/>
            </a:pPr>
            <a:r>
              <a:rPr lang="en-US" dirty="0">
                <a:hlinkClick r:id="rId6"/>
              </a:rPr>
              <a:t>integrity</a:t>
            </a:r>
            <a:r>
              <a:rPr lang="en-US" dirty="0"/>
              <a:t> is the assurance that the information is trustworthy and accurate, and </a:t>
            </a:r>
          </a:p>
          <a:p>
            <a:pPr lvl="1">
              <a:defRPr/>
            </a:pPr>
            <a:r>
              <a:rPr lang="en-US" dirty="0">
                <a:hlinkClick r:id="rId7"/>
              </a:rPr>
              <a:t>availability</a:t>
            </a:r>
            <a:r>
              <a:rPr lang="en-US" dirty="0"/>
              <a:t> is a guarantee of reliable access to the information by authorized people.</a:t>
            </a:r>
          </a:p>
          <a:p>
            <a:pPr marL="0" indent="0">
              <a:buNone/>
            </a:pPr>
            <a:endParaRPr lang="en-GB" dirty="0"/>
          </a:p>
        </p:txBody>
      </p:sp>
      <p:sp>
        <p:nvSpPr>
          <p:cNvPr id="6" name="Title 1"/>
          <p:cNvSpPr>
            <a:spLocks noGrp="1"/>
          </p:cNvSpPr>
          <p:nvPr>
            <p:ph type="title"/>
            <p:custDataLst>
              <p:tags r:id="rId2"/>
            </p:custDataLst>
          </p:nvPr>
        </p:nvSpPr>
        <p:spPr>
          <a:xfrm>
            <a:off x="457200" y="152400"/>
            <a:ext cx="8077200" cy="685800"/>
          </a:xfrm>
        </p:spPr>
        <p:txBody>
          <a:bodyPr>
            <a:noAutofit/>
          </a:bodyPr>
          <a:lstStyle/>
          <a:p>
            <a:pPr algn="ctr"/>
            <a:r>
              <a:rPr lang="en-US" altLang="fr-FR" sz="4000" b="1" dirty="0" smtClean="0">
                <a:solidFill>
                  <a:schemeClr val="accent6">
                    <a:lumMod val="75000"/>
                  </a:schemeClr>
                </a:solidFill>
              </a:rPr>
              <a:t>The </a:t>
            </a:r>
            <a:r>
              <a:rPr lang="en-US" altLang="fr-FR" sz="4000" b="1" dirty="0">
                <a:solidFill>
                  <a:schemeClr val="accent6">
                    <a:lumMod val="75000"/>
                  </a:schemeClr>
                </a:solidFill>
              </a:rPr>
              <a:t>aspect of Information Security</a:t>
            </a:r>
            <a:endParaRPr lang="en-US" sz="4000" b="1" dirty="0">
              <a:solidFill>
                <a:schemeClr val="accent6">
                  <a:lumMod val="75000"/>
                </a:schemeClr>
              </a:solidFill>
            </a:endParaRPr>
          </a:p>
        </p:txBody>
      </p:sp>
    </p:spTree>
    <p:custDataLst>
      <p:tags r:id="rId1"/>
    </p:custData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fr-FR" b="1" dirty="0" smtClean="0">
                <a:solidFill>
                  <a:schemeClr val="accent6">
                    <a:lumMod val="75000"/>
                  </a:schemeClr>
                </a:solidFill>
              </a:rPr>
              <a:t>Confidentiality</a:t>
            </a:r>
            <a:endParaRPr lang="en-GB" b="1" dirty="0">
              <a:solidFill>
                <a:schemeClr val="accent6">
                  <a:lumMod val="75000"/>
                </a:schemeClr>
              </a:solidFill>
            </a:endParaRPr>
          </a:p>
        </p:txBody>
      </p:sp>
      <p:sp>
        <p:nvSpPr>
          <p:cNvPr id="3" name="Content Placeholder 2"/>
          <p:cNvSpPr>
            <a:spLocks noGrp="1"/>
          </p:cNvSpPr>
          <p:nvPr>
            <p:ph idx="1"/>
          </p:nvPr>
        </p:nvSpPr>
        <p:spPr/>
        <p:txBody>
          <a:bodyPr>
            <a:normAutofit fontScale="62500" lnSpcReduction="20000"/>
          </a:bodyPr>
          <a:lstStyle/>
          <a:p>
            <a:pPr>
              <a:defRPr/>
            </a:pPr>
            <a:r>
              <a:rPr lang="en-US" altLang="fr-FR" dirty="0"/>
              <a:t>Confidentiality is roughly equivalent to </a:t>
            </a:r>
            <a:r>
              <a:rPr lang="en-US" altLang="fr-FR" dirty="0">
                <a:hlinkClick r:id="rId2"/>
              </a:rPr>
              <a:t>privacy</a:t>
            </a:r>
            <a:r>
              <a:rPr lang="en-US" altLang="fr-FR" dirty="0"/>
              <a:t>. </a:t>
            </a:r>
          </a:p>
          <a:p>
            <a:pPr marL="0" indent="0">
              <a:buFont typeface="Wingdings 3" pitchFamily="18" charset="2"/>
              <a:buNone/>
              <a:defRPr/>
            </a:pPr>
            <a:endParaRPr lang="en-US" altLang="fr-FR" dirty="0"/>
          </a:p>
          <a:p>
            <a:pPr>
              <a:defRPr/>
            </a:pPr>
            <a:r>
              <a:rPr lang="en-US" altLang="fr-FR" dirty="0"/>
              <a:t>Measures undertaken to ensure confidentiality are designed to prevent </a:t>
            </a:r>
            <a:r>
              <a:rPr lang="en-US" altLang="fr-FR" b="1" i="1" dirty="0"/>
              <a:t>sensitive information </a:t>
            </a:r>
            <a:r>
              <a:rPr lang="en-US" altLang="fr-FR" dirty="0"/>
              <a:t>from reaching the wrong people, while making sure that the right people can in fact get it: </a:t>
            </a:r>
            <a:endParaRPr lang="en-US" altLang="fr-FR" dirty="0" smtClean="0"/>
          </a:p>
          <a:p>
            <a:pPr>
              <a:defRPr/>
            </a:pPr>
            <a:endParaRPr lang="en-US" altLang="fr-FR" dirty="0"/>
          </a:p>
          <a:p>
            <a:pPr lvl="1">
              <a:defRPr/>
            </a:pPr>
            <a:r>
              <a:rPr lang="en-US" altLang="fr-FR" b="1" dirty="0"/>
              <a:t>Access </a:t>
            </a:r>
            <a:r>
              <a:rPr lang="en-US" altLang="fr-FR" dirty="0"/>
              <a:t>must be </a:t>
            </a:r>
            <a:r>
              <a:rPr lang="en-US" altLang="fr-FR" b="1" dirty="0"/>
              <a:t>restricted</a:t>
            </a:r>
            <a:r>
              <a:rPr lang="en-US" altLang="fr-FR" dirty="0"/>
              <a:t> to only those </a:t>
            </a:r>
            <a:r>
              <a:rPr lang="en-US" altLang="fr-FR" b="1" dirty="0"/>
              <a:t>authorized  parties </a:t>
            </a:r>
            <a:r>
              <a:rPr lang="en-US" altLang="fr-FR" dirty="0"/>
              <a:t>to view or maintain the data in question as per their </a:t>
            </a:r>
            <a:r>
              <a:rPr lang="en-US" altLang="fr-FR" b="1" dirty="0"/>
              <a:t>designated role</a:t>
            </a:r>
            <a:r>
              <a:rPr lang="en-US" altLang="fr-FR" dirty="0"/>
              <a:t>. </a:t>
            </a:r>
            <a:endParaRPr lang="en-US" altLang="fr-FR" dirty="0" smtClean="0"/>
          </a:p>
          <a:p>
            <a:pPr marL="457200" lvl="1" indent="0">
              <a:buNone/>
              <a:defRPr/>
            </a:pPr>
            <a:endParaRPr lang="en-US" altLang="fr-FR" dirty="0"/>
          </a:p>
          <a:p>
            <a:pPr lvl="1">
              <a:defRPr/>
            </a:pPr>
            <a:r>
              <a:rPr lang="en-US" altLang="fr-FR" dirty="0"/>
              <a:t>It is common, as well, for data to be categorized according to the amount and </a:t>
            </a:r>
            <a:r>
              <a:rPr lang="en-US" altLang="fr-FR" b="1" dirty="0"/>
              <a:t>type of damage </a:t>
            </a:r>
            <a:r>
              <a:rPr lang="en-US" altLang="fr-FR" dirty="0"/>
              <a:t>that could be done should it fall into </a:t>
            </a:r>
            <a:r>
              <a:rPr lang="en-US" altLang="fr-FR" b="1" dirty="0"/>
              <a:t>unintended hands</a:t>
            </a:r>
            <a:r>
              <a:rPr lang="en-US" altLang="fr-FR" dirty="0"/>
              <a:t>. </a:t>
            </a:r>
            <a:endParaRPr lang="en-US" altLang="fr-FR" dirty="0" smtClean="0"/>
          </a:p>
          <a:p>
            <a:pPr marL="457200" lvl="1" indent="0">
              <a:buNone/>
              <a:defRPr/>
            </a:pPr>
            <a:endParaRPr lang="en-US" altLang="fr-FR" dirty="0"/>
          </a:p>
          <a:p>
            <a:pPr lvl="1">
              <a:defRPr/>
            </a:pPr>
            <a:r>
              <a:rPr lang="en-US" altLang="fr-FR" b="1" dirty="0"/>
              <a:t>More or less stringent </a:t>
            </a:r>
            <a:r>
              <a:rPr lang="en-US" altLang="fr-FR" dirty="0"/>
              <a:t>measures can then be implemented according </a:t>
            </a:r>
            <a:r>
              <a:rPr lang="en-US" altLang="fr-FR" b="1" dirty="0"/>
              <a:t>to those categories.</a:t>
            </a:r>
          </a:p>
        </p:txBody>
      </p:sp>
    </p:spTree>
  </p:cSld>
  <p:clrMapOvr>
    <a:masterClrMapping/>
  </p:clrMapOvr>
  <p:transition spd="slow">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custDataLst>
              <p:tags r:id="rId2"/>
            </p:custDataLst>
          </p:nvPr>
        </p:nvSpPr>
        <p:spPr>
          <a:xfrm>
            <a:off x="762000" y="152400"/>
            <a:ext cx="8077200" cy="685800"/>
          </a:xfrm>
        </p:spPr>
        <p:txBody>
          <a:bodyPr>
            <a:noAutofit/>
          </a:bodyPr>
          <a:lstStyle/>
          <a:p>
            <a:pPr algn="ctr"/>
            <a:r>
              <a:rPr lang="en-US" sz="4000" b="1" cap="small" dirty="0" smtClean="0">
                <a:solidFill>
                  <a:srgbClr val="FF6600"/>
                </a:solidFill>
              </a:rPr>
              <a:t>Definitions </a:t>
            </a:r>
            <a:r>
              <a:rPr lang="en-US" sz="2800" b="1" dirty="0" smtClean="0">
                <a:solidFill>
                  <a:srgbClr val="FF6600"/>
                </a:solidFill>
              </a:rPr>
              <a:t>(Data Protection Act)</a:t>
            </a:r>
            <a:endParaRPr lang="en-US" sz="4000" b="1" cap="small" dirty="0">
              <a:solidFill>
                <a:srgbClr val="FF6600"/>
              </a:solidFill>
            </a:endParaRPr>
          </a:p>
        </p:txBody>
      </p:sp>
      <p:graphicFrame>
        <p:nvGraphicFramePr>
          <p:cNvPr id="4" name="Diagram 3"/>
          <p:cNvGraphicFramePr/>
          <p:nvPr>
            <p:extLst>
              <p:ext uri="{D42A27DB-BD31-4B8C-83A1-F6EECF244321}">
                <p14:modId xmlns:p14="http://schemas.microsoft.com/office/powerpoint/2010/main" val="1271081820"/>
              </p:ext>
            </p:extLst>
          </p:nvPr>
        </p:nvGraphicFramePr>
        <p:xfrm>
          <a:off x="914400" y="1328410"/>
          <a:ext cx="8001000" cy="507239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Rectangle 4"/>
          <p:cNvSpPr/>
          <p:nvPr/>
        </p:nvSpPr>
        <p:spPr>
          <a:xfrm>
            <a:off x="609600" y="838200"/>
            <a:ext cx="4267200" cy="523220"/>
          </a:xfrm>
          <a:prstGeom prst="rect">
            <a:avLst/>
          </a:prstGeom>
        </p:spPr>
        <p:txBody>
          <a:bodyPr wrap="square">
            <a:spAutoFit/>
          </a:bodyPr>
          <a:lstStyle/>
          <a:p>
            <a:pPr>
              <a:buNone/>
            </a:pPr>
            <a:r>
              <a:rPr lang="en-US" sz="2800" b="1" dirty="0">
                <a:solidFill>
                  <a:schemeClr val="tx2"/>
                </a:solidFill>
              </a:rPr>
              <a:t>Sensitive Personal Data</a:t>
            </a:r>
          </a:p>
        </p:txBody>
      </p:sp>
    </p:spTree>
    <p:custDataLst>
      <p:tags r:id="rId1"/>
    </p:custDataLst>
    <p:extLst>
      <p:ext uri="{BB962C8B-B14F-4D97-AF65-F5344CB8AC3E}">
        <p14:creationId xmlns:p14="http://schemas.microsoft.com/office/powerpoint/2010/main" val="3317178065"/>
      </p:ext>
    </p:extLst>
  </p:cSld>
  <p:clrMapOvr>
    <a:masterClrMapping/>
  </p:clrMapOvr>
  <p:transition spd="slow">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fr-FR" b="1" dirty="0" smtClean="0">
                <a:solidFill>
                  <a:schemeClr val="accent6">
                    <a:lumMod val="75000"/>
                  </a:schemeClr>
                </a:solidFill>
              </a:rPr>
              <a:t>Safeguarding </a:t>
            </a:r>
            <a:r>
              <a:rPr lang="en-US" altLang="fr-FR" b="1" dirty="0">
                <a:solidFill>
                  <a:schemeClr val="accent6">
                    <a:lumMod val="75000"/>
                  </a:schemeClr>
                </a:solidFill>
              </a:rPr>
              <a:t>data confidentiality </a:t>
            </a:r>
            <a:endParaRPr lang="en-GB" b="1" dirty="0">
              <a:solidFill>
                <a:schemeClr val="accent6">
                  <a:lumMod val="75000"/>
                </a:schemeClr>
              </a:solidFill>
            </a:endParaRPr>
          </a:p>
        </p:txBody>
      </p:sp>
      <p:sp>
        <p:nvSpPr>
          <p:cNvPr id="3" name="Content Placeholder 2"/>
          <p:cNvSpPr>
            <a:spLocks noGrp="1"/>
          </p:cNvSpPr>
          <p:nvPr>
            <p:ph idx="1"/>
          </p:nvPr>
        </p:nvSpPr>
        <p:spPr>
          <a:xfrm>
            <a:off x="762000" y="1447800"/>
            <a:ext cx="8077200" cy="4297363"/>
          </a:xfrm>
        </p:spPr>
        <p:txBody>
          <a:bodyPr>
            <a:normAutofit fontScale="92500"/>
          </a:bodyPr>
          <a:lstStyle/>
          <a:p>
            <a:pPr marL="0" indent="0">
              <a:buNone/>
              <a:defRPr/>
            </a:pPr>
            <a:r>
              <a:rPr lang="en-US" dirty="0" smtClean="0"/>
              <a:t>Safeguarding </a:t>
            </a:r>
            <a:r>
              <a:rPr lang="en-US" dirty="0"/>
              <a:t>data confidentiality may involve</a:t>
            </a:r>
          </a:p>
          <a:p>
            <a:pPr lvl="1">
              <a:buFont typeface="Wingdings 3" charset="2"/>
              <a:buChar char=""/>
              <a:defRPr/>
            </a:pPr>
            <a:r>
              <a:rPr lang="en-US" sz="2200" dirty="0"/>
              <a:t>strong passwords and password-related best practices and  </a:t>
            </a:r>
          </a:p>
          <a:p>
            <a:pPr lvl="1">
              <a:buFont typeface="Wingdings 3" charset="2"/>
              <a:buChar char=""/>
              <a:defRPr/>
            </a:pPr>
            <a:r>
              <a:rPr lang="en-US" sz="2200" dirty="0"/>
              <a:t>information about  </a:t>
            </a:r>
            <a:r>
              <a:rPr lang="en-US" sz="2200" dirty="0">
                <a:hlinkClick r:id="rId2"/>
              </a:rPr>
              <a:t>social engineering</a:t>
            </a:r>
            <a:r>
              <a:rPr lang="en-US" sz="2200" dirty="0"/>
              <a:t> methods, </a:t>
            </a:r>
          </a:p>
          <a:p>
            <a:pPr lvl="2">
              <a:buFont typeface="Wingdings 3" charset="2"/>
              <a:buChar char=""/>
              <a:defRPr/>
            </a:pPr>
            <a:r>
              <a:rPr lang="en-US" sz="1800" dirty="0"/>
              <a:t>to prevent them from data-handling rules with good intentions</a:t>
            </a:r>
            <a:r>
              <a:rPr lang="en-US" sz="2200" dirty="0"/>
              <a:t> and potentially disastrous results.</a:t>
            </a:r>
          </a:p>
          <a:p>
            <a:pPr marL="457200" lvl="1" indent="0">
              <a:buNone/>
              <a:defRPr/>
            </a:pPr>
            <a:endParaRPr lang="en-US" sz="2600" dirty="0"/>
          </a:p>
          <a:p>
            <a:pPr>
              <a:buFont typeface="Wingdings 3" charset="2"/>
              <a:buChar char=""/>
              <a:defRPr/>
            </a:pPr>
            <a:r>
              <a:rPr lang="en-US" sz="2600" dirty="0"/>
              <a:t>Extra measures might be taken </a:t>
            </a:r>
            <a:endParaRPr lang="en-US" sz="2600" dirty="0" smtClean="0"/>
          </a:p>
          <a:p>
            <a:pPr lvl="1">
              <a:buFont typeface="Wingdings 3" charset="2"/>
              <a:buChar char=""/>
              <a:defRPr/>
            </a:pPr>
            <a:r>
              <a:rPr lang="en-US" sz="2200" dirty="0" smtClean="0"/>
              <a:t>in </a:t>
            </a:r>
            <a:r>
              <a:rPr lang="en-US" sz="2200" dirty="0"/>
              <a:t>the case of extremely sensitive documents,</a:t>
            </a:r>
          </a:p>
          <a:p>
            <a:pPr lvl="2">
              <a:buFont typeface="Wingdings 3" charset="2"/>
              <a:buChar char=""/>
              <a:defRPr/>
            </a:pPr>
            <a:r>
              <a:rPr lang="en-US" sz="2200" dirty="0"/>
              <a:t> precautions such as storing only on very secured computers, </a:t>
            </a:r>
          </a:p>
          <a:p>
            <a:pPr lvl="2">
              <a:buFont typeface="Wingdings 3" charset="2"/>
              <a:buChar char=""/>
              <a:defRPr/>
            </a:pPr>
            <a:r>
              <a:rPr lang="en-US" sz="2200" dirty="0"/>
              <a:t>Protected disconnected storage devices or, for highly </a:t>
            </a:r>
            <a:r>
              <a:rPr lang="en-US" sz="2200" dirty="0">
                <a:hlinkClick r:id="rId3"/>
              </a:rPr>
              <a:t>sensitive information</a:t>
            </a:r>
            <a:r>
              <a:rPr lang="en-US" sz="2200" dirty="0"/>
              <a:t>, in </a:t>
            </a:r>
            <a:r>
              <a:rPr lang="en-US" sz="2200" dirty="0">
                <a:hlinkClick r:id="rId4"/>
              </a:rPr>
              <a:t>hard copy</a:t>
            </a:r>
            <a:r>
              <a:rPr lang="en-US" sz="2200" dirty="0"/>
              <a:t> form only.</a:t>
            </a:r>
          </a:p>
        </p:txBody>
      </p:sp>
    </p:spTree>
    <p:extLst>
      <p:ext uri="{BB962C8B-B14F-4D97-AF65-F5344CB8AC3E}">
        <p14:creationId xmlns:p14="http://schemas.microsoft.com/office/powerpoint/2010/main" val="1228880010"/>
      </p:ext>
    </p:extLst>
  </p:cSld>
  <p:clrMapOvr>
    <a:masterClrMapping/>
  </p:clrMapOvr>
  <p:transition spd="slow">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762000"/>
            <a:ext cx="8153400" cy="5867400"/>
          </a:xfrm>
          <a:gradFill flip="none" rotWithShape="1">
            <a:gsLst>
              <a:gs pos="0">
                <a:srgbClr val="0099FF">
                  <a:tint val="66000"/>
                  <a:satMod val="160000"/>
                </a:srgbClr>
              </a:gs>
              <a:gs pos="50000">
                <a:srgbClr val="0099FF">
                  <a:tint val="44500"/>
                  <a:satMod val="160000"/>
                </a:srgbClr>
              </a:gs>
              <a:gs pos="100000">
                <a:srgbClr val="0099FF">
                  <a:tint val="23500"/>
                  <a:satMod val="160000"/>
                </a:srgb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t" anchorCtr="1">
            <a:normAutofit fontScale="62500" lnSpcReduction="20000"/>
          </a:bodyPr>
          <a:lstStyle/>
          <a:p>
            <a:pPr>
              <a:buNone/>
            </a:pPr>
            <a:endParaRPr lang="en-US" b="1" dirty="0" smtClean="0">
              <a:solidFill>
                <a:srgbClr val="FF0000"/>
              </a:solidFill>
            </a:endParaRPr>
          </a:p>
          <a:p>
            <a:pPr>
              <a:defRPr/>
            </a:pPr>
            <a:r>
              <a:rPr lang="en-US" sz="3600" dirty="0">
                <a:hlinkClick r:id="rId5"/>
              </a:rPr>
              <a:t>Integrity</a:t>
            </a:r>
            <a:r>
              <a:rPr lang="en-US" sz="3600" dirty="0"/>
              <a:t> involves maintaining </a:t>
            </a:r>
            <a:endParaRPr lang="en-US" sz="3600" dirty="0" smtClean="0"/>
          </a:p>
          <a:p>
            <a:pPr lvl="1">
              <a:defRPr/>
            </a:pPr>
            <a:r>
              <a:rPr lang="en-US" dirty="0" smtClean="0"/>
              <a:t>the </a:t>
            </a:r>
            <a:r>
              <a:rPr lang="en-US" dirty="0"/>
              <a:t>consistency, accuracy, and trustworthiness of data over its entire life cycle. </a:t>
            </a:r>
          </a:p>
          <a:p>
            <a:pPr>
              <a:defRPr/>
            </a:pPr>
            <a:endParaRPr lang="en-US" sz="3600" dirty="0"/>
          </a:p>
          <a:p>
            <a:pPr>
              <a:defRPr/>
            </a:pPr>
            <a:r>
              <a:rPr lang="en-US" sz="3600" dirty="0"/>
              <a:t>Data must </a:t>
            </a:r>
            <a:endParaRPr lang="en-US" sz="3600" dirty="0" smtClean="0"/>
          </a:p>
          <a:p>
            <a:pPr lvl="1">
              <a:defRPr/>
            </a:pPr>
            <a:r>
              <a:rPr lang="en-US" dirty="0" smtClean="0"/>
              <a:t>not </a:t>
            </a:r>
            <a:r>
              <a:rPr lang="en-US" dirty="0"/>
              <a:t>be changed in transit, and </a:t>
            </a:r>
            <a:endParaRPr lang="en-US" dirty="0" smtClean="0"/>
          </a:p>
          <a:p>
            <a:pPr lvl="1">
              <a:defRPr/>
            </a:pPr>
            <a:r>
              <a:rPr lang="en-US" dirty="0" smtClean="0"/>
              <a:t>steps </a:t>
            </a:r>
            <a:r>
              <a:rPr lang="en-US" dirty="0"/>
              <a:t>must be taken to ensure that data cannot be altered by unauthorized people (for example, in a breach of confidentiality). </a:t>
            </a:r>
          </a:p>
          <a:p>
            <a:pPr marL="0" indent="0">
              <a:buFont typeface="Wingdings 3" pitchFamily="18" charset="2"/>
              <a:buNone/>
              <a:defRPr/>
            </a:pPr>
            <a:endParaRPr lang="en-US" sz="3600" dirty="0"/>
          </a:p>
          <a:p>
            <a:pPr>
              <a:defRPr/>
            </a:pPr>
            <a:r>
              <a:rPr lang="en-US" sz="3600" dirty="0"/>
              <a:t>These measures include </a:t>
            </a:r>
            <a:endParaRPr lang="en-US" sz="3600" dirty="0" smtClean="0"/>
          </a:p>
          <a:p>
            <a:pPr lvl="1">
              <a:defRPr/>
            </a:pPr>
            <a:r>
              <a:rPr lang="en-US" dirty="0" smtClean="0"/>
              <a:t>file </a:t>
            </a:r>
            <a:r>
              <a:rPr lang="en-US" dirty="0"/>
              <a:t>permissions and user </a:t>
            </a:r>
            <a:r>
              <a:rPr lang="en-US" dirty="0">
                <a:hlinkClick r:id="rId6"/>
              </a:rPr>
              <a:t>access controls</a:t>
            </a:r>
            <a:r>
              <a:rPr lang="en-US" dirty="0"/>
              <a:t>. </a:t>
            </a:r>
          </a:p>
          <a:p>
            <a:pPr marL="0" indent="0">
              <a:buFont typeface="Wingdings 3" pitchFamily="18" charset="2"/>
              <a:buNone/>
              <a:defRPr/>
            </a:pPr>
            <a:r>
              <a:rPr lang="en-US" sz="2900" dirty="0"/>
              <a:t>	</a:t>
            </a:r>
            <a:r>
              <a:rPr lang="en-US" sz="2900" dirty="0" smtClean="0"/>
              <a:t>- Version</a:t>
            </a:r>
            <a:r>
              <a:rPr lang="en-US" sz="3600" dirty="0" smtClean="0"/>
              <a:t> </a:t>
            </a:r>
            <a:r>
              <a:rPr lang="en-US" sz="2900" dirty="0"/>
              <a:t>control maybe used to prevent erroneous changes or 	accidental deletion by authorized users becoming a problem. </a:t>
            </a:r>
          </a:p>
          <a:p>
            <a:pPr marL="0" indent="0">
              <a:buFont typeface="Wingdings 3" pitchFamily="18" charset="2"/>
              <a:buNone/>
              <a:defRPr/>
            </a:pPr>
            <a:endParaRPr lang="en-US" sz="3600" dirty="0"/>
          </a:p>
          <a:p>
            <a:pPr>
              <a:defRPr/>
            </a:pPr>
            <a:r>
              <a:rPr lang="en-US" sz="3600" dirty="0"/>
              <a:t>In addition, some means must be in place </a:t>
            </a:r>
            <a:endParaRPr lang="en-US" sz="3600" dirty="0" smtClean="0"/>
          </a:p>
          <a:p>
            <a:pPr lvl="1">
              <a:defRPr/>
            </a:pPr>
            <a:r>
              <a:rPr lang="en-US" dirty="0" smtClean="0"/>
              <a:t>to </a:t>
            </a:r>
            <a:r>
              <a:rPr lang="en-US" dirty="0"/>
              <a:t>detect any changes in data that might occur as a result of non-human-caused events such as strong electromagnetic pulse (</a:t>
            </a:r>
            <a:r>
              <a:rPr lang="en-US" dirty="0">
                <a:hlinkClick r:id="rId7"/>
              </a:rPr>
              <a:t>EMP</a:t>
            </a:r>
            <a:r>
              <a:rPr lang="en-US" dirty="0"/>
              <a:t>) or  file/ computer/server </a:t>
            </a:r>
            <a:r>
              <a:rPr lang="en-US" dirty="0">
                <a:hlinkClick r:id="rId8"/>
              </a:rPr>
              <a:t>crash</a:t>
            </a:r>
            <a:r>
              <a:rPr lang="en-US" dirty="0"/>
              <a:t>. </a:t>
            </a:r>
            <a:endParaRPr lang="fr-FR" dirty="0"/>
          </a:p>
          <a:p>
            <a:pPr marL="457200" indent="-457200" algn="just">
              <a:lnSpc>
                <a:spcPct val="150000"/>
              </a:lnSpc>
              <a:spcBef>
                <a:spcPct val="0"/>
              </a:spcBef>
              <a:buClrTx/>
              <a:buFont typeface="+mj-lt"/>
              <a:buAutoNum type="alphaLcParenR"/>
            </a:pPr>
            <a:endParaRPr lang="en-GB" sz="2400" b="1" dirty="0" smtClean="0">
              <a:cs typeface="Times New Roman" pitchFamily="18" charset="0"/>
            </a:endParaRPr>
          </a:p>
          <a:p>
            <a:pPr marL="457200" indent="-457200" algn="just">
              <a:spcBef>
                <a:spcPct val="0"/>
              </a:spcBef>
              <a:buClrTx/>
              <a:buFont typeface="+mj-lt"/>
              <a:buAutoNum type="alphaLcParenR"/>
            </a:pPr>
            <a:endParaRPr lang="en-US" sz="2400" b="1" dirty="0">
              <a:cs typeface="Times New Roman" pitchFamily="18" charset="0"/>
            </a:endParaRPr>
          </a:p>
          <a:p>
            <a:pPr marL="0" indent="0">
              <a:buNone/>
            </a:pPr>
            <a:endParaRPr lang="en-GB" sz="2400" dirty="0"/>
          </a:p>
        </p:txBody>
      </p:sp>
      <p:sp>
        <p:nvSpPr>
          <p:cNvPr id="6" name="Title 1"/>
          <p:cNvSpPr>
            <a:spLocks noGrp="1"/>
          </p:cNvSpPr>
          <p:nvPr>
            <p:ph type="title"/>
            <p:custDataLst>
              <p:tags r:id="rId2"/>
            </p:custDataLst>
          </p:nvPr>
        </p:nvSpPr>
        <p:spPr>
          <a:xfrm>
            <a:off x="609600" y="76200"/>
            <a:ext cx="8077200" cy="685800"/>
          </a:xfrm>
        </p:spPr>
        <p:txBody>
          <a:bodyPr>
            <a:noAutofit/>
          </a:bodyPr>
          <a:lstStyle/>
          <a:p>
            <a:pPr algn="ctr"/>
            <a:r>
              <a:rPr lang="en-US" sz="4000" dirty="0">
                <a:hlinkClick r:id="rId5"/>
              </a:rPr>
              <a:t>Integrity</a:t>
            </a:r>
            <a:r>
              <a:rPr lang="en-US" sz="4000" b="1" cap="small" dirty="0" smtClean="0">
                <a:solidFill>
                  <a:srgbClr val="FF6600"/>
                </a:solidFill>
              </a:rPr>
              <a:t> </a:t>
            </a:r>
            <a:endParaRPr lang="en-US" sz="4000" b="1" cap="small" dirty="0">
              <a:solidFill>
                <a:srgbClr val="FF6600"/>
              </a:solidFill>
            </a:endParaRPr>
          </a:p>
        </p:txBody>
      </p:sp>
    </p:spTree>
    <p:custDataLst>
      <p:tags r:id="rId1"/>
    </p:custDataLst>
    <p:extLst>
      <p:ext uri="{BB962C8B-B14F-4D97-AF65-F5344CB8AC3E}">
        <p14:creationId xmlns:p14="http://schemas.microsoft.com/office/powerpoint/2010/main" val="1654037327"/>
      </p:ext>
    </p:extLst>
  </p:cSld>
  <p:clrMapOvr>
    <a:masterClrMapping/>
  </p:clrMapOvr>
  <p:transition spd="slow">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838200"/>
            <a:ext cx="8229600" cy="5943600"/>
          </a:xfrm>
          <a:gradFill flip="none" rotWithShape="1">
            <a:gsLst>
              <a:gs pos="0">
                <a:srgbClr val="0099FF">
                  <a:tint val="66000"/>
                  <a:satMod val="160000"/>
                </a:srgbClr>
              </a:gs>
              <a:gs pos="50000">
                <a:srgbClr val="0099FF">
                  <a:tint val="44500"/>
                  <a:satMod val="160000"/>
                </a:srgbClr>
              </a:gs>
              <a:gs pos="100000">
                <a:srgbClr val="0099FF">
                  <a:tint val="23500"/>
                  <a:satMod val="160000"/>
                </a:srgb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chorCtr="1">
            <a:normAutofit fontScale="62500" lnSpcReduction="20000"/>
          </a:bodyPr>
          <a:lstStyle/>
          <a:p>
            <a:pPr>
              <a:buNone/>
            </a:pPr>
            <a:endParaRPr lang="en-US" b="1" dirty="0" smtClean="0">
              <a:solidFill>
                <a:srgbClr val="FF0000"/>
              </a:solidFill>
            </a:endParaRPr>
          </a:p>
          <a:p>
            <a:pPr>
              <a:defRPr/>
            </a:pPr>
            <a:r>
              <a:rPr lang="en-US" dirty="0"/>
              <a:t>Availability is best ensured by </a:t>
            </a:r>
            <a:endParaRPr lang="en-US" dirty="0" smtClean="0"/>
          </a:p>
          <a:p>
            <a:pPr lvl="1">
              <a:defRPr/>
            </a:pPr>
            <a:r>
              <a:rPr lang="en-US" dirty="0" smtClean="0"/>
              <a:t>rigorously </a:t>
            </a:r>
            <a:r>
              <a:rPr lang="en-US" dirty="0"/>
              <a:t>maintaining all </a:t>
            </a:r>
            <a:r>
              <a:rPr lang="en-US" dirty="0">
                <a:hlinkClick r:id="rId5"/>
              </a:rPr>
              <a:t>hardware</a:t>
            </a:r>
            <a:r>
              <a:rPr lang="en-US" dirty="0"/>
              <a:t>, performing hardware repairs immediately when needed and </a:t>
            </a:r>
            <a:endParaRPr lang="en-US" dirty="0" smtClean="0"/>
          </a:p>
          <a:p>
            <a:pPr lvl="1">
              <a:defRPr/>
            </a:pPr>
            <a:r>
              <a:rPr lang="en-US" dirty="0" smtClean="0"/>
              <a:t>maintaining </a:t>
            </a:r>
            <a:r>
              <a:rPr lang="en-US" dirty="0"/>
              <a:t>a correctly functioning operating system environment that is free of software conflicts. </a:t>
            </a:r>
          </a:p>
          <a:p>
            <a:pPr>
              <a:defRPr/>
            </a:pPr>
            <a:endParaRPr lang="en-US" dirty="0"/>
          </a:p>
          <a:p>
            <a:pPr>
              <a:defRPr/>
            </a:pPr>
            <a:r>
              <a:rPr lang="en-US" dirty="0"/>
              <a:t>It’s also important </a:t>
            </a:r>
            <a:endParaRPr lang="en-US" dirty="0" smtClean="0"/>
          </a:p>
          <a:p>
            <a:pPr lvl="1">
              <a:defRPr/>
            </a:pPr>
            <a:r>
              <a:rPr lang="en-US" dirty="0" smtClean="0"/>
              <a:t>to </a:t>
            </a:r>
            <a:r>
              <a:rPr lang="en-US" dirty="0"/>
              <a:t>keep current with all necessary system </a:t>
            </a:r>
            <a:r>
              <a:rPr lang="en-US" dirty="0">
                <a:hlinkClick r:id="rId6"/>
              </a:rPr>
              <a:t>upgrades</a:t>
            </a:r>
            <a:r>
              <a:rPr lang="en-US" dirty="0"/>
              <a:t>. </a:t>
            </a:r>
          </a:p>
          <a:p>
            <a:pPr>
              <a:defRPr/>
            </a:pPr>
            <a:endParaRPr lang="en-US" altLang="fr-FR" dirty="0"/>
          </a:p>
          <a:p>
            <a:pPr>
              <a:defRPr/>
            </a:pPr>
            <a:r>
              <a:rPr lang="en-US" dirty="0"/>
              <a:t>Safeguards against data loss or interruptions in connections must </a:t>
            </a:r>
            <a:endParaRPr lang="en-US" dirty="0" smtClean="0"/>
          </a:p>
          <a:p>
            <a:pPr lvl="1">
              <a:defRPr/>
            </a:pPr>
            <a:r>
              <a:rPr lang="en-US" dirty="0" smtClean="0"/>
              <a:t>include </a:t>
            </a:r>
            <a:r>
              <a:rPr lang="en-US" dirty="0"/>
              <a:t>unpredictable events such as natural disasters and fire. </a:t>
            </a:r>
          </a:p>
          <a:p>
            <a:pPr>
              <a:defRPr/>
            </a:pPr>
            <a:endParaRPr lang="en-US" dirty="0"/>
          </a:p>
          <a:p>
            <a:pPr>
              <a:defRPr/>
            </a:pPr>
            <a:r>
              <a:rPr lang="en-US" dirty="0"/>
              <a:t>To prevent data loss from such occurrences, </a:t>
            </a:r>
            <a:endParaRPr lang="en-US" dirty="0" smtClean="0"/>
          </a:p>
          <a:p>
            <a:pPr lvl="1">
              <a:defRPr/>
            </a:pPr>
            <a:r>
              <a:rPr lang="en-US" dirty="0" smtClean="0"/>
              <a:t>a </a:t>
            </a:r>
            <a:r>
              <a:rPr lang="en-US" dirty="0">
                <a:hlinkClick r:id="rId7"/>
              </a:rPr>
              <a:t>backup</a:t>
            </a:r>
            <a:r>
              <a:rPr lang="en-US" dirty="0"/>
              <a:t> copy may be stored in a geographically-isolated location, </a:t>
            </a:r>
            <a:endParaRPr lang="en-US" dirty="0" smtClean="0"/>
          </a:p>
          <a:p>
            <a:pPr lvl="1">
              <a:defRPr/>
            </a:pPr>
            <a:r>
              <a:rPr lang="en-US" dirty="0" smtClean="0"/>
              <a:t>perhaps </a:t>
            </a:r>
            <a:r>
              <a:rPr lang="en-US" dirty="0"/>
              <a:t>even in a fireproof, waterproof safe.</a:t>
            </a:r>
          </a:p>
          <a:p>
            <a:pPr marL="0" indent="0">
              <a:buNone/>
              <a:defRPr/>
            </a:pPr>
            <a:r>
              <a:rPr lang="en-US" dirty="0"/>
              <a:t> </a:t>
            </a:r>
          </a:p>
          <a:p>
            <a:pPr>
              <a:defRPr/>
            </a:pPr>
            <a:r>
              <a:rPr lang="en-US" dirty="0"/>
              <a:t>Extra security equipment </a:t>
            </a:r>
            <a:endParaRPr lang="en-US" dirty="0" smtClean="0"/>
          </a:p>
          <a:p>
            <a:pPr lvl="1">
              <a:defRPr/>
            </a:pPr>
            <a:r>
              <a:rPr lang="en-US" dirty="0" smtClean="0"/>
              <a:t>or </a:t>
            </a:r>
            <a:r>
              <a:rPr lang="en-US" dirty="0"/>
              <a:t>software such as firewalls and proxy servers can guard against downtime and unreachable data due to malicious actions such as denial-of-service (</a:t>
            </a:r>
            <a:r>
              <a:rPr lang="en-US" dirty="0" err="1">
                <a:hlinkClick r:id="rId8"/>
              </a:rPr>
              <a:t>DoS</a:t>
            </a:r>
            <a:r>
              <a:rPr lang="en-US" dirty="0"/>
              <a:t>) attacks and network intrusions.</a:t>
            </a:r>
            <a:endParaRPr lang="en-US" altLang="fr-FR" dirty="0"/>
          </a:p>
          <a:p>
            <a:pPr marL="0" indent="0">
              <a:buNone/>
            </a:pPr>
            <a:endParaRPr lang="en-GB" sz="2400" dirty="0"/>
          </a:p>
        </p:txBody>
      </p:sp>
      <p:sp>
        <p:nvSpPr>
          <p:cNvPr id="6" name="Title 1"/>
          <p:cNvSpPr>
            <a:spLocks noGrp="1"/>
          </p:cNvSpPr>
          <p:nvPr>
            <p:ph type="title"/>
            <p:custDataLst>
              <p:tags r:id="rId2"/>
            </p:custDataLst>
          </p:nvPr>
        </p:nvSpPr>
        <p:spPr>
          <a:xfrm>
            <a:off x="762000" y="152400"/>
            <a:ext cx="8001000" cy="685800"/>
          </a:xfrm>
        </p:spPr>
        <p:txBody>
          <a:bodyPr>
            <a:noAutofit/>
          </a:bodyPr>
          <a:lstStyle/>
          <a:p>
            <a:pPr algn="ctr"/>
            <a:r>
              <a:rPr lang="en-US" sz="4000" b="1" cap="small" dirty="0" smtClean="0">
                <a:solidFill>
                  <a:srgbClr val="FF6600"/>
                </a:solidFill>
              </a:rPr>
              <a:t>Availability</a:t>
            </a:r>
            <a:endParaRPr lang="en-US" sz="4000" b="1" cap="small" dirty="0">
              <a:solidFill>
                <a:srgbClr val="FF6600"/>
              </a:solidFill>
            </a:endParaRPr>
          </a:p>
        </p:txBody>
      </p:sp>
    </p:spTree>
    <p:custDataLst>
      <p:tags r:id="rId1"/>
    </p:custDataLst>
    <p:extLst>
      <p:ext uri="{BB962C8B-B14F-4D97-AF65-F5344CB8AC3E}">
        <p14:creationId xmlns:p14="http://schemas.microsoft.com/office/powerpoint/2010/main" val="1673179605"/>
      </p:ext>
    </p:extLst>
  </p:cSld>
  <p:clrMapOvr>
    <a:masterClrMapping/>
  </p:clrMapOvr>
  <p:transition spd="slow">
    <p:wipe dir="d"/>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10.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11.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12.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13.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14.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15.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16.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17.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18.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19.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20.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21.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22.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23.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24.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25.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26.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27.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28.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29.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3.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30.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31.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32.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33.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34.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35.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36.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37.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38.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39.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4.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40.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41.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42.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43.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44.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45.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46.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47.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5.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6.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7.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ags/tag8.xml><?xml version="1.0" encoding="utf-8"?>
<p:tagLst xmlns:a="http://schemas.openxmlformats.org/drawingml/2006/main" xmlns:r="http://schemas.openxmlformats.org/officeDocument/2006/relationships" xmlns:p="http://schemas.openxmlformats.org/presentationml/2006/main">
  <p:tag name="DVSECTIONID" val="FpChuQ9mrn7ncHkUb4wJDg"/>
</p:tagLst>
</file>

<file path=ppt/tags/tag9.xml><?xml version="1.0" encoding="utf-8"?>
<p:tagLst xmlns:a="http://schemas.openxmlformats.org/drawingml/2006/main" xmlns:r="http://schemas.openxmlformats.org/officeDocument/2006/relationships" xmlns:p="http://schemas.openxmlformats.org/presentationml/2006/main">
  <p:tag name="DVSHAPEID" val="gLAHFkz1Wny4DLE3ZEH9AS"/>
</p:tagLst>
</file>

<file path=ppt/theme/theme1.xml><?xml version="1.0" encoding="utf-8"?>
<a:theme xmlns:a="http://schemas.openxmlformats.org/drawingml/2006/main" name="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493FC4C48176D4BA39FB2B3A58FDD54" ma:contentTypeVersion="1" ma:contentTypeDescription="Create a new document." ma:contentTypeScope="" ma:versionID="7350b534a8aa33a7f4abf92fcd5ca326">
  <xsd:schema xmlns:xsd="http://www.w3.org/2001/XMLSchema" xmlns:xs="http://www.w3.org/2001/XMLSchema" xmlns:p="http://schemas.microsoft.com/office/2006/metadata/properties" xmlns:ns1="http://schemas.microsoft.com/sharepoint/v3" targetNamespace="http://schemas.microsoft.com/office/2006/metadata/properties" ma:root="true" ma:fieldsID="ff01fac345008aa34b3a53f2166bf3c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16D56CD-1B90-404E-8F6F-A19304F046D7}"/>
</file>

<file path=customXml/itemProps2.xml><?xml version="1.0" encoding="utf-8"?>
<ds:datastoreItem xmlns:ds="http://schemas.openxmlformats.org/officeDocument/2006/customXml" ds:itemID="{6426D459-1EDF-4224-B550-C2E2179768AC}"/>
</file>

<file path=customXml/itemProps3.xml><?xml version="1.0" encoding="utf-8"?>
<ds:datastoreItem xmlns:ds="http://schemas.openxmlformats.org/officeDocument/2006/customXml" ds:itemID="{DF35776A-27A4-47C6-AB3C-B836418B8433}"/>
</file>

<file path=docProps/app.xml><?xml version="1.0" encoding="utf-8"?>
<Properties xmlns="http://schemas.openxmlformats.org/officeDocument/2006/extended-properties" xmlns:vt="http://schemas.openxmlformats.org/officeDocument/2006/docPropsVTypes">
  <Template>Training</Template>
  <TotalTime>0</TotalTime>
  <Words>1713</Words>
  <Application>Microsoft Office PowerPoint</Application>
  <PresentationFormat>On-screen Show (4:3)</PresentationFormat>
  <Paragraphs>386</Paragraphs>
  <Slides>33</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Georgia</vt:lpstr>
      <vt:lpstr>Times New Roman</vt:lpstr>
      <vt:lpstr>Wingdings</vt:lpstr>
      <vt:lpstr>Wingdings 3</vt:lpstr>
      <vt:lpstr>Training</vt:lpstr>
      <vt:lpstr>Security and  Safe Keeping of official information </vt:lpstr>
      <vt:lpstr>The Main Elements</vt:lpstr>
      <vt:lpstr>Security and Safe Keeping of official information</vt:lpstr>
      <vt:lpstr>The aspect of Information Security</vt:lpstr>
      <vt:lpstr>Confidentiality</vt:lpstr>
      <vt:lpstr>Definitions (Data Protection Act)</vt:lpstr>
      <vt:lpstr>Safeguarding data confidentiality </vt:lpstr>
      <vt:lpstr>Integrity </vt:lpstr>
      <vt:lpstr>Availability</vt:lpstr>
      <vt:lpstr>2. Safekeeping of Documents</vt:lpstr>
      <vt:lpstr>important documents</vt:lpstr>
      <vt:lpstr>Definitions (Cont.)</vt:lpstr>
      <vt:lpstr>important documents </vt:lpstr>
      <vt:lpstr>5 Tips to Help You Always Know Where Your Most Important Documents</vt:lpstr>
      <vt:lpstr>5 Tips to Help You Always Know Where Your Most Important Documents</vt:lpstr>
      <vt:lpstr>3. Classification of information</vt:lpstr>
      <vt:lpstr>Classification of information</vt:lpstr>
      <vt:lpstr>Common classification</vt:lpstr>
      <vt:lpstr>Classification… (1)</vt:lpstr>
      <vt:lpstr>Classification … (2)</vt:lpstr>
      <vt:lpstr>Classification … (3)</vt:lpstr>
      <vt:lpstr>4. Other Security issues</vt:lpstr>
      <vt:lpstr>Other Security issues</vt:lpstr>
      <vt:lpstr>Security issues…</vt:lpstr>
      <vt:lpstr>Security issues…</vt:lpstr>
      <vt:lpstr>S 27.     DPA - Security of personal data</vt:lpstr>
      <vt:lpstr>S28. DPA - Duty to destroy personal data </vt:lpstr>
      <vt:lpstr>S 29 DPA.Unlawful disclosure of personal data</vt:lpstr>
      <vt:lpstr>S 29 DPA.Unlawful disclosure of personal data</vt:lpstr>
      <vt:lpstr>5. Other related laws for Security and safe Keeping of official information </vt:lpstr>
      <vt:lpstr>Other related laws for Security and safe Keeping of official information</vt:lpstr>
      <vt:lpstr> </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2016-02-19T08:41:39Z</dcterms:created>
  <dcterms:modified xsi:type="dcterms:W3CDTF">2016-09-19T07:32:00Z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0x0101002493FC4C48176D4BA39FB2B3A58FDD54</vt:lpwstr>
  </property>
</Properties>
</file>