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56" r:id="rId5"/>
    <p:sldId id="277" r:id="rId6"/>
    <p:sldId id="288" r:id="rId7"/>
    <p:sldId id="283" r:id="rId8"/>
    <p:sldId id="284" r:id="rId9"/>
    <p:sldId id="286" r:id="rId10"/>
    <p:sldId id="287" r:id="rId11"/>
    <p:sldId id="285" r:id="rId12"/>
    <p:sldId id="27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2A2"/>
    <a:srgbClr val="164A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9A4DC0-A728-4205-8344-E82751822442}" v="1" dt="2019-10-08T10:13:01.7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953" autoAdjust="0"/>
    <p:restoredTop sz="81262" autoAdjust="0"/>
  </p:normalViewPr>
  <p:slideViewPr>
    <p:cSldViewPr snapToGrid="0">
      <p:cViewPr varScale="1">
        <p:scale>
          <a:sx n="55" d="100"/>
          <a:sy n="55" d="100"/>
        </p:scale>
        <p:origin x="162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C99E99-633E-473C-B76A-5E4FFC593249}" type="datetimeFigureOut">
              <a:rPr lang="en-MU" smtClean="0"/>
              <a:t>09/Jan/2020</a:t>
            </a:fld>
            <a:endParaRPr lang="en-M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M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609D76-519E-49D0-9C21-40EF1718E014}" type="slidenum">
              <a:rPr lang="en-MU" smtClean="0"/>
              <a:t>‹#›</a:t>
            </a:fld>
            <a:endParaRPr lang="en-MU"/>
          </a:p>
        </p:txBody>
      </p:sp>
    </p:spTree>
    <p:extLst>
      <p:ext uri="{BB962C8B-B14F-4D97-AF65-F5344CB8AC3E}">
        <p14:creationId xmlns:p14="http://schemas.microsoft.com/office/powerpoint/2010/main" val="3623789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 of 30sec to introduce  C-Care</a:t>
            </a:r>
            <a:endParaRPr lang="en-MU" dirty="0"/>
          </a:p>
        </p:txBody>
      </p:sp>
      <p:sp>
        <p:nvSpPr>
          <p:cNvPr id="4" name="Slide Number Placeholder 3"/>
          <p:cNvSpPr>
            <a:spLocks noGrp="1"/>
          </p:cNvSpPr>
          <p:nvPr>
            <p:ph type="sldNum" sz="quarter" idx="5"/>
          </p:nvPr>
        </p:nvSpPr>
        <p:spPr/>
        <p:txBody>
          <a:bodyPr/>
          <a:lstStyle/>
          <a:p>
            <a:fld id="{70609D76-519E-49D0-9C21-40EF1718E014}" type="slidenum">
              <a:rPr lang="en-MU" smtClean="0"/>
              <a:t>2</a:t>
            </a:fld>
            <a:endParaRPr lang="en-MU"/>
          </a:p>
        </p:txBody>
      </p:sp>
    </p:spTree>
    <p:extLst>
      <p:ext uri="{BB962C8B-B14F-4D97-AF65-F5344CB8AC3E}">
        <p14:creationId xmlns:p14="http://schemas.microsoft.com/office/powerpoint/2010/main" val="1623757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 of 30sec to introduce  C-Care</a:t>
            </a:r>
            <a:endParaRPr lang="en-MU" dirty="0"/>
          </a:p>
        </p:txBody>
      </p:sp>
      <p:sp>
        <p:nvSpPr>
          <p:cNvPr id="4" name="Slide Number Placeholder 3"/>
          <p:cNvSpPr>
            <a:spLocks noGrp="1"/>
          </p:cNvSpPr>
          <p:nvPr>
            <p:ph type="sldNum" sz="quarter" idx="5"/>
          </p:nvPr>
        </p:nvSpPr>
        <p:spPr/>
        <p:txBody>
          <a:bodyPr/>
          <a:lstStyle/>
          <a:p>
            <a:fld id="{70609D76-519E-49D0-9C21-40EF1718E014}" type="slidenum">
              <a:rPr lang="en-MU" smtClean="0"/>
              <a:t>3</a:t>
            </a:fld>
            <a:endParaRPr lang="en-MU"/>
          </a:p>
        </p:txBody>
      </p:sp>
    </p:spTree>
    <p:extLst>
      <p:ext uri="{BB962C8B-B14F-4D97-AF65-F5344CB8AC3E}">
        <p14:creationId xmlns:p14="http://schemas.microsoft.com/office/powerpoint/2010/main" val="2248529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U" dirty="0"/>
          </a:p>
        </p:txBody>
      </p:sp>
      <p:sp>
        <p:nvSpPr>
          <p:cNvPr id="4" name="Slide Number Placeholder 3"/>
          <p:cNvSpPr>
            <a:spLocks noGrp="1"/>
          </p:cNvSpPr>
          <p:nvPr>
            <p:ph type="sldNum" sz="quarter" idx="5"/>
          </p:nvPr>
        </p:nvSpPr>
        <p:spPr/>
        <p:txBody>
          <a:bodyPr/>
          <a:lstStyle/>
          <a:p>
            <a:fld id="{70609D76-519E-49D0-9C21-40EF1718E014}" type="slidenum">
              <a:rPr lang="en-MU" smtClean="0"/>
              <a:t>5</a:t>
            </a:fld>
            <a:endParaRPr lang="en-MU"/>
          </a:p>
        </p:txBody>
      </p:sp>
    </p:spTree>
    <p:extLst>
      <p:ext uri="{BB962C8B-B14F-4D97-AF65-F5344CB8AC3E}">
        <p14:creationId xmlns:p14="http://schemas.microsoft.com/office/powerpoint/2010/main" val="2338340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U" dirty="0"/>
          </a:p>
        </p:txBody>
      </p:sp>
      <p:sp>
        <p:nvSpPr>
          <p:cNvPr id="4" name="Slide Number Placeholder 3"/>
          <p:cNvSpPr>
            <a:spLocks noGrp="1"/>
          </p:cNvSpPr>
          <p:nvPr>
            <p:ph type="sldNum" sz="quarter" idx="5"/>
          </p:nvPr>
        </p:nvSpPr>
        <p:spPr/>
        <p:txBody>
          <a:bodyPr/>
          <a:lstStyle/>
          <a:p>
            <a:fld id="{70609D76-519E-49D0-9C21-40EF1718E014}" type="slidenum">
              <a:rPr lang="en-MU" smtClean="0"/>
              <a:t>6</a:t>
            </a:fld>
            <a:endParaRPr lang="en-MU"/>
          </a:p>
        </p:txBody>
      </p:sp>
    </p:spTree>
    <p:extLst>
      <p:ext uri="{BB962C8B-B14F-4D97-AF65-F5344CB8AC3E}">
        <p14:creationId xmlns:p14="http://schemas.microsoft.com/office/powerpoint/2010/main" val="4155845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MU" dirty="0"/>
          </a:p>
        </p:txBody>
      </p:sp>
      <p:sp>
        <p:nvSpPr>
          <p:cNvPr id="4" name="Slide Number Placeholder 3"/>
          <p:cNvSpPr>
            <a:spLocks noGrp="1"/>
          </p:cNvSpPr>
          <p:nvPr>
            <p:ph type="sldNum" sz="quarter" idx="5"/>
          </p:nvPr>
        </p:nvSpPr>
        <p:spPr/>
        <p:txBody>
          <a:bodyPr/>
          <a:lstStyle/>
          <a:p>
            <a:fld id="{70609D76-519E-49D0-9C21-40EF1718E014}" type="slidenum">
              <a:rPr lang="en-MU" smtClean="0"/>
              <a:t>7</a:t>
            </a:fld>
            <a:endParaRPr lang="en-MU"/>
          </a:p>
        </p:txBody>
      </p:sp>
    </p:spTree>
    <p:extLst>
      <p:ext uri="{BB962C8B-B14F-4D97-AF65-F5344CB8AC3E}">
        <p14:creationId xmlns:p14="http://schemas.microsoft.com/office/powerpoint/2010/main" val="30002843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8" name="Title Placeholder 1"/>
          <p:cNvSpPr>
            <a:spLocks noGrp="1"/>
          </p:cNvSpPr>
          <p:nvPr>
            <p:ph type="title"/>
          </p:nvPr>
        </p:nvSpPr>
        <p:spPr>
          <a:xfrm>
            <a:off x="1418772" y="2455182"/>
            <a:ext cx="10515600" cy="1325563"/>
          </a:xfrm>
          <a:prstGeom prst="rect">
            <a:avLst/>
          </a:prstGeom>
        </p:spPr>
        <p:txBody>
          <a:bodyPr vert="horz" lIns="91440" tIns="45720" rIns="91440" bIns="45720" rtlCol="0" anchor="ctr">
            <a:normAutofit/>
          </a:bodyPr>
          <a:lstStyle/>
          <a:p>
            <a:r>
              <a:rPr lang="en-US" dirty="0"/>
              <a:t>PRESENTATION TITLE GOES HERE</a:t>
            </a:r>
            <a:endParaRPr lang="en-GB" dirty="0"/>
          </a:p>
        </p:txBody>
      </p:sp>
    </p:spTree>
    <p:extLst>
      <p:ext uri="{BB962C8B-B14F-4D97-AF65-F5344CB8AC3E}">
        <p14:creationId xmlns:p14="http://schemas.microsoft.com/office/powerpoint/2010/main" val="3512492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948192"/>
            <a:ext cx="5722257" cy="561293"/>
          </a:xfrm>
        </p:spPr>
        <p:txBody>
          <a:bodyPr anchor="b">
            <a:noAutofit/>
          </a:bodyPr>
          <a:lstStyle>
            <a:lvl1pPr algn="l">
              <a:defRPr sz="2800"/>
            </a:lvl1pPr>
          </a:lstStyle>
          <a:p>
            <a:r>
              <a:rPr lang="en-US" dirty="0"/>
              <a:t>Click to edit Master title style</a:t>
            </a:r>
            <a:endParaRPr lang="en-GB" dirty="0"/>
          </a:p>
        </p:txBody>
      </p:sp>
      <p:sp>
        <p:nvSpPr>
          <p:cNvPr id="3" name="Subtitle 2"/>
          <p:cNvSpPr>
            <a:spLocks noGrp="1"/>
          </p:cNvSpPr>
          <p:nvPr>
            <p:ph type="subTitle" idx="1"/>
          </p:nvPr>
        </p:nvSpPr>
        <p:spPr>
          <a:xfrm>
            <a:off x="838200" y="1509485"/>
            <a:ext cx="5722257" cy="4905829"/>
          </a:xfrm>
          <a:prstGeom prst="rect">
            <a:avLst/>
          </a:prstGeom>
        </p:spPr>
        <p:txBody>
          <a:bodyPr/>
          <a:lstStyle>
            <a:lvl1pPr marL="0" indent="0" algn="l">
              <a:buNone/>
              <a:defRPr sz="1800">
                <a:latin typeface="Museo San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7" name="Content Placeholder 3"/>
          <p:cNvSpPr>
            <a:spLocks noGrp="1"/>
          </p:cNvSpPr>
          <p:nvPr>
            <p:ph sz="half" idx="2"/>
          </p:nvPr>
        </p:nvSpPr>
        <p:spPr>
          <a:xfrm>
            <a:off x="6894286" y="948192"/>
            <a:ext cx="4775200" cy="5438094"/>
          </a:xfrm>
          <a:prstGeom prst="rect">
            <a:avLst/>
          </a:prstGeom>
        </p:spPr>
        <p:txBody>
          <a:bodyPr/>
          <a:lstStyle>
            <a:lvl1pPr>
              <a:defRPr>
                <a:latin typeface="Museo Sans"/>
              </a:defRPr>
            </a:lvl1pPr>
            <a:lvl2pPr>
              <a:defRPr>
                <a:latin typeface="Museo Sans"/>
              </a:defRPr>
            </a:lvl2pPr>
            <a:lvl3pPr>
              <a:defRPr>
                <a:latin typeface="Museo Sans"/>
              </a:defRPr>
            </a:lvl3pPr>
            <a:lvl4pPr>
              <a:defRPr>
                <a:latin typeface="Museo Sans"/>
              </a:defRPr>
            </a:lvl4pPr>
            <a:lvl5pPr>
              <a:defRPr>
                <a:latin typeface="Museo Sans"/>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flipV="1">
            <a:off x="6894286" y="6386286"/>
            <a:ext cx="4775200" cy="29028"/>
          </a:xfrm>
          <a:prstGeom prst="line">
            <a:avLst/>
          </a:prstGeom>
          <a:ln w="76200">
            <a:solidFill>
              <a:srgbClr val="00A2A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9376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7671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55411"/>
            <a:ext cx="10515600" cy="1057276"/>
          </a:xfrm>
        </p:spPr>
        <p:txBody>
          <a:bodyPr/>
          <a:lstStyle/>
          <a:p>
            <a:r>
              <a:rPr lang="en-US" dirty="0"/>
              <a:t>Click to edit Master title style</a:t>
            </a:r>
            <a:endParaRPr lang="en-GB" dirty="0"/>
          </a:p>
        </p:txBody>
      </p:sp>
      <p:sp>
        <p:nvSpPr>
          <p:cNvPr id="3" name="Content Placeholder 2"/>
          <p:cNvSpPr>
            <a:spLocks noGrp="1"/>
          </p:cNvSpPr>
          <p:nvPr>
            <p:ph idx="1"/>
          </p:nvPr>
        </p:nvSpPr>
        <p:spPr>
          <a:xfrm>
            <a:off x="838200" y="1897288"/>
            <a:ext cx="10515599" cy="2515055"/>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7" name="Straight Connector 6"/>
          <p:cNvCxnSpPr/>
          <p:nvPr userDrawn="1"/>
        </p:nvCxnSpPr>
        <p:spPr>
          <a:xfrm flipV="1">
            <a:off x="838200" y="4412343"/>
            <a:ext cx="10515600" cy="43542"/>
          </a:xfrm>
          <a:prstGeom prst="line">
            <a:avLst/>
          </a:prstGeom>
          <a:ln w="76200">
            <a:solidFill>
              <a:srgbClr val="00A2A2"/>
            </a:solidFill>
          </a:ln>
        </p:spPr>
        <p:style>
          <a:lnRef idx="1">
            <a:schemeClr val="accent1"/>
          </a:lnRef>
          <a:fillRef idx="0">
            <a:schemeClr val="accent1"/>
          </a:fillRef>
          <a:effectRef idx="0">
            <a:schemeClr val="accent1"/>
          </a:effectRef>
          <a:fontRef idx="minor">
            <a:schemeClr val="tx1"/>
          </a:fontRef>
        </p:style>
      </p:cxnSp>
      <p:sp>
        <p:nvSpPr>
          <p:cNvPr id="9" name="Subtitle 2"/>
          <p:cNvSpPr>
            <a:spLocks noGrp="1"/>
          </p:cNvSpPr>
          <p:nvPr>
            <p:ph type="subTitle" idx="10"/>
          </p:nvPr>
        </p:nvSpPr>
        <p:spPr>
          <a:xfrm>
            <a:off x="838200" y="4596944"/>
            <a:ext cx="4982029" cy="1818370"/>
          </a:xfrm>
          <a:prstGeom prst="rect">
            <a:avLst/>
          </a:prstGeom>
        </p:spPr>
        <p:txBody>
          <a:bodyPr/>
          <a:lstStyle>
            <a:lvl1pPr marL="0" indent="0" algn="l">
              <a:buNone/>
              <a:defRPr sz="1800">
                <a:latin typeface="Museo San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3985989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838200" y="948192"/>
            <a:ext cx="5722257" cy="561293"/>
          </a:xfrm>
        </p:spPr>
        <p:txBody>
          <a:bodyPr anchor="b">
            <a:noAutofit/>
          </a:bodyPr>
          <a:lstStyle>
            <a:lvl1pPr algn="l">
              <a:defRPr sz="2800"/>
            </a:lvl1pPr>
          </a:lstStyle>
          <a:p>
            <a:r>
              <a:rPr lang="en-US" dirty="0"/>
              <a:t>Click to edit Master title style</a:t>
            </a:r>
            <a:endParaRPr lang="en-GB" dirty="0"/>
          </a:p>
        </p:txBody>
      </p:sp>
      <p:sp>
        <p:nvSpPr>
          <p:cNvPr id="8" name="Subtitle 2"/>
          <p:cNvSpPr>
            <a:spLocks noGrp="1"/>
          </p:cNvSpPr>
          <p:nvPr>
            <p:ph type="subTitle" idx="1"/>
          </p:nvPr>
        </p:nvSpPr>
        <p:spPr>
          <a:xfrm>
            <a:off x="838200" y="1509485"/>
            <a:ext cx="5722257" cy="4905829"/>
          </a:xfrm>
          <a:prstGeom prst="rect">
            <a:avLst/>
          </a:prstGeom>
        </p:spPr>
        <p:txBody>
          <a:bodyPr/>
          <a:lstStyle>
            <a:lvl1pPr marL="0" indent="0" algn="l">
              <a:buNone/>
              <a:defRPr sz="1800">
                <a:latin typeface="Museo San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5" name="Rectangle 14"/>
          <p:cNvSpPr/>
          <p:nvPr userDrawn="1"/>
        </p:nvSpPr>
        <p:spPr>
          <a:xfrm>
            <a:off x="6096000" y="0"/>
            <a:ext cx="6096000" cy="6858000"/>
          </a:xfrm>
          <a:prstGeom prst="rect">
            <a:avLst/>
          </a:prstGeom>
          <a:solidFill>
            <a:srgbClr val="00A2A2"/>
          </a:solidFill>
          <a:ln>
            <a:solidFill>
              <a:srgbClr val="00A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04071" y="340670"/>
            <a:ext cx="1099456" cy="271199"/>
          </a:xfrm>
          <a:prstGeom prst="rect">
            <a:avLst/>
          </a:prstGeom>
        </p:spPr>
      </p:pic>
    </p:spTree>
    <p:extLst>
      <p:ext uri="{BB962C8B-B14F-4D97-AF65-F5344CB8AC3E}">
        <p14:creationId xmlns:p14="http://schemas.microsoft.com/office/powerpoint/2010/main" val="7215527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7"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18772" y="2455182"/>
            <a:ext cx="10515600" cy="1325563"/>
          </a:xfrm>
          <a:prstGeom prst="rect">
            <a:avLst/>
          </a:prstGeom>
        </p:spPr>
        <p:txBody>
          <a:bodyPr vert="horz" lIns="91440" tIns="45720" rIns="91440" bIns="45720" rtlCol="0" anchor="ctr">
            <a:normAutofit/>
          </a:bodyPr>
          <a:lstStyle/>
          <a:p>
            <a:r>
              <a:rPr lang="en-US" dirty="0"/>
              <a:t>PRESENTATION TITLE GOES HERE</a:t>
            </a:r>
            <a:endParaRPr lang="en-GB" dirty="0"/>
          </a:p>
        </p:txBody>
      </p:sp>
    </p:spTree>
    <p:extLst>
      <p:ext uri="{BB962C8B-B14F-4D97-AF65-F5344CB8AC3E}">
        <p14:creationId xmlns:p14="http://schemas.microsoft.com/office/powerpoint/2010/main" val="120578172"/>
      </p:ext>
    </p:extLst>
  </p:cSld>
  <p:clrMap bg1="lt1" tx1="dk1" bg2="lt2" tx2="dk2" accent1="accent1" accent2="accent2" accent3="accent3" accent4="accent4" accent5="accent5" accent6="accent6" hlink="hlink" folHlink="folHlink"/>
  <p:sldLayoutIdLst>
    <p:sldLayoutId id="2147483652" r:id="rId1"/>
    <p:sldLayoutId id="2147483649" r:id="rId2"/>
    <p:sldLayoutId id="2147483653" r:id="rId3"/>
    <p:sldLayoutId id="2147483650" r:id="rId4"/>
    <p:sldLayoutId id="2147483651" r:id="rId5"/>
  </p:sldLayoutIdLst>
  <p:txStyles>
    <p:titleStyle>
      <a:lvl1pPr algn="l" defTabSz="914400" rtl="0" eaLnBrk="1" latinLnBrk="0" hangingPunct="1">
        <a:lnSpc>
          <a:spcPct val="90000"/>
        </a:lnSpc>
        <a:spcBef>
          <a:spcPct val="0"/>
        </a:spcBef>
        <a:buNone/>
        <a:defRPr sz="4400" b="1" kern="1200" baseline="0">
          <a:solidFill>
            <a:srgbClr val="164A8F"/>
          </a:solidFill>
          <a:latin typeface="Museo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hyperlink" Target="http://www.c-care.mu/"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8F42D9-9CD0-42E2-90F0-C82E490F2A16}"/>
              </a:ext>
            </a:extLst>
          </p:cNvPr>
          <p:cNvSpPr>
            <a:spLocks noGrp="1"/>
          </p:cNvSpPr>
          <p:nvPr>
            <p:ph type="title"/>
          </p:nvPr>
        </p:nvSpPr>
        <p:spPr>
          <a:xfrm>
            <a:off x="1037492" y="562708"/>
            <a:ext cx="10896880" cy="4396154"/>
          </a:xfrm>
        </p:spPr>
        <p:txBody>
          <a:bodyPr>
            <a:normAutofit fontScale="90000"/>
          </a:bodyPr>
          <a:lstStyle/>
          <a:p>
            <a:r>
              <a:rPr lang="en-MU" sz="4900" dirty="0"/>
              <a:t>'Data Protection Today - Breaking the Iceberg’ </a:t>
            </a:r>
            <a:br>
              <a:rPr lang="en-US" dirty="0"/>
            </a:br>
            <a:br>
              <a:rPr lang="en-US" dirty="0"/>
            </a:br>
            <a:br>
              <a:rPr lang="en-US" dirty="0"/>
            </a:br>
            <a:r>
              <a:rPr lang="en-US" dirty="0"/>
              <a:t>	</a:t>
            </a:r>
            <a:r>
              <a:rPr lang="en-US" sz="3600" dirty="0"/>
              <a:t>Overview of data protection in the health care sector</a:t>
            </a:r>
            <a:br>
              <a:rPr lang="en-MU" dirty="0"/>
            </a:br>
            <a:br>
              <a:rPr lang="en-US" dirty="0"/>
            </a:br>
            <a:br>
              <a:rPr lang="en-US" dirty="0"/>
            </a:b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8215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702007"/>
            <a:ext cx="5722257" cy="561293"/>
          </a:xfrm>
        </p:spPr>
        <p:txBody>
          <a:bodyPr/>
          <a:lstStyle/>
          <a:p>
            <a:r>
              <a:rPr lang="en-GB" sz="4400" dirty="0">
                <a:cs typeface="Arial" panose="020B0604020202020204" pitchFamily="34" charset="0"/>
              </a:rPr>
              <a:t>Introduction</a:t>
            </a:r>
          </a:p>
        </p:txBody>
      </p:sp>
      <p:sp>
        <p:nvSpPr>
          <p:cNvPr id="3" name="Subtitle 2"/>
          <p:cNvSpPr>
            <a:spLocks noGrp="1"/>
          </p:cNvSpPr>
          <p:nvPr>
            <p:ph type="subTitle" idx="1"/>
          </p:nvPr>
        </p:nvSpPr>
        <p:spPr>
          <a:xfrm>
            <a:off x="838200" y="1509485"/>
            <a:ext cx="10809849" cy="2708566"/>
          </a:xfrm>
        </p:spPr>
        <p:txBody>
          <a:bodyPr/>
          <a:lstStyle/>
          <a:p>
            <a:pPr algn="just"/>
            <a:r>
              <a:rPr lang="en-GB" dirty="0">
                <a:cs typeface="Arial" panose="020B0604020202020204" pitchFamily="34" charset="0"/>
              </a:rPr>
              <a:t>C-Care (Mauritius) Limited is </a:t>
            </a:r>
            <a:r>
              <a:rPr lang="en-US" dirty="0">
                <a:cs typeface="Arial" panose="020B0604020202020204" pitchFamily="34" charset="0"/>
              </a:rPr>
              <a:t>part of the CIEL Healthcare network </a:t>
            </a:r>
            <a:endParaRPr lang="en-GB" dirty="0">
              <a:cs typeface="Arial" panose="020B0604020202020204" pitchFamily="34" charset="0"/>
            </a:endParaRPr>
          </a:p>
          <a:p>
            <a:pPr algn="just"/>
            <a:r>
              <a:rPr lang="en-US" dirty="0">
                <a:cs typeface="Arial" panose="020B0604020202020204" pitchFamily="34" charset="0"/>
              </a:rPr>
              <a:t>Our business activity are the provision of medical facilities under the umbrella of two private hospitals namely Clinique </a:t>
            </a:r>
            <a:r>
              <a:rPr lang="en-US" dirty="0" err="1">
                <a:cs typeface="Arial" panose="020B0604020202020204" pitchFamily="34" charset="0"/>
              </a:rPr>
              <a:t>Darné</a:t>
            </a:r>
            <a:r>
              <a:rPr lang="en-US" dirty="0">
                <a:cs typeface="Arial" panose="020B0604020202020204" pitchFamily="34" charset="0"/>
              </a:rPr>
              <a:t> (“CD”) and </a:t>
            </a:r>
            <a:r>
              <a:rPr lang="en-US" dirty="0" err="1">
                <a:cs typeface="Arial" panose="020B0604020202020204" pitchFamily="34" charset="0"/>
              </a:rPr>
              <a:t>Wellkin</a:t>
            </a:r>
            <a:r>
              <a:rPr lang="en-US" dirty="0">
                <a:cs typeface="Arial" panose="020B0604020202020204" pitchFamily="34" charset="0"/>
              </a:rPr>
              <a:t> Hospital (“</a:t>
            </a:r>
            <a:r>
              <a:rPr lang="en-US" dirty="0" err="1">
                <a:cs typeface="Arial" panose="020B0604020202020204" pitchFamily="34" charset="0"/>
              </a:rPr>
              <a:t>Wellkin</a:t>
            </a:r>
            <a:r>
              <a:rPr lang="en-US" dirty="0">
                <a:cs typeface="Arial" panose="020B0604020202020204" pitchFamily="34" charset="0"/>
              </a:rPr>
              <a:t>”) and a Day Care Centre, C-Care Clinic; medical laboratories(“C-lab”); retail pharmacies; and nursing/clinical training.</a:t>
            </a:r>
            <a:r>
              <a:rPr lang="en-GB" dirty="0">
                <a:cs typeface="Arial" panose="020B0604020202020204" pitchFamily="34" charset="0"/>
              </a:rPr>
              <a:t> </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6756" y="2387598"/>
            <a:ext cx="161016" cy="110839"/>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6756" y="2777501"/>
            <a:ext cx="161016" cy="110839"/>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6756" y="3154215"/>
            <a:ext cx="161016" cy="110839"/>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6756" y="3529332"/>
            <a:ext cx="161016" cy="110839"/>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6756" y="3924236"/>
            <a:ext cx="161016" cy="110839"/>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6756" y="4353112"/>
            <a:ext cx="161016" cy="110839"/>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6756" y="4810442"/>
            <a:ext cx="161016" cy="110839"/>
          </a:xfrm>
          <a:prstGeom prst="rect">
            <a:avLst/>
          </a:prstGeom>
        </p:spPr>
      </p:pic>
      <p:pic>
        <p:nvPicPr>
          <p:cNvPr id="11" name="Picture 10">
            <a:extLst>
              <a:ext uri="{FF2B5EF4-FFF2-40B4-BE49-F238E27FC236}">
                <a16:creationId xmlns:a16="http://schemas.microsoft.com/office/drawing/2014/main" id="{26FB7B58-1377-4793-89E4-818C69FFA95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31507" y="3692235"/>
            <a:ext cx="9130277" cy="2708566"/>
          </a:xfrm>
          <a:prstGeom prst="rect">
            <a:avLst/>
          </a:prstGeom>
        </p:spPr>
      </p:pic>
    </p:spTree>
    <p:extLst>
      <p:ext uri="{BB962C8B-B14F-4D97-AF65-F5344CB8AC3E}">
        <p14:creationId xmlns:p14="http://schemas.microsoft.com/office/powerpoint/2010/main" val="4191803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702007"/>
            <a:ext cx="5722257" cy="561293"/>
          </a:xfrm>
        </p:spPr>
        <p:txBody>
          <a:bodyPr/>
          <a:lstStyle/>
          <a:p>
            <a:r>
              <a:rPr lang="en-GB" sz="4400" dirty="0">
                <a:cs typeface="Arial" panose="020B0604020202020204" pitchFamily="34" charset="0"/>
              </a:rPr>
              <a:t>Video</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6756" y="2387598"/>
            <a:ext cx="161016" cy="110839"/>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6756" y="2777501"/>
            <a:ext cx="161016" cy="110839"/>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6756" y="3154215"/>
            <a:ext cx="161016" cy="110839"/>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6756" y="3529332"/>
            <a:ext cx="161016" cy="110839"/>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6756" y="3924236"/>
            <a:ext cx="161016" cy="110839"/>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6756" y="4353112"/>
            <a:ext cx="161016" cy="110839"/>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6756" y="4810442"/>
            <a:ext cx="161016" cy="110839"/>
          </a:xfrm>
          <a:prstGeom prst="rect">
            <a:avLst/>
          </a:prstGeom>
        </p:spPr>
      </p:pic>
    </p:spTree>
    <p:extLst>
      <p:ext uri="{BB962C8B-B14F-4D97-AF65-F5344CB8AC3E}">
        <p14:creationId xmlns:p14="http://schemas.microsoft.com/office/powerpoint/2010/main" val="2868344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612918"/>
            <a:ext cx="7883769" cy="561293"/>
          </a:xfrm>
        </p:spPr>
        <p:txBody>
          <a:bodyPr/>
          <a:lstStyle/>
          <a:p>
            <a:r>
              <a:rPr lang="en-GB" sz="4400" dirty="0">
                <a:cs typeface="Arial" panose="020B0604020202020204" pitchFamily="34" charset="0"/>
              </a:rPr>
              <a:t>Our journey begins</a:t>
            </a:r>
          </a:p>
        </p:txBody>
      </p:sp>
      <p:sp>
        <p:nvSpPr>
          <p:cNvPr id="3" name="Subtitle 2"/>
          <p:cNvSpPr>
            <a:spLocks noGrp="1"/>
          </p:cNvSpPr>
          <p:nvPr>
            <p:ph type="subTitle" idx="1"/>
          </p:nvPr>
        </p:nvSpPr>
        <p:spPr>
          <a:xfrm>
            <a:off x="691075" y="1339253"/>
            <a:ext cx="10809849" cy="4905829"/>
          </a:xfrm>
        </p:spPr>
        <p:txBody>
          <a:bodyPr/>
          <a:lstStyle/>
          <a:p>
            <a:pPr algn="just"/>
            <a:r>
              <a:rPr lang="en-GB" dirty="0">
                <a:cs typeface="Arial" panose="020B0604020202020204" pitchFamily="34" charset="0"/>
              </a:rPr>
              <a:t>Prior to the legislations, C-care was already mindful of data privacy in our business as in the</a:t>
            </a:r>
            <a:r>
              <a:rPr lang="en-US" dirty="0">
                <a:cs typeface="Arial" panose="020B0604020202020204" pitchFamily="34" charset="0"/>
              </a:rPr>
              <a:t> Hippocratic Oath</a:t>
            </a:r>
            <a:r>
              <a:rPr lang="en-GB" dirty="0">
                <a:cs typeface="Arial" panose="020B0604020202020204" pitchFamily="34" charset="0"/>
              </a:rPr>
              <a:t>:</a:t>
            </a:r>
          </a:p>
          <a:p>
            <a:pPr algn="just"/>
            <a:endParaRPr lang="en-US" dirty="0"/>
          </a:p>
          <a:p>
            <a:pPr algn="just"/>
            <a:r>
              <a:rPr lang="en-US" dirty="0"/>
              <a:t>“</a:t>
            </a:r>
            <a:r>
              <a:rPr lang="en-US" b="1" dirty="0"/>
              <a:t>I will respect the privacy of my patients, for their problems are not disclosed to me that the world may know. </a:t>
            </a:r>
            <a:r>
              <a:rPr lang="en-US" dirty="0"/>
              <a:t>“</a:t>
            </a:r>
          </a:p>
          <a:p>
            <a:pPr algn="just"/>
            <a:endParaRPr lang="en-US" dirty="0"/>
          </a:p>
          <a:p>
            <a:pPr algn="just"/>
            <a:r>
              <a:rPr lang="en-GB" dirty="0">
                <a:cs typeface="Arial" panose="020B0604020202020204" pitchFamily="34" charset="0"/>
              </a:rPr>
              <a:t>-15</a:t>
            </a:r>
            <a:r>
              <a:rPr lang="en-GB" baseline="30000" dirty="0">
                <a:cs typeface="Arial" panose="020B0604020202020204" pitchFamily="34" charset="0"/>
              </a:rPr>
              <a:t>th</a:t>
            </a:r>
            <a:r>
              <a:rPr lang="en-GB" dirty="0">
                <a:cs typeface="Arial" panose="020B0604020202020204" pitchFamily="34" charset="0"/>
              </a:rPr>
              <a:t> January 2018- Data protection Act 2017</a:t>
            </a:r>
          </a:p>
          <a:p>
            <a:pPr algn="just"/>
            <a:r>
              <a:rPr lang="en-GB" dirty="0">
                <a:cs typeface="Arial" panose="020B0604020202020204" pitchFamily="34" charset="0"/>
              </a:rPr>
              <a:t>-25</a:t>
            </a:r>
            <a:r>
              <a:rPr lang="en-GB" baseline="30000" dirty="0">
                <a:cs typeface="Arial" panose="020B0604020202020204" pitchFamily="34" charset="0"/>
              </a:rPr>
              <a:t>th</a:t>
            </a:r>
            <a:r>
              <a:rPr lang="en-GB" dirty="0">
                <a:cs typeface="Arial" panose="020B0604020202020204" pitchFamily="34" charset="0"/>
              </a:rPr>
              <a:t> May 2018 GDPR takes effects</a:t>
            </a:r>
          </a:p>
          <a:p>
            <a:pPr algn="just"/>
            <a:endParaRPr lang="en-GB" dirty="0">
              <a:cs typeface="Arial" panose="020B0604020202020204" pitchFamily="34" charset="0"/>
            </a:endParaRPr>
          </a:p>
          <a:p>
            <a:pPr algn="just"/>
            <a:r>
              <a:rPr lang="en-GB" dirty="0">
                <a:cs typeface="Arial" panose="020B0604020202020204" pitchFamily="34" charset="0"/>
              </a:rPr>
              <a:t>The data protection laws provide an official legal framework which assist to provide directions/guidance to all stakeholders.</a:t>
            </a:r>
          </a:p>
          <a:p>
            <a:pPr algn="just"/>
            <a:r>
              <a:rPr lang="en-GB" dirty="0">
                <a:cs typeface="Arial" panose="020B0604020202020204" pitchFamily="34" charset="0"/>
              </a:rPr>
              <a:t>Being part of the Ciel Group, data protection initiatives started in February 2018 with the appointment of EY to assess the </a:t>
            </a:r>
            <a:r>
              <a:rPr lang="en-US" dirty="0">
                <a:cs typeface="Arial" panose="020B0604020202020204" pitchFamily="34" charset="0"/>
              </a:rPr>
              <a:t>data privacy maturity </a:t>
            </a:r>
            <a:r>
              <a:rPr lang="en-GB" dirty="0">
                <a:cs typeface="Arial" panose="020B0604020202020204" pitchFamily="34" charset="0"/>
              </a:rPr>
              <a:t>all the different clusters in the Group.</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6756" y="1973940"/>
            <a:ext cx="161016" cy="110839"/>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6756" y="2387598"/>
            <a:ext cx="161016" cy="110839"/>
          </a:xfrm>
          <a:prstGeom prst="rect">
            <a:avLst/>
          </a:prstGeom>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6756" y="3529332"/>
            <a:ext cx="161016" cy="110839"/>
          </a:xfrm>
          <a:prstGeom prst="rect">
            <a:avLst/>
          </a:prstGeom>
        </p:spPr>
      </p:pic>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6756" y="4353112"/>
            <a:ext cx="161016" cy="110839"/>
          </a:xfrm>
          <a:prstGeom prst="rect">
            <a:avLst/>
          </a:prstGeom>
        </p:spPr>
      </p:pic>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6756" y="4810442"/>
            <a:ext cx="161016" cy="110839"/>
          </a:xfrm>
          <a:prstGeom prst="rect">
            <a:avLst/>
          </a:prstGeom>
        </p:spPr>
      </p:pic>
    </p:spTree>
    <p:extLst>
      <p:ext uri="{BB962C8B-B14F-4D97-AF65-F5344CB8AC3E}">
        <p14:creationId xmlns:p14="http://schemas.microsoft.com/office/powerpoint/2010/main" val="2106707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2235" y="164532"/>
            <a:ext cx="7883769" cy="561293"/>
          </a:xfrm>
        </p:spPr>
        <p:txBody>
          <a:bodyPr/>
          <a:lstStyle/>
          <a:p>
            <a:r>
              <a:rPr lang="en-GB" sz="4400" dirty="0">
                <a:cs typeface="Arial" panose="020B0604020202020204" pitchFamily="34" charset="0"/>
              </a:rPr>
              <a:t>Impact on our activities</a:t>
            </a:r>
          </a:p>
        </p:txBody>
      </p:sp>
      <p:sp>
        <p:nvSpPr>
          <p:cNvPr id="3" name="Subtitle 2"/>
          <p:cNvSpPr>
            <a:spLocks noGrp="1"/>
          </p:cNvSpPr>
          <p:nvPr>
            <p:ph type="subTitle" idx="1"/>
          </p:nvPr>
        </p:nvSpPr>
        <p:spPr>
          <a:xfrm>
            <a:off x="492369" y="885206"/>
            <a:ext cx="10535052" cy="1733521"/>
          </a:xfrm>
        </p:spPr>
        <p:txBody>
          <a:bodyPr/>
          <a:lstStyle/>
          <a:p>
            <a:r>
              <a:rPr lang="en-GB" dirty="0">
                <a:cs typeface="Arial" panose="020B0604020202020204" pitchFamily="34" charset="0"/>
              </a:rPr>
              <a:t>-The new laws have a huge impact on the health care operations.</a:t>
            </a:r>
          </a:p>
          <a:p>
            <a:r>
              <a:rPr lang="en-GB" dirty="0">
                <a:cs typeface="Arial" panose="020B0604020202020204" pitchFamily="34" charset="0"/>
              </a:rPr>
              <a:t>-The impact on C-Care has been substantial and it entailed a change management.</a:t>
            </a:r>
            <a:r>
              <a:rPr lang="en-US" dirty="0">
                <a:solidFill>
                  <a:srgbClr val="FF0000"/>
                </a:solidFill>
                <a:cs typeface="Arial" panose="020B0604020202020204" pitchFamily="34" charset="0"/>
              </a:rPr>
              <a:t> </a:t>
            </a:r>
            <a:endParaRPr lang="en-GB" dirty="0">
              <a:solidFill>
                <a:srgbClr val="FF0000"/>
              </a:solidFill>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6756" y="3924236"/>
            <a:ext cx="161016" cy="110839"/>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6756" y="4353112"/>
            <a:ext cx="161016" cy="110839"/>
          </a:xfrm>
          <a:prstGeom prst="rect">
            <a:avLst/>
          </a:prstGeom>
        </p:spPr>
      </p:pic>
      <p:sp>
        <p:nvSpPr>
          <p:cNvPr id="4" name="TextBox 3">
            <a:extLst>
              <a:ext uri="{FF2B5EF4-FFF2-40B4-BE49-F238E27FC236}">
                <a16:creationId xmlns:a16="http://schemas.microsoft.com/office/drawing/2014/main" id="{9345B129-0A48-4381-B801-C3496E543BA5}"/>
              </a:ext>
            </a:extLst>
          </p:cNvPr>
          <p:cNvSpPr txBox="1"/>
          <p:nvPr/>
        </p:nvSpPr>
        <p:spPr>
          <a:xfrm>
            <a:off x="390854" y="2173099"/>
            <a:ext cx="10535052" cy="584775"/>
          </a:xfrm>
          <a:prstGeom prst="rect">
            <a:avLst/>
          </a:prstGeom>
          <a:noFill/>
        </p:spPr>
        <p:txBody>
          <a:bodyPr wrap="square" rtlCol="0">
            <a:spAutoFit/>
          </a:bodyPr>
          <a:lstStyle/>
          <a:p>
            <a:r>
              <a:rPr lang="en-GB" sz="1600" dirty="0">
                <a:solidFill>
                  <a:schemeClr val="bg2">
                    <a:lumMod val="25000"/>
                  </a:schemeClr>
                </a:solidFill>
                <a:latin typeface="Museo Sans"/>
                <a:cs typeface="Arial" panose="020B0604020202020204" pitchFamily="34" charset="0"/>
              </a:rPr>
              <a:t>2.Review of our systems and creation of a register to r</a:t>
            </a:r>
            <a:r>
              <a:rPr lang="en-US" sz="1600" dirty="0" err="1">
                <a:solidFill>
                  <a:schemeClr val="bg2">
                    <a:lumMod val="25000"/>
                  </a:schemeClr>
                </a:solidFill>
                <a:latin typeface="Museo Sans"/>
                <a:cs typeface="Arial" panose="020B0604020202020204" pitchFamily="34" charset="0"/>
              </a:rPr>
              <a:t>ecord</a:t>
            </a:r>
            <a:r>
              <a:rPr lang="en-US" sz="1600" dirty="0">
                <a:solidFill>
                  <a:schemeClr val="bg2">
                    <a:lumMod val="25000"/>
                  </a:schemeClr>
                </a:solidFill>
                <a:latin typeface="Museo Sans"/>
                <a:cs typeface="Arial" panose="020B0604020202020204" pitchFamily="34" charset="0"/>
              </a:rPr>
              <a:t> all processing operations(ROPA), conducting a DPIA  of our systems and regular consultation with the DPO to ensure that our system is compliant with the law. </a:t>
            </a:r>
            <a:endParaRPr lang="en-GB" sz="1600" dirty="0">
              <a:solidFill>
                <a:schemeClr val="bg2">
                  <a:lumMod val="25000"/>
                </a:schemeClr>
              </a:solidFill>
              <a:latin typeface="Museo Sans"/>
              <a:cs typeface="Arial" panose="020B0604020202020204" pitchFamily="34" charset="0"/>
            </a:endParaRPr>
          </a:p>
        </p:txBody>
      </p:sp>
      <p:sp>
        <p:nvSpPr>
          <p:cNvPr id="5" name="TextBox 4">
            <a:extLst>
              <a:ext uri="{FF2B5EF4-FFF2-40B4-BE49-F238E27FC236}">
                <a16:creationId xmlns:a16="http://schemas.microsoft.com/office/drawing/2014/main" id="{74613845-39AD-4AD0-81FF-54384209A6C0}"/>
              </a:ext>
            </a:extLst>
          </p:cNvPr>
          <p:cNvSpPr txBox="1"/>
          <p:nvPr/>
        </p:nvSpPr>
        <p:spPr>
          <a:xfrm>
            <a:off x="1742235" y="2017086"/>
            <a:ext cx="1248508" cy="532790"/>
          </a:xfrm>
          <a:prstGeom prst="rect">
            <a:avLst/>
          </a:prstGeom>
          <a:noFill/>
        </p:spPr>
        <p:txBody>
          <a:bodyPr wrap="square" rtlCol="0">
            <a:spAutoFit/>
          </a:bodyPr>
          <a:lstStyle/>
          <a:p>
            <a:endParaRPr lang="en-MU" dirty="0"/>
          </a:p>
        </p:txBody>
      </p:sp>
      <p:sp>
        <p:nvSpPr>
          <p:cNvPr id="6" name="TextBox 5">
            <a:extLst>
              <a:ext uri="{FF2B5EF4-FFF2-40B4-BE49-F238E27FC236}">
                <a16:creationId xmlns:a16="http://schemas.microsoft.com/office/drawing/2014/main" id="{79ED9C2D-0626-4E18-9094-9BE460EDBF3B}"/>
              </a:ext>
            </a:extLst>
          </p:cNvPr>
          <p:cNvSpPr txBox="1"/>
          <p:nvPr/>
        </p:nvSpPr>
        <p:spPr>
          <a:xfrm>
            <a:off x="390854" y="1768018"/>
            <a:ext cx="10867293" cy="584775"/>
          </a:xfrm>
          <a:prstGeom prst="rect">
            <a:avLst/>
          </a:prstGeom>
          <a:noFill/>
        </p:spPr>
        <p:txBody>
          <a:bodyPr wrap="square" rtlCol="0">
            <a:spAutoFit/>
          </a:bodyPr>
          <a:lstStyle/>
          <a:p>
            <a:r>
              <a:rPr lang="en-GB" sz="1600" dirty="0">
                <a:solidFill>
                  <a:schemeClr val="bg2">
                    <a:lumMod val="25000"/>
                  </a:schemeClr>
                </a:solidFill>
                <a:latin typeface="Museo Sans"/>
                <a:cs typeface="Arial" panose="020B0604020202020204" pitchFamily="34" charset="0"/>
              </a:rPr>
              <a:t>1.Data privacy notice updated for patients, employees, visitors and potential patients</a:t>
            </a:r>
          </a:p>
          <a:p>
            <a:endParaRPr lang="en-MU" sz="1600" dirty="0">
              <a:solidFill>
                <a:schemeClr val="bg2">
                  <a:lumMod val="25000"/>
                </a:schemeClr>
              </a:solidFill>
              <a:latin typeface="Museo Sans"/>
            </a:endParaRPr>
          </a:p>
        </p:txBody>
      </p:sp>
      <p:sp>
        <p:nvSpPr>
          <p:cNvPr id="7" name="TextBox 6">
            <a:extLst>
              <a:ext uri="{FF2B5EF4-FFF2-40B4-BE49-F238E27FC236}">
                <a16:creationId xmlns:a16="http://schemas.microsoft.com/office/drawing/2014/main" id="{A24D3F72-5AA8-453E-B7A7-9F715B836A13}"/>
              </a:ext>
            </a:extLst>
          </p:cNvPr>
          <p:cNvSpPr txBox="1"/>
          <p:nvPr/>
        </p:nvSpPr>
        <p:spPr>
          <a:xfrm>
            <a:off x="390854" y="2786409"/>
            <a:ext cx="11078308" cy="830997"/>
          </a:xfrm>
          <a:prstGeom prst="rect">
            <a:avLst/>
          </a:prstGeom>
          <a:noFill/>
        </p:spPr>
        <p:txBody>
          <a:bodyPr wrap="square" rtlCol="0">
            <a:spAutoFit/>
          </a:bodyPr>
          <a:lstStyle/>
          <a:p>
            <a:r>
              <a:rPr lang="en-GB" sz="1600" dirty="0">
                <a:solidFill>
                  <a:schemeClr val="bg2">
                    <a:lumMod val="25000"/>
                  </a:schemeClr>
                </a:solidFill>
                <a:latin typeface="Museo Sans"/>
                <a:cs typeface="Arial" panose="020B0604020202020204" pitchFamily="34" charset="0"/>
              </a:rPr>
              <a:t>3. Implementation of a Data privacy policy in alignment with the principles of the law with which all employees must comply and a personal data breach policy setting out the procedures as from when a breach is detected.</a:t>
            </a:r>
          </a:p>
          <a:p>
            <a:endParaRPr lang="en-MU" sz="1600" dirty="0">
              <a:solidFill>
                <a:schemeClr val="bg2">
                  <a:lumMod val="25000"/>
                </a:schemeClr>
              </a:solidFill>
              <a:latin typeface="Museo Sans"/>
            </a:endParaRPr>
          </a:p>
        </p:txBody>
      </p:sp>
      <p:sp>
        <p:nvSpPr>
          <p:cNvPr id="8" name="TextBox 7">
            <a:extLst>
              <a:ext uri="{FF2B5EF4-FFF2-40B4-BE49-F238E27FC236}">
                <a16:creationId xmlns:a16="http://schemas.microsoft.com/office/drawing/2014/main" id="{C32F693F-E9B7-4769-B0E1-8E822646D0CF}"/>
              </a:ext>
            </a:extLst>
          </p:cNvPr>
          <p:cNvSpPr txBox="1"/>
          <p:nvPr/>
        </p:nvSpPr>
        <p:spPr>
          <a:xfrm>
            <a:off x="390854" y="3429000"/>
            <a:ext cx="6540956" cy="615553"/>
          </a:xfrm>
          <a:prstGeom prst="rect">
            <a:avLst/>
          </a:prstGeom>
          <a:noFill/>
        </p:spPr>
        <p:txBody>
          <a:bodyPr wrap="square" rtlCol="0">
            <a:spAutoFit/>
          </a:bodyPr>
          <a:lstStyle/>
          <a:p>
            <a:r>
              <a:rPr lang="en-GB" sz="1600" dirty="0">
                <a:solidFill>
                  <a:schemeClr val="bg2">
                    <a:lumMod val="25000"/>
                  </a:schemeClr>
                </a:solidFill>
                <a:latin typeface="Museo Sans"/>
                <a:cs typeface="Arial" panose="020B0604020202020204" pitchFamily="34" charset="0"/>
              </a:rPr>
              <a:t>4.Data protection trainings for our employees.</a:t>
            </a:r>
          </a:p>
          <a:p>
            <a:endParaRPr lang="en-MU" dirty="0">
              <a:solidFill>
                <a:schemeClr val="bg2">
                  <a:lumMod val="25000"/>
                </a:schemeClr>
              </a:solidFill>
              <a:latin typeface="Museo Sans"/>
            </a:endParaRPr>
          </a:p>
        </p:txBody>
      </p:sp>
      <p:sp>
        <p:nvSpPr>
          <p:cNvPr id="9" name="TextBox 8">
            <a:extLst>
              <a:ext uri="{FF2B5EF4-FFF2-40B4-BE49-F238E27FC236}">
                <a16:creationId xmlns:a16="http://schemas.microsoft.com/office/drawing/2014/main" id="{50F1A370-5524-4775-BFEE-021DCD9CB1E4}"/>
              </a:ext>
            </a:extLst>
          </p:cNvPr>
          <p:cNvSpPr txBox="1"/>
          <p:nvPr/>
        </p:nvSpPr>
        <p:spPr>
          <a:xfrm>
            <a:off x="390854" y="3843123"/>
            <a:ext cx="6387612" cy="584775"/>
          </a:xfrm>
          <a:prstGeom prst="rect">
            <a:avLst/>
          </a:prstGeom>
          <a:noFill/>
        </p:spPr>
        <p:txBody>
          <a:bodyPr wrap="square" rtlCol="0">
            <a:spAutoFit/>
          </a:bodyPr>
          <a:lstStyle/>
          <a:p>
            <a:r>
              <a:rPr lang="en-GB" sz="1600" dirty="0">
                <a:solidFill>
                  <a:schemeClr val="bg2">
                    <a:lumMod val="25000"/>
                  </a:schemeClr>
                </a:solidFill>
                <a:latin typeface="Museo Sans"/>
                <a:cs typeface="Arial" panose="020B0604020202020204" pitchFamily="34" charset="0"/>
              </a:rPr>
              <a:t>5.Data protection awareness session for doctors.</a:t>
            </a:r>
          </a:p>
          <a:p>
            <a:endParaRPr lang="en-MU" sz="1600" dirty="0">
              <a:solidFill>
                <a:schemeClr val="bg2">
                  <a:lumMod val="25000"/>
                </a:schemeClr>
              </a:solidFill>
              <a:latin typeface="Museo Sans"/>
            </a:endParaRPr>
          </a:p>
        </p:txBody>
      </p:sp>
      <p:sp>
        <p:nvSpPr>
          <p:cNvPr id="10" name="TextBox 9">
            <a:extLst>
              <a:ext uri="{FF2B5EF4-FFF2-40B4-BE49-F238E27FC236}">
                <a16:creationId xmlns:a16="http://schemas.microsoft.com/office/drawing/2014/main" id="{CF3F4A93-54FA-44D3-BAFA-4DDC5B6E4F6E}"/>
              </a:ext>
            </a:extLst>
          </p:cNvPr>
          <p:cNvSpPr txBox="1"/>
          <p:nvPr/>
        </p:nvSpPr>
        <p:spPr>
          <a:xfrm>
            <a:off x="390854" y="4259997"/>
            <a:ext cx="11089509" cy="584775"/>
          </a:xfrm>
          <a:prstGeom prst="rect">
            <a:avLst/>
          </a:prstGeom>
          <a:noFill/>
        </p:spPr>
        <p:txBody>
          <a:bodyPr wrap="square" rtlCol="0">
            <a:spAutoFit/>
          </a:bodyPr>
          <a:lstStyle/>
          <a:p>
            <a:r>
              <a:rPr lang="en-GB" sz="1600" dirty="0">
                <a:solidFill>
                  <a:schemeClr val="bg2">
                    <a:lumMod val="25000"/>
                  </a:schemeClr>
                </a:solidFill>
                <a:latin typeface="Museo Sans"/>
                <a:cs typeface="Arial" panose="020B0604020202020204" pitchFamily="34" charset="0"/>
              </a:rPr>
              <a:t>6.Data protection training is part of our induction programme for all our new joiners.</a:t>
            </a:r>
          </a:p>
          <a:p>
            <a:endParaRPr lang="en-MU" sz="1600" dirty="0">
              <a:solidFill>
                <a:schemeClr val="bg2">
                  <a:lumMod val="25000"/>
                </a:schemeClr>
              </a:solidFill>
              <a:latin typeface="Museo Sans"/>
            </a:endParaRPr>
          </a:p>
        </p:txBody>
      </p:sp>
      <p:sp>
        <p:nvSpPr>
          <p:cNvPr id="11" name="TextBox 10">
            <a:extLst>
              <a:ext uri="{FF2B5EF4-FFF2-40B4-BE49-F238E27FC236}">
                <a16:creationId xmlns:a16="http://schemas.microsoft.com/office/drawing/2014/main" id="{D01DC155-087F-47BD-A44C-4C72580212D6}"/>
              </a:ext>
            </a:extLst>
          </p:cNvPr>
          <p:cNvSpPr txBox="1"/>
          <p:nvPr/>
        </p:nvSpPr>
        <p:spPr>
          <a:xfrm>
            <a:off x="387070" y="4686049"/>
            <a:ext cx="11229664" cy="615553"/>
          </a:xfrm>
          <a:prstGeom prst="rect">
            <a:avLst/>
          </a:prstGeom>
          <a:noFill/>
        </p:spPr>
        <p:txBody>
          <a:bodyPr wrap="square" rtlCol="0">
            <a:spAutoFit/>
          </a:bodyPr>
          <a:lstStyle/>
          <a:p>
            <a:r>
              <a:rPr lang="en-GB" sz="1600" dirty="0">
                <a:solidFill>
                  <a:schemeClr val="bg2">
                    <a:lumMod val="25000"/>
                  </a:schemeClr>
                </a:solidFill>
                <a:latin typeface="Museo Sans"/>
                <a:cs typeface="Arial" panose="020B0604020202020204" pitchFamily="34" charset="0"/>
              </a:rPr>
              <a:t>7.Robust data breach process is in place in the organisation allowing for reporting within statutory time limits.</a:t>
            </a:r>
          </a:p>
          <a:p>
            <a:endParaRPr lang="en-MU" dirty="0">
              <a:solidFill>
                <a:schemeClr val="bg2">
                  <a:lumMod val="25000"/>
                </a:schemeClr>
              </a:solidFill>
              <a:latin typeface="Museo Sans"/>
            </a:endParaRPr>
          </a:p>
        </p:txBody>
      </p:sp>
      <p:sp>
        <p:nvSpPr>
          <p:cNvPr id="12" name="TextBox 11">
            <a:extLst>
              <a:ext uri="{FF2B5EF4-FFF2-40B4-BE49-F238E27FC236}">
                <a16:creationId xmlns:a16="http://schemas.microsoft.com/office/drawing/2014/main" id="{89B48D80-9261-4776-9D6A-5FD6A3ED1A76}"/>
              </a:ext>
            </a:extLst>
          </p:cNvPr>
          <p:cNvSpPr txBox="1"/>
          <p:nvPr/>
        </p:nvSpPr>
        <p:spPr>
          <a:xfrm>
            <a:off x="387070" y="5056332"/>
            <a:ext cx="11060724" cy="830997"/>
          </a:xfrm>
          <a:prstGeom prst="rect">
            <a:avLst/>
          </a:prstGeom>
          <a:noFill/>
        </p:spPr>
        <p:txBody>
          <a:bodyPr wrap="square" rtlCol="0">
            <a:spAutoFit/>
          </a:bodyPr>
          <a:lstStyle/>
          <a:p>
            <a:r>
              <a:rPr lang="en-GB" sz="1600" dirty="0">
                <a:solidFill>
                  <a:schemeClr val="bg2">
                    <a:lumMod val="25000"/>
                  </a:schemeClr>
                </a:solidFill>
                <a:latin typeface="Museo Sans"/>
                <a:cs typeface="Arial" panose="020B0604020202020204" pitchFamily="34" charset="0"/>
              </a:rPr>
              <a:t>8. Ongoing review of our contracts with our service providers to ensure all parties are aware and comply with their obligations under the new laws. </a:t>
            </a:r>
          </a:p>
          <a:p>
            <a:endParaRPr lang="en-MU" sz="1600" dirty="0">
              <a:solidFill>
                <a:schemeClr val="bg2">
                  <a:lumMod val="25000"/>
                </a:schemeClr>
              </a:solidFill>
              <a:latin typeface="Museo Sans"/>
            </a:endParaRPr>
          </a:p>
        </p:txBody>
      </p:sp>
      <p:sp>
        <p:nvSpPr>
          <p:cNvPr id="13" name="TextBox 12">
            <a:extLst>
              <a:ext uri="{FF2B5EF4-FFF2-40B4-BE49-F238E27FC236}">
                <a16:creationId xmlns:a16="http://schemas.microsoft.com/office/drawing/2014/main" id="{15D7DBCE-6308-4A24-9769-1210CAEC2D7A}"/>
              </a:ext>
            </a:extLst>
          </p:cNvPr>
          <p:cNvSpPr txBox="1"/>
          <p:nvPr/>
        </p:nvSpPr>
        <p:spPr>
          <a:xfrm>
            <a:off x="387070" y="5601959"/>
            <a:ext cx="10517468" cy="615553"/>
          </a:xfrm>
          <a:prstGeom prst="rect">
            <a:avLst/>
          </a:prstGeom>
          <a:noFill/>
        </p:spPr>
        <p:txBody>
          <a:bodyPr wrap="square" rtlCol="0">
            <a:spAutoFit/>
          </a:bodyPr>
          <a:lstStyle/>
          <a:p>
            <a:r>
              <a:rPr lang="en-GB" sz="1600" dirty="0">
                <a:solidFill>
                  <a:schemeClr val="bg2">
                    <a:lumMod val="25000"/>
                  </a:schemeClr>
                </a:solidFill>
                <a:latin typeface="Museo Sans"/>
                <a:cs typeface="Arial" panose="020B0604020202020204" pitchFamily="34" charset="0"/>
              </a:rPr>
              <a:t>9.Setup of a data privacy steering committee to address data protection projects.</a:t>
            </a:r>
          </a:p>
          <a:p>
            <a:endParaRPr lang="en-MU" dirty="0">
              <a:solidFill>
                <a:schemeClr val="bg2">
                  <a:lumMod val="25000"/>
                </a:schemeClr>
              </a:solidFill>
              <a:latin typeface="Museo Sans"/>
            </a:endParaRPr>
          </a:p>
        </p:txBody>
      </p:sp>
    </p:spTree>
    <p:extLst>
      <p:ext uri="{BB962C8B-B14F-4D97-AF65-F5344CB8AC3E}">
        <p14:creationId xmlns:p14="http://schemas.microsoft.com/office/powerpoint/2010/main" val="124909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P spid="7" grpId="0"/>
      <p:bldP spid="8" grpId="0"/>
      <p:bldP spid="9" grpId="0"/>
      <p:bldP spid="10"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612918"/>
            <a:ext cx="7883769" cy="561293"/>
          </a:xfrm>
        </p:spPr>
        <p:txBody>
          <a:bodyPr/>
          <a:lstStyle/>
          <a:p>
            <a:r>
              <a:rPr lang="en-GB" sz="4400" dirty="0">
                <a:cs typeface="Arial" panose="020B0604020202020204" pitchFamily="34" charset="0"/>
              </a:rPr>
              <a:t>Our challenges</a:t>
            </a:r>
          </a:p>
        </p:txBody>
      </p:sp>
      <p:sp>
        <p:nvSpPr>
          <p:cNvPr id="3" name="Subtitle 2"/>
          <p:cNvSpPr>
            <a:spLocks noGrp="1"/>
          </p:cNvSpPr>
          <p:nvPr>
            <p:ph type="subTitle" idx="1"/>
          </p:nvPr>
        </p:nvSpPr>
        <p:spPr>
          <a:xfrm>
            <a:off x="822849" y="1339253"/>
            <a:ext cx="10809849" cy="4905829"/>
          </a:xfrm>
        </p:spPr>
        <p:txBody>
          <a:bodyPr/>
          <a:lstStyle/>
          <a:p>
            <a:pPr algn="just"/>
            <a:r>
              <a:rPr lang="en-GB" dirty="0">
                <a:cs typeface="Arial" panose="020B0604020202020204" pitchFamily="34" charset="0"/>
              </a:rPr>
              <a:t>The main challenges we are facing in our industry in respect of data protection</a:t>
            </a:r>
          </a:p>
          <a:p>
            <a:pPr marL="285750" indent="-285750" algn="just">
              <a:buFont typeface="Arial" panose="020B0604020202020204" pitchFamily="34" charset="0"/>
              <a:buChar char="•"/>
            </a:pPr>
            <a:r>
              <a:rPr lang="en-GB" dirty="0">
                <a:cs typeface="Arial" panose="020B0604020202020204" pitchFamily="34" charset="0"/>
              </a:rPr>
              <a:t>Introduction of the new laws to all our employees(more than 1100 staff impacted)</a:t>
            </a:r>
          </a:p>
          <a:p>
            <a:pPr marL="285750" indent="-285750" algn="just">
              <a:buFont typeface="Arial" panose="020B0604020202020204" pitchFamily="34" charset="0"/>
              <a:buChar char="•"/>
            </a:pPr>
            <a:r>
              <a:rPr lang="en-GB" dirty="0">
                <a:cs typeface="Arial" panose="020B0604020202020204" pitchFamily="34" charset="0"/>
              </a:rPr>
              <a:t>Culture change in the organisation in respect of data protection</a:t>
            </a:r>
          </a:p>
          <a:p>
            <a:pPr marL="285750" indent="-285750" algn="just">
              <a:buFont typeface="Arial" panose="020B0604020202020204" pitchFamily="34" charset="0"/>
              <a:buChar char="•"/>
            </a:pPr>
            <a:r>
              <a:rPr lang="en-GB" dirty="0">
                <a:cs typeface="Arial" panose="020B0604020202020204" pitchFamily="34" charset="0"/>
              </a:rPr>
              <a:t>On boarding the visiting consultants(doctors); as they use their own system –they are capturing and managing data everywhere</a:t>
            </a:r>
          </a:p>
          <a:p>
            <a:pPr marL="285750" indent="-285750" algn="just">
              <a:buFont typeface="Arial" panose="020B0604020202020204" pitchFamily="34" charset="0"/>
              <a:buChar char="•"/>
            </a:pPr>
            <a:r>
              <a:rPr lang="en-GB" dirty="0">
                <a:cs typeface="Arial" panose="020B0604020202020204" pitchFamily="34" charset="0"/>
              </a:rPr>
              <a:t>Identification of data processors and joint controllers; and defining their responsibilities and roles towards the legislations</a:t>
            </a:r>
          </a:p>
          <a:p>
            <a:pPr marL="285750" indent="-285750" algn="just">
              <a:buFont typeface="Arial" panose="020B0604020202020204" pitchFamily="34" charset="0"/>
              <a:buChar char="•"/>
            </a:pPr>
            <a:r>
              <a:rPr lang="en-GB" dirty="0">
                <a:cs typeface="Arial" panose="020B0604020202020204" pitchFamily="34" charset="0"/>
              </a:rPr>
              <a:t>Lack of patient confidentiality due to restricted space when admitting patient, project of revamping our building setup </a:t>
            </a:r>
          </a:p>
          <a:p>
            <a:pPr marL="285750" indent="-285750" algn="just">
              <a:buFont typeface="Arial" panose="020B0604020202020204" pitchFamily="34" charset="0"/>
              <a:buChar char="•"/>
            </a:pPr>
            <a:r>
              <a:rPr lang="en-GB" dirty="0">
                <a:cs typeface="Arial" panose="020B0604020202020204" pitchFamily="34" charset="0"/>
              </a:rPr>
              <a:t>Our staff practice is to use patient name and we are starting to promote a culture of room number/ patient identification number  to be used in their daily activities </a:t>
            </a:r>
          </a:p>
          <a:p>
            <a:pPr marL="285750" indent="-285750" algn="just">
              <a:buFont typeface="Arial" panose="020B0604020202020204" pitchFamily="34" charset="0"/>
              <a:buChar char="•"/>
            </a:pPr>
            <a:r>
              <a:rPr lang="en-GB" dirty="0">
                <a:cs typeface="Arial" panose="020B0604020202020204" pitchFamily="34" charset="0"/>
              </a:rPr>
              <a:t>Some staff talk about patient conditions in the corridors</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6756" y="2387598"/>
            <a:ext cx="161016" cy="110839"/>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6756" y="3529332"/>
            <a:ext cx="161016" cy="110839"/>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6756" y="4353112"/>
            <a:ext cx="161016" cy="110839"/>
          </a:xfrm>
          <a:prstGeom prst="rect">
            <a:avLst/>
          </a:prstGeom>
        </p:spPr>
      </p:pic>
    </p:spTree>
    <p:extLst>
      <p:ext uri="{BB962C8B-B14F-4D97-AF65-F5344CB8AC3E}">
        <p14:creationId xmlns:p14="http://schemas.microsoft.com/office/powerpoint/2010/main" val="992393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7815" y="777960"/>
            <a:ext cx="10354883" cy="561293"/>
          </a:xfrm>
        </p:spPr>
        <p:txBody>
          <a:bodyPr/>
          <a:lstStyle/>
          <a:p>
            <a:br>
              <a:rPr lang="en-GB" sz="4400" dirty="0">
                <a:cs typeface="Arial" panose="020B0604020202020204" pitchFamily="34" charset="0"/>
              </a:rPr>
            </a:br>
            <a:br>
              <a:rPr lang="en-GB" sz="4400" dirty="0">
                <a:cs typeface="Arial" panose="020B0604020202020204" pitchFamily="34" charset="0"/>
              </a:rPr>
            </a:br>
            <a:r>
              <a:rPr lang="en-GB" sz="4400" dirty="0">
                <a:cs typeface="Arial" panose="020B0604020202020204" pitchFamily="34" charset="0"/>
              </a:rPr>
              <a:t>What we learnt and ongoing improvements!</a:t>
            </a:r>
          </a:p>
        </p:txBody>
      </p:sp>
      <p:sp>
        <p:nvSpPr>
          <p:cNvPr id="3" name="Subtitle 2"/>
          <p:cNvSpPr>
            <a:spLocks noGrp="1"/>
          </p:cNvSpPr>
          <p:nvPr>
            <p:ph type="subTitle" idx="1"/>
          </p:nvPr>
        </p:nvSpPr>
        <p:spPr>
          <a:xfrm>
            <a:off x="822849" y="1339253"/>
            <a:ext cx="10809849" cy="4905829"/>
          </a:xfrm>
        </p:spPr>
        <p:txBody>
          <a:bodyPr/>
          <a:lstStyle/>
          <a:p>
            <a:r>
              <a:rPr lang="en-GB" dirty="0">
                <a:cs typeface="Arial" panose="020B0604020202020204" pitchFamily="34" charset="0"/>
              </a:rPr>
              <a:t>Since the laws are in place, the learnings  and ongoing improvements:</a:t>
            </a:r>
          </a:p>
          <a:p>
            <a:pPr marL="285750" indent="-285750">
              <a:buFont typeface="Wingdings" panose="05000000000000000000" pitchFamily="2" charset="2"/>
              <a:buChar char="§"/>
            </a:pPr>
            <a:r>
              <a:rPr lang="en-GB" dirty="0">
                <a:cs typeface="Arial" panose="020B0604020202020204" pitchFamily="34" charset="0"/>
              </a:rPr>
              <a:t>Since the setup of the data breach process, the root cause analysis is being done for each breach and actions/processes are being taken to mitigate the re-occurrence of similar breaches</a:t>
            </a:r>
          </a:p>
          <a:p>
            <a:pPr marL="285750" indent="-285750">
              <a:buFont typeface="Wingdings" panose="05000000000000000000" pitchFamily="2" charset="2"/>
              <a:buChar char="§"/>
            </a:pPr>
            <a:r>
              <a:rPr lang="en-GB" dirty="0">
                <a:cs typeface="Arial" panose="020B0604020202020204" pitchFamily="34" charset="0"/>
              </a:rPr>
              <a:t>Ongoing training  and awareness session to the employees</a:t>
            </a:r>
          </a:p>
          <a:p>
            <a:pPr marL="285750" indent="-285750">
              <a:buFont typeface="Wingdings" panose="05000000000000000000" pitchFamily="2" charset="2"/>
              <a:buChar char="§"/>
            </a:pPr>
            <a:r>
              <a:rPr lang="en-GB" dirty="0">
                <a:cs typeface="Arial" panose="020B0604020202020204" pitchFamily="34" charset="0"/>
              </a:rPr>
              <a:t>Managing patient files –it should be updated as and when more information about the patient becomes available</a:t>
            </a:r>
          </a:p>
          <a:p>
            <a:pPr marL="285750" indent="-285750">
              <a:buFont typeface="Wingdings" panose="05000000000000000000" pitchFamily="2" charset="2"/>
              <a:buChar char="§"/>
            </a:pPr>
            <a:r>
              <a:rPr lang="en-GB" dirty="0">
                <a:cs typeface="Arial" panose="020B0604020202020204" pitchFamily="34" charset="0"/>
              </a:rPr>
              <a:t>Intensive investment in cybersecurity </a:t>
            </a:r>
          </a:p>
          <a:p>
            <a:pPr marL="285750" indent="-285750">
              <a:buFont typeface="Wingdings" panose="05000000000000000000" pitchFamily="2" charset="2"/>
              <a:buChar char="§"/>
            </a:pPr>
            <a:r>
              <a:rPr lang="en-GB" dirty="0">
                <a:cs typeface="Arial" panose="020B0604020202020204" pitchFamily="34" charset="0"/>
              </a:rPr>
              <a:t>Information security awareness </a:t>
            </a:r>
          </a:p>
          <a:p>
            <a:pPr marL="285750" indent="-285750">
              <a:buFont typeface="Wingdings" panose="05000000000000000000" pitchFamily="2" charset="2"/>
              <a:buChar char="§"/>
            </a:pPr>
            <a:r>
              <a:rPr lang="en-GB" dirty="0">
                <a:cs typeface="Arial" panose="020B0604020202020204" pitchFamily="34" charset="0"/>
              </a:rPr>
              <a:t>Good practice on the technology sides implemented such as email encryption, enable passcode/password on devices, lock device when not in use, use strong password</a:t>
            </a:r>
          </a:p>
          <a:p>
            <a:pPr marL="285750" indent="-285750">
              <a:buFont typeface="Wingdings" panose="05000000000000000000" pitchFamily="2" charset="2"/>
              <a:buChar char="§"/>
            </a:pPr>
            <a:r>
              <a:rPr lang="en-GB" dirty="0">
                <a:cs typeface="Arial" panose="020B0604020202020204" pitchFamily="34" charset="0"/>
              </a:rPr>
              <a:t>Enforce clear desk policy</a:t>
            </a:r>
          </a:p>
          <a:p>
            <a:endParaRPr lang="en-GB" dirty="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6756" y="3529332"/>
            <a:ext cx="161016" cy="110839"/>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6756" y="3924236"/>
            <a:ext cx="161016" cy="110839"/>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6756" y="4353112"/>
            <a:ext cx="161016" cy="110839"/>
          </a:xfrm>
          <a:prstGeom prst="rect">
            <a:avLst/>
          </a:prstGeom>
        </p:spPr>
      </p:pic>
    </p:spTree>
    <p:extLst>
      <p:ext uri="{BB962C8B-B14F-4D97-AF65-F5344CB8AC3E}">
        <p14:creationId xmlns:p14="http://schemas.microsoft.com/office/powerpoint/2010/main" val="3355695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612918"/>
            <a:ext cx="7883769" cy="561293"/>
          </a:xfrm>
        </p:spPr>
        <p:txBody>
          <a:bodyPr/>
          <a:lstStyle/>
          <a:p>
            <a:r>
              <a:rPr lang="en-GB" sz="4400" dirty="0">
                <a:cs typeface="Arial" panose="020B0604020202020204" pitchFamily="34" charset="0"/>
              </a:rPr>
              <a:t>Our journey continues</a:t>
            </a:r>
          </a:p>
        </p:txBody>
      </p:sp>
      <p:sp>
        <p:nvSpPr>
          <p:cNvPr id="3" name="Subtitle 2"/>
          <p:cNvSpPr>
            <a:spLocks noGrp="1"/>
          </p:cNvSpPr>
          <p:nvPr>
            <p:ph type="subTitle" idx="1"/>
          </p:nvPr>
        </p:nvSpPr>
        <p:spPr>
          <a:xfrm>
            <a:off x="468923" y="1174211"/>
            <a:ext cx="10809849" cy="2254789"/>
          </a:xfrm>
        </p:spPr>
        <p:txBody>
          <a:bodyPr/>
          <a:lstStyle/>
          <a:p>
            <a:r>
              <a:rPr lang="en-GB" dirty="0">
                <a:cs typeface="Arial" panose="020B0604020202020204" pitchFamily="34" charset="0"/>
              </a:rPr>
              <a:t>-Our on-going projects and initiatives</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6756" y="3529332"/>
            <a:ext cx="161016" cy="110839"/>
          </a:xfrm>
          <a:prstGeom prst="rect">
            <a:avLst/>
          </a:prstGeom>
        </p:spPr>
      </p:pic>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6756" y="4353112"/>
            <a:ext cx="161016" cy="110839"/>
          </a:xfrm>
          <a:prstGeom prst="rect">
            <a:avLst/>
          </a:prstGeom>
        </p:spPr>
      </p:pic>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6756" y="4810442"/>
            <a:ext cx="161016" cy="110839"/>
          </a:xfrm>
          <a:prstGeom prst="rect">
            <a:avLst/>
          </a:prstGeom>
        </p:spPr>
      </p:pic>
      <p:sp>
        <p:nvSpPr>
          <p:cNvPr id="5" name="TextBox 4">
            <a:extLst>
              <a:ext uri="{FF2B5EF4-FFF2-40B4-BE49-F238E27FC236}">
                <a16:creationId xmlns:a16="http://schemas.microsoft.com/office/drawing/2014/main" id="{2F4C5803-B373-4315-B432-F4F2C80A126E}"/>
              </a:ext>
            </a:extLst>
          </p:cNvPr>
          <p:cNvSpPr txBox="1"/>
          <p:nvPr/>
        </p:nvSpPr>
        <p:spPr>
          <a:xfrm>
            <a:off x="218051" y="1505542"/>
            <a:ext cx="11370211" cy="1477328"/>
          </a:xfrm>
          <a:prstGeom prst="rect">
            <a:avLst/>
          </a:prstGeom>
          <a:noFill/>
        </p:spPr>
        <p:txBody>
          <a:bodyPr wrap="square" rtlCol="0">
            <a:spAutoFit/>
          </a:bodyPr>
          <a:lstStyle/>
          <a:p>
            <a:pPr marL="285750" indent="-285750" algn="just">
              <a:buFont typeface="Wingdings" panose="05000000000000000000" pitchFamily="2" charset="2"/>
              <a:buChar char="q"/>
            </a:pPr>
            <a:r>
              <a:rPr lang="en-GB" dirty="0">
                <a:solidFill>
                  <a:schemeClr val="bg2">
                    <a:lumMod val="25000"/>
                  </a:schemeClr>
                </a:solidFill>
                <a:latin typeface="Museo Sans"/>
                <a:cs typeface="Arial" panose="020B0604020202020204" pitchFamily="34" charset="0"/>
              </a:rPr>
              <a:t>As a leader in the healthcare sector in Mauritius owing and operating state of the art hospitals and laboratories, we are continuously evolving our operations and processes with new technological advancements. In reviewing and implementing new systems and processes, we ensure that data protection is embedded in our new culture and way of running our businesses.</a:t>
            </a:r>
          </a:p>
          <a:p>
            <a:endParaRPr lang="en-MU" dirty="0">
              <a:solidFill>
                <a:schemeClr val="bg2">
                  <a:lumMod val="25000"/>
                </a:schemeClr>
              </a:solidFill>
            </a:endParaRPr>
          </a:p>
        </p:txBody>
      </p:sp>
      <p:sp>
        <p:nvSpPr>
          <p:cNvPr id="7" name="TextBox 6">
            <a:extLst>
              <a:ext uri="{FF2B5EF4-FFF2-40B4-BE49-F238E27FC236}">
                <a16:creationId xmlns:a16="http://schemas.microsoft.com/office/drawing/2014/main" id="{D0A54F14-10EB-4377-BAB6-39C36D135189}"/>
              </a:ext>
            </a:extLst>
          </p:cNvPr>
          <p:cNvSpPr txBox="1"/>
          <p:nvPr/>
        </p:nvSpPr>
        <p:spPr>
          <a:xfrm>
            <a:off x="212189" y="3758497"/>
            <a:ext cx="11370210" cy="923330"/>
          </a:xfrm>
          <a:prstGeom prst="rect">
            <a:avLst/>
          </a:prstGeom>
          <a:noFill/>
        </p:spPr>
        <p:txBody>
          <a:bodyPr wrap="square" rtlCol="0">
            <a:spAutoFit/>
          </a:bodyPr>
          <a:lstStyle/>
          <a:p>
            <a:pPr marL="285750" indent="-285750">
              <a:buFont typeface="Wingdings" panose="05000000000000000000" pitchFamily="2" charset="2"/>
              <a:buChar char="q"/>
            </a:pPr>
            <a:r>
              <a:rPr lang="en-GB" dirty="0">
                <a:solidFill>
                  <a:schemeClr val="bg2">
                    <a:lumMod val="25000"/>
                  </a:schemeClr>
                </a:solidFill>
                <a:latin typeface="Museo Sans"/>
                <a:cs typeface="Arial" panose="020B0604020202020204" pitchFamily="34" charset="0"/>
              </a:rPr>
              <a:t>We are continuously testing our systems and conducting audits to Identify any weaknesses/gaps in the business and fine-tuning of our processes and policies.</a:t>
            </a:r>
          </a:p>
          <a:p>
            <a:endParaRPr lang="en-MU" dirty="0">
              <a:solidFill>
                <a:schemeClr val="bg2">
                  <a:lumMod val="25000"/>
                </a:schemeClr>
              </a:solidFill>
            </a:endParaRPr>
          </a:p>
        </p:txBody>
      </p:sp>
      <p:sp>
        <p:nvSpPr>
          <p:cNvPr id="8" name="TextBox 7">
            <a:extLst>
              <a:ext uri="{FF2B5EF4-FFF2-40B4-BE49-F238E27FC236}">
                <a16:creationId xmlns:a16="http://schemas.microsoft.com/office/drawing/2014/main" id="{C1CAB3E1-D2E3-425C-A58B-B88970150DBE}"/>
              </a:ext>
            </a:extLst>
          </p:cNvPr>
          <p:cNvSpPr txBox="1"/>
          <p:nvPr/>
        </p:nvSpPr>
        <p:spPr>
          <a:xfrm>
            <a:off x="159432" y="2775856"/>
            <a:ext cx="11428829" cy="1200329"/>
          </a:xfrm>
          <a:prstGeom prst="rect">
            <a:avLst/>
          </a:prstGeom>
          <a:noFill/>
        </p:spPr>
        <p:txBody>
          <a:bodyPr wrap="square" rtlCol="0">
            <a:spAutoFit/>
          </a:bodyPr>
          <a:lstStyle/>
          <a:p>
            <a:pPr marL="285750" indent="-285750" algn="just">
              <a:buFont typeface="Wingdings" panose="05000000000000000000" pitchFamily="2" charset="2"/>
              <a:buChar char="q"/>
            </a:pPr>
            <a:r>
              <a:rPr lang="en-GB" dirty="0">
                <a:solidFill>
                  <a:schemeClr val="bg2">
                    <a:lumMod val="25000"/>
                  </a:schemeClr>
                </a:solidFill>
                <a:latin typeface="Museo Sans"/>
                <a:cs typeface="Arial" panose="020B0604020202020204" pitchFamily="34" charset="0"/>
              </a:rPr>
              <a:t>Since our people are our key assets, we invest a lot in providing continuous training and awareness sessions to our staff, consultants and doctors around the importance of data protection - Privacy being a fundamental right of an individual.</a:t>
            </a:r>
          </a:p>
          <a:p>
            <a:pPr algn="just"/>
            <a:endParaRPr lang="en-MU" dirty="0">
              <a:solidFill>
                <a:schemeClr val="bg2">
                  <a:lumMod val="25000"/>
                </a:schemeClr>
              </a:solidFill>
            </a:endParaRPr>
          </a:p>
        </p:txBody>
      </p:sp>
      <p:sp>
        <p:nvSpPr>
          <p:cNvPr id="9" name="TextBox 8">
            <a:extLst>
              <a:ext uri="{FF2B5EF4-FFF2-40B4-BE49-F238E27FC236}">
                <a16:creationId xmlns:a16="http://schemas.microsoft.com/office/drawing/2014/main" id="{7289E7A0-8CD4-4784-86BF-69B0E3A06031}"/>
              </a:ext>
            </a:extLst>
          </p:cNvPr>
          <p:cNvSpPr txBox="1"/>
          <p:nvPr/>
        </p:nvSpPr>
        <p:spPr>
          <a:xfrm>
            <a:off x="218051" y="4580291"/>
            <a:ext cx="11428828" cy="1477328"/>
          </a:xfrm>
          <a:prstGeom prst="rect">
            <a:avLst/>
          </a:prstGeom>
          <a:noFill/>
        </p:spPr>
        <p:txBody>
          <a:bodyPr wrap="square" rtlCol="0">
            <a:spAutoFit/>
          </a:bodyPr>
          <a:lstStyle/>
          <a:p>
            <a:pPr marL="285750" indent="-285750" algn="just">
              <a:buFont typeface="Wingdings" panose="05000000000000000000" pitchFamily="2" charset="2"/>
              <a:buChar char="q"/>
            </a:pPr>
            <a:r>
              <a:rPr lang="en-GB" dirty="0">
                <a:solidFill>
                  <a:schemeClr val="bg2">
                    <a:lumMod val="25000"/>
                  </a:schemeClr>
                </a:solidFill>
                <a:latin typeface="Museo Sans"/>
                <a:cs typeface="Arial" panose="020B0604020202020204" pitchFamily="34" charset="0"/>
              </a:rPr>
              <a:t>We have embarked on this new journey since the implementation of the new laws. As a leader in the healthcare sector with a commitment to provide the best healthcare in Mauritius and in the region, we continue to invest in our journey on Data Protection as we strive to keep abreast of new technological advancements whilst at the same time preserving and protecting the data protection rights of our patients, employees and other stakeholders. </a:t>
            </a:r>
          </a:p>
          <a:p>
            <a:pPr algn="just"/>
            <a:endParaRPr lang="en-MU" dirty="0">
              <a:solidFill>
                <a:schemeClr val="bg2">
                  <a:lumMod val="25000"/>
                </a:schemeClr>
              </a:solidFill>
            </a:endParaRPr>
          </a:p>
        </p:txBody>
      </p:sp>
    </p:spTree>
    <p:extLst>
      <p:ext uri="{BB962C8B-B14F-4D97-AF65-F5344CB8AC3E}">
        <p14:creationId xmlns:p14="http://schemas.microsoft.com/office/powerpoint/2010/main" val="1700175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1E3CA-DDAE-9A44-B147-16284B514358}"/>
              </a:ext>
            </a:extLst>
          </p:cNvPr>
          <p:cNvSpPr>
            <a:spLocks noGrp="1"/>
          </p:cNvSpPr>
          <p:nvPr>
            <p:ph type="ctrTitle"/>
          </p:nvPr>
        </p:nvSpPr>
        <p:spPr>
          <a:xfrm>
            <a:off x="838200" y="1557792"/>
            <a:ext cx="5937354" cy="2089976"/>
          </a:xfrm>
        </p:spPr>
        <p:txBody>
          <a:bodyPr anchor="ctr"/>
          <a:lstStyle/>
          <a:p>
            <a:r>
              <a:rPr lang="en-US" sz="8000" dirty="0">
                <a:latin typeface="Arial" panose="020B0604020202020204" pitchFamily="34" charset="0"/>
                <a:cs typeface="Arial" panose="020B0604020202020204" pitchFamily="34" charset="0"/>
              </a:rPr>
              <a:t>THANK </a:t>
            </a:r>
            <a:br>
              <a:rPr lang="en-US" sz="8000" dirty="0">
                <a:latin typeface="Arial" panose="020B0604020202020204" pitchFamily="34" charset="0"/>
                <a:cs typeface="Arial" panose="020B0604020202020204" pitchFamily="34" charset="0"/>
              </a:rPr>
            </a:br>
            <a:r>
              <a:rPr lang="en-US" sz="8000" dirty="0">
                <a:latin typeface="Arial" panose="020B0604020202020204" pitchFamily="34" charset="0"/>
                <a:cs typeface="Arial" panose="020B0604020202020204" pitchFamily="34" charset="0"/>
              </a:rPr>
              <a:t>YOU</a:t>
            </a:r>
          </a:p>
        </p:txBody>
      </p:sp>
      <p:sp>
        <p:nvSpPr>
          <p:cNvPr id="3" name="Subtitle 2">
            <a:extLst>
              <a:ext uri="{FF2B5EF4-FFF2-40B4-BE49-F238E27FC236}">
                <a16:creationId xmlns:a16="http://schemas.microsoft.com/office/drawing/2014/main" id="{03EA73E5-65BC-2946-A4FF-D63CC635C9C0}"/>
              </a:ext>
            </a:extLst>
          </p:cNvPr>
          <p:cNvSpPr>
            <a:spLocks noGrp="1"/>
          </p:cNvSpPr>
          <p:nvPr>
            <p:ph type="subTitle" idx="1"/>
          </p:nvPr>
        </p:nvSpPr>
        <p:spPr>
          <a:xfrm>
            <a:off x="838201" y="4051511"/>
            <a:ext cx="5257800" cy="274344"/>
          </a:xfrm>
        </p:spPr>
        <p:txBody>
          <a:bodyPr anchor="ctr"/>
          <a:lstStyle/>
          <a:p>
            <a:r>
              <a:rPr lang="en-US" dirty="0">
                <a:latin typeface="Arial" panose="020B0604020202020204" pitchFamily="34" charset="0"/>
                <a:cs typeface="Arial" panose="020B0604020202020204" pitchFamily="34" charset="0"/>
                <a:hlinkClick r:id="rId2"/>
              </a:rPr>
              <a:t>www.c-care.mu</a:t>
            </a:r>
            <a:endParaRPr lang="en-US"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8E287C70-A362-8D4B-8FC5-AAD1FAE2A399}"/>
              </a:ext>
            </a:extLst>
          </p:cNvPr>
          <p:cNvSpPr/>
          <p:nvPr/>
        </p:nvSpPr>
        <p:spPr>
          <a:xfrm>
            <a:off x="838200" y="3772552"/>
            <a:ext cx="4758812" cy="45719"/>
          </a:xfrm>
          <a:prstGeom prst="rect">
            <a:avLst/>
          </a:prstGeom>
          <a:solidFill>
            <a:srgbClr val="00A2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DA014A0-FEAC-F84F-BAC8-1217AF2DBD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31802" y="774344"/>
            <a:ext cx="1686938" cy="5309312"/>
          </a:xfrm>
          <a:prstGeom prst="rect">
            <a:avLst/>
          </a:prstGeom>
        </p:spPr>
      </p:pic>
    </p:spTree>
    <p:extLst>
      <p:ext uri="{BB962C8B-B14F-4D97-AF65-F5344CB8AC3E}">
        <p14:creationId xmlns:p14="http://schemas.microsoft.com/office/powerpoint/2010/main" val="24085600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3FC4C48176D4BA39FB2B3A58FDD54" ma:contentTypeVersion="1" ma:contentTypeDescription="Create a new document." ma:contentTypeScope="" ma:versionID="7350b534a8aa33a7f4abf92fcd5ca326">
  <xsd:schema xmlns:xsd="http://www.w3.org/2001/XMLSchema" xmlns:xs="http://www.w3.org/2001/XMLSchema" xmlns:p="http://schemas.microsoft.com/office/2006/metadata/properties" xmlns:ns1="http://schemas.microsoft.com/sharepoint/v3" targetNamespace="http://schemas.microsoft.com/office/2006/metadata/properties" ma:root="true" ma:fieldsID="ff01fac345008aa34b3a53f2166bf3c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A4BEE25-EC87-4882-A37E-74ECE089C524}"/>
</file>

<file path=customXml/itemProps2.xml><?xml version="1.0" encoding="utf-8"?>
<ds:datastoreItem xmlns:ds="http://schemas.openxmlformats.org/officeDocument/2006/customXml" ds:itemID="{8E9333A9-0634-430D-880C-B4DDA8A6C602}"/>
</file>

<file path=customXml/itemProps3.xml><?xml version="1.0" encoding="utf-8"?>
<ds:datastoreItem xmlns:ds="http://schemas.openxmlformats.org/officeDocument/2006/customXml" ds:itemID="{2F5C140A-EBC5-4BC0-8DA4-83814B7029C1}"/>
</file>

<file path=docProps/app.xml><?xml version="1.0" encoding="utf-8"?>
<Properties xmlns="http://schemas.openxmlformats.org/officeDocument/2006/extended-properties" xmlns:vt="http://schemas.openxmlformats.org/officeDocument/2006/docPropsVTypes">
  <TotalTime>1283</TotalTime>
  <Words>933</Words>
  <Application>Microsoft Office PowerPoint</Application>
  <PresentationFormat>Widescreen</PresentationFormat>
  <Paragraphs>76</Paragraphs>
  <Slides>9</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Museo Sans</vt:lpstr>
      <vt:lpstr>Wingdings</vt:lpstr>
      <vt:lpstr>Office Theme</vt:lpstr>
      <vt:lpstr>'Data Protection Today - Breaking the Iceberg’     Overview of data protection in the health care sector   </vt:lpstr>
      <vt:lpstr>Introduction</vt:lpstr>
      <vt:lpstr>Video</vt:lpstr>
      <vt:lpstr>Our journey begins</vt:lpstr>
      <vt:lpstr>Impact on our activities</vt:lpstr>
      <vt:lpstr>Our challenges</vt:lpstr>
      <vt:lpstr>  What we learnt and ongoing improvements!</vt:lpstr>
      <vt:lpstr>Our journey continues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Darla Seevathian</dc:creator>
  <cp:lastModifiedBy>Jenna Li Ying</cp:lastModifiedBy>
  <cp:revision>136</cp:revision>
  <dcterms:created xsi:type="dcterms:W3CDTF">2019-04-09T07:49:22Z</dcterms:created>
  <dcterms:modified xsi:type="dcterms:W3CDTF">2020-01-09T14:33:08Z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0x0101002493FC4C48176D4BA39FB2B3A58FDD54</vt:lpwstr>
  </property>
</Properties>
</file>