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3" r:id="rId3"/>
    <p:sldId id="324" r:id="rId4"/>
    <p:sldId id="325" r:id="rId5"/>
    <p:sldId id="326" r:id="rId6"/>
    <p:sldId id="318" r:id="rId7"/>
    <p:sldId id="327" r:id="rId8"/>
    <p:sldId id="328" r:id="rId9"/>
    <p:sldId id="258" r:id="rId10"/>
    <p:sldId id="267" r:id="rId11"/>
    <p:sldId id="329" r:id="rId12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CC"/>
    <a:srgbClr val="FFFF00"/>
    <a:srgbClr val="99FF33"/>
    <a:srgbClr val="BCF571"/>
    <a:srgbClr val="FF99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1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538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380538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326940A-0949-465D-8C18-19CEDC782C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39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269"/>
            <a:ext cx="4984962" cy="44434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1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538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380538"/>
            <a:ext cx="2945659" cy="493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AD67533-01B1-4716-A1F4-C453385584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827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A86D4E-C4D7-44BB-8AAF-3BF1D16E78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7783-BDB8-45A4-97B5-4BA4C58C2A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C57D4-F9A3-4A3D-AFFE-BD36E7088A8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03D64-DA86-408D-949A-A23AC0B575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3B2CB-D0E0-4272-9C32-2A890B4B9F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A607-A74D-4CB6-984A-F1AC3713E8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CD9B-1D8F-4D67-93E7-AB049064A9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5471E-6558-4BC2-936D-3606BA5293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26006-7E41-4F50-80C3-BF97AEA9CA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E3BC2-2BCF-4B02-90DE-1C94F08FC9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D79E8-1353-4C39-A272-1B35F2A4C7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AE8400-39CF-41EB-B02F-39D8A97BBD25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ataprotection.govmu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857232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/>
            </a:r>
            <a:br>
              <a:rPr lang="en-GB" dirty="0" smtClean="0">
                <a:solidFill>
                  <a:srgbClr val="FFC0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FFFF00"/>
                </a:solidFill>
              </a:rPr>
              <a:t>BIOMETRICS ,</a:t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CCTV</a:t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&amp;</a:t>
            </a: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DATA PROTECTION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85886" y="271462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9900"/>
                </a:solidFill>
              </a:rPr>
              <a:t>	</a:t>
            </a:r>
            <a:endParaRPr lang="en-GB" sz="2800" dirty="0">
              <a:solidFill>
                <a:srgbClr val="FF99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42918"/>
            <a:ext cx="259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5534561"/>
            <a:ext cx="4714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By Drudeisha Madhub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Data Protection Commissioner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Date: </a:t>
            </a:r>
            <a:r>
              <a:rPr lang="en-US" dirty="0" smtClean="0">
                <a:solidFill>
                  <a:srgbClr val="FF0000"/>
                </a:solidFill>
              </a:rPr>
              <a:t>09.07.14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Best Practices - Privacy Impact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071678"/>
            <a:ext cx="8286808" cy="4591072"/>
          </a:xfrm>
        </p:spPr>
        <p:txBody>
          <a:bodyPr/>
          <a:lstStyle/>
          <a:p>
            <a:pPr algn="just"/>
            <a:r>
              <a:rPr lang="en-GB" sz="2800" dirty="0" smtClean="0"/>
              <a:t>A Privacy Impact Assessment is a process intended to help organisations consider the impact that a new or substantially modified initiative can have on people’s privacy, especially when personal information is being collected. The process is useful for any organisation.</a:t>
            </a:r>
          </a:p>
          <a:p>
            <a:pPr algn="just"/>
            <a:r>
              <a:rPr lang="en-GB" sz="2800" dirty="0" smtClean="0"/>
              <a:t>Guideline titled Vol. 6 - Guidelines on Privacy Impact Assessments on </a:t>
            </a:r>
            <a:r>
              <a:rPr lang="en-GB" sz="2800" dirty="0" smtClean="0">
                <a:hlinkClick r:id="rId2"/>
              </a:rPr>
              <a:t>http://dataprotection.gov.mu</a:t>
            </a:r>
            <a:endParaRPr lang="en-US" sz="2800" dirty="0" smtClean="0">
              <a:latin typeface="Georgia" pitchFamily="18" charset="0"/>
            </a:endParaRPr>
          </a:p>
          <a:p>
            <a:pPr lvl="1"/>
            <a:endParaRPr lang="en-US" sz="2000" dirty="0" smtClean="0">
              <a:solidFill>
                <a:srgbClr val="FFC000"/>
              </a:solidFill>
              <a:latin typeface="Georgia" pitchFamily="18" charset="0"/>
            </a:endParaRPr>
          </a:p>
          <a:p>
            <a:pPr lvl="1"/>
            <a:endParaRPr lang="en-GB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7772400" cy="3500462"/>
          </a:xfrm>
        </p:spPr>
        <p:txBody>
          <a:bodyPr/>
          <a:lstStyle/>
          <a:p>
            <a:endParaRPr lang="en-GB" sz="1800" dirty="0" smtClean="0"/>
          </a:p>
          <a:p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357430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        </a:t>
            </a:r>
            <a:endParaRPr lang="en-GB" sz="6600" dirty="0"/>
          </a:p>
        </p:txBody>
      </p:sp>
      <p:pic>
        <p:nvPicPr>
          <p:cNvPr id="5" name="Content Placeholder 3" descr="blog_post_quest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38525" y="2019300"/>
            <a:ext cx="2571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00166" y="642918"/>
            <a:ext cx="6500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         Thank You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Biometric Data of a </a:t>
            </a:r>
            <a:r>
              <a:rPr lang="en-US" dirty="0" smtClean="0">
                <a:solidFill>
                  <a:srgbClr val="FFC000"/>
                </a:solidFill>
              </a:rPr>
              <a:t>Person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biometric data </a:t>
            </a:r>
            <a:r>
              <a:rPr lang="en-US" dirty="0" smtClean="0"/>
              <a:t>pertai</a:t>
            </a:r>
            <a:r>
              <a:rPr lang="en-US" dirty="0" smtClean="0"/>
              <a:t>ning to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living individual are “personal data” within the </a:t>
            </a:r>
            <a:r>
              <a:rPr lang="en-US" dirty="0" err="1" smtClean="0"/>
              <a:t>DPA</a:t>
            </a:r>
            <a:r>
              <a:rPr lang="en-US" dirty="0" smtClean="0"/>
              <a:t>. They include fingerprint</a:t>
            </a:r>
            <a:r>
              <a:rPr lang="en-US" dirty="0" smtClean="0"/>
              <a:t>, retina</a:t>
            </a:r>
            <a:r>
              <a:rPr lang="en-US" dirty="0" smtClean="0"/>
              <a:t>, iris, </a:t>
            </a:r>
            <a:r>
              <a:rPr lang="en-US" dirty="0" err="1" smtClean="0"/>
              <a:t>dna</a:t>
            </a:r>
            <a:r>
              <a:rPr lang="en-US" dirty="0" smtClean="0"/>
              <a:t>, </a:t>
            </a:r>
            <a:r>
              <a:rPr lang="en-US" dirty="0" smtClean="0"/>
              <a:t>amongst others.</a:t>
            </a:r>
          </a:p>
          <a:p>
            <a:pPr algn="just"/>
            <a:r>
              <a:rPr lang="en-US" dirty="0" smtClean="0"/>
              <a:t>The Data Protection Act applies when </a:t>
            </a:r>
            <a:r>
              <a:rPr lang="en-US" dirty="0" smtClean="0"/>
              <a:t>use or processing </a:t>
            </a:r>
            <a:r>
              <a:rPr lang="en-US" dirty="0" smtClean="0"/>
              <a:t>of </a:t>
            </a:r>
            <a:r>
              <a:rPr lang="en-US" dirty="0" smtClean="0"/>
              <a:t>all personal data </a:t>
            </a:r>
            <a:r>
              <a:rPr lang="en-US" dirty="0" smtClean="0"/>
              <a:t>are being made.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Applicability of </a:t>
            </a:r>
            <a:r>
              <a:rPr lang="en-US" dirty="0" err="1" smtClean="0">
                <a:solidFill>
                  <a:srgbClr val="FFC000"/>
                </a:solidFill>
              </a:rPr>
              <a:t>DPA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(relevant </a:t>
            </a:r>
            <a:r>
              <a:rPr lang="en-US" dirty="0" smtClean="0">
                <a:solidFill>
                  <a:srgbClr val="FFC000"/>
                </a:solidFill>
              </a:rPr>
              <a:t>sections)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616152"/>
          </a:xfrm>
        </p:spPr>
        <p:txBody>
          <a:bodyPr/>
          <a:lstStyle/>
          <a:p>
            <a:pPr algn="just"/>
            <a:r>
              <a:rPr lang="en-US" sz="2400" dirty="0" smtClean="0"/>
              <a:t>Section 22 : Processing for </a:t>
            </a:r>
            <a:r>
              <a:rPr lang="en-US" sz="2400" dirty="0" smtClean="0"/>
              <a:t>lawful and necessary </a:t>
            </a:r>
            <a:r>
              <a:rPr lang="en-US" sz="2400" dirty="0" smtClean="0"/>
              <a:t>purpose</a:t>
            </a:r>
          </a:p>
          <a:p>
            <a:pPr algn="just"/>
            <a:r>
              <a:rPr lang="en-US" sz="2400" dirty="0" smtClean="0"/>
              <a:t>Section 23 : Accuracy of data has to be ensured</a:t>
            </a:r>
          </a:p>
          <a:p>
            <a:pPr algn="just"/>
            <a:r>
              <a:rPr lang="en-US" sz="2400" dirty="0" smtClean="0"/>
              <a:t>Section 24 : The express consent of the data subject is required for processing personal </a:t>
            </a:r>
            <a:r>
              <a:rPr lang="en-US" sz="2400" dirty="0" smtClean="0"/>
              <a:t>data</a:t>
            </a:r>
          </a:p>
          <a:p>
            <a:pPr algn="just"/>
            <a:r>
              <a:rPr lang="en-US" sz="2400" dirty="0" smtClean="0"/>
              <a:t>Section 25: Processing of sensitive data</a:t>
            </a:r>
            <a:endParaRPr lang="en-US" sz="2400" dirty="0" smtClean="0"/>
          </a:p>
          <a:p>
            <a:pPr algn="just"/>
            <a:r>
              <a:rPr lang="en-US" sz="2400" dirty="0" smtClean="0"/>
              <a:t>Section  26 : Keeping for specified purpose(s) &amp; ensuring that the data is adequate, relevant and not excessive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Applicability of </a:t>
            </a:r>
            <a:r>
              <a:rPr lang="en-US" dirty="0" err="1" smtClean="0">
                <a:solidFill>
                  <a:srgbClr val="FFC000"/>
                </a:solidFill>
              </a:rPr>
              <a:t>DPA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(relevant </a:t>
            </a:r>
            <a:r>
              <a:rPr lang="en-US" dirty="0" smtClean="0">
                <a:solidFill>
                  <a:srgbClr val="FFC000"/>
                </a:solidFill>
              </a:rPr>
              <a:t>sections)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876800"/>
          </a:xfrm>
        </p:spPr>
        <p:txBody>
          <a:bodyPr/>
          <a:lstStyle/>
          <a:p>
            <a:pPr algn="just"/>
            <a:r>
              <a:rPr lang="en-US" sz="2800" dirty="0" smtClean="0"/>
              <a:t>Section 27 : The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 as data controller </a:t>
            </a:r>
            <a:r>
              <a:rPr lang="en-US" sz="2800" dirty="0" smtClean="0"/>
              <a:t>has the responsibility to ensure that the data is safe and secure</a:t>
            </a:r>
          </a:p>
          <a:p>
            <a:pPr algn="just"/>
            <a:r>
              <a:rPr lang="en-US" sz="2800" dirty="0" smtClean="0"/>
              <a:t>Section 28: Data is kept </a:t>
            </a:r>
            <a:r>
              <a:rPr lang="en-US" sz="2800" dirty="0" smtClean="0"/>
              <a:t>only for a </a:t>
            </a:r>
            <a:r>
              <a:rPr lang="en-US" sz="2800" dirty="0" smtClean="0"/>
              <a:t>justified duration</a:t>
            </a:r>
          </a:p>
          <a:p>
            <a:pPr algn="just"/>
            <a:r>
              <a:rPr lang="en-US" sz="2800" dirty="0" smtClean="0"/>
              <a:t>Section </a:t>
            </a:r>
            <a:r>
              <a:rPr lang="en-US" sz="2800" dirty="0" smtClean="0"/>
              <a:t>29: </a:t>
            </a:r>
            <a:r>
              <a:rPr lang="en-US" sz="2800" dirty="0" smtClean="0"/>
              <a:t>Unlawful disclosure is not </a:t>
            </a:r>
            <a:r>
              <a:rPr lang="en-US" sz="2800" dirty="0" smtClean="0"/>
              <a:t>allowed</a:t>
            </a:r>
          </a:p>
          <a:p>
            <a:pPr algn="just"/>
            <a:r>
              <a:rPr lang="en-US" sz="2800" dirty="0" smtClean="0"/>
              <a:t>Section 32: Data Matching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Exemption </a:t>
            </a:r>
            <a:r>
              <a:rPr lang="en-US" dirty="0" smtClean="0">
                <a:solidFill>
                  <a:srgbClr val="FFC000"/>
                </a:solidFill>
              </a:rPr>
              <a:t>from </a:t>
            </a:r>
            <a:r>
              <a:rPr lang="en-US" dirty="0" smtClean="0">
                <a:solidFill>
                  <a:srgbClr val="FFC000"/>
                </a:solidFill>
              </a:rPr>
              <a:t>DPA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Section 45 : </a:t>
            </a:r>
            <a:r>
              <a:rPr lang="en-US" dirty="0" smtClean="0"/>
              <a:t>Exemption from </a:t>
            </a:r>
            <a:r>
              <a:rPr lang="en-US" dirty="0" err="1" smtClean="0"/>
              <a:t>DPA</a:t>
            </a:r>
            <a:r>
              <a:rPr lang="en-US" dirty="0" smtClean="0"/>
              <a:t> application </a:t>
            </a:r>
            <a:r>
              <a:rPr lang="en-US" dirty="0" smtClean="0"/>
              <a:t>allowed for national security</a:t>
            </a:r>
          </a:p>
          <a:p>
            <a:pPr algn="just"/>
            <a:r>
              <a:rPr lang="en-US" dirty="0" smtClean="0"/>
              <a:t>Section 46 : </a:t>
            </a:r>
            <a:r>
              <a:rPr lang="en-US" dirty="0" smtClean="0"/>
              <a:t>Exemption to certain sections of the </a:t>
            </a:r>
            <a:r>
              <a:rPr lang="en-US" dirty="0" err="1" smtClean="0"/>
              <a:t>DPA</a:t>
            </a:r>
            <a:r>
              <a:rPr lang="en-US" dirty="0" smtClean="0"/>
              <a:t> </a:t>
            </a:r>
            <a:r>
              <a:rPr lang="en-US" dirty="0" smtClean="0"/>
              <a:t>allowed for the prevention or detection of crime by relevant authorities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Biometric fingerprint for attendance </a:t>
            </a:r>
            <a:r>
              <a:rPr lang="en-GB" dirty="0" smtClean="0">
                <a:solidFill>
                  <a:srgbClr val="FFC000"/>
                </a:solidFill>
              </a:rPr>
              <a:t>purposes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7772400" cy="3500462"/>
          </a:xfrm>
        </p:spPr>
        <p:txBody>
          <a:bodyPr/>
          <a:lstStyle/>
          <a:p>
            <a:endParaRPr lang="en-GB" sz="1800" dirty="0" smtClean="0"/>
          </a:p>
          <a:p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357430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Requires consent of </a:t>
            </a:r>
            <a:r>
              <a:rPr lang="en-GB" sz="2000" dirty="0" smtClean="0"/>
              <a:t>individuals unless explicitly provided in the contract of employment and the employee is agreeable, or is required by law or relates to information made public by the employee. </a:t>
            </a:r>
            <a:r>
              <a:rPr lang="en-GB" sz="2000" dirty="0" smtClean="0"/>
              <a:t>In case no consent is </a:t>
            </a:r>
            <a:r>
              <a:rPr lang="en-GB" sz="2000" dirty="0" smtClean="0"/>
              <a:t>received, </a:t>
            </a:r>
            <a:r>
              <a:rPr lang="en-GB" sz="2000" dirty="0" smtClean="0"/>
              <a:t>alternative methods for recording attendance must be provided. 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Appropriate security and organisational measures must be implemented to secure the data and counteract the 3 main risks associated with the use of fingerprints namely identity fraud, purpose diversion and data breach occurrence. </a:t>
            </a:r>
          </a:p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Appropriate retention policies must be established </a:t>
            </a:r>
            <a:r>
              <a:rPr lang="en-GB" sz="2000" dirty="0" err="1" smtClean="0"/>
              <a:t>e.g</a:t>
            </a:r>
            <a:r>
              <a:rPr lang="en-GB" sz="2000" dirty="0" smtClean="0"/>
              <a:t> what will happen to the data when an employee leaves the organisation?  </a:t>
            </a:r>
          </a:p>
          <a:p>
            <a:endParaRPr lang="en-GB" dirty="0"/>
          </a:p>
        </p:txBody>
      </p:sp>
      <p:pic>
        <p:nvPicPr>
          <p:cNvPr id="7" name="Picture 6" descr="PET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78605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CCTV at work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7772400" cy="3500462"/>
          </a:xfrm>
        </p:spPr>
        <p:txBody>
          <a:bodyPr/>
          <a:lstStyle/>
          <a:p>
            <a:endParaRPr lang="en-GB" sz="1800" dirty="0" smtClean="0"/>
          </a:p>
          <a:p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357430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Images outside the organisation’s premises should </a:t>
            </a:r>
            <a:r>
              <a:rPr lang="en-GB" b="1" dirty="0" smtClean="0"/>
              <a:t>not</a:t>
            </a:r>
            <a:r>
              <a:rPr lang="en-GB" dirty="0" smtClean="0"/>
              <a:t> be captured.</a:t>
            </a:r>
          </a:p>
          <a:p>
            <a:pPr algn="just"/>
            <a:endParaRPr lang="en-GB" dirty="0" smtClean="0"/>
          </a:p>
          <a:p>
            <a:pPr lvl="0" algn="just"/>
            <a:r>
              <a:rPr lang="en-GB" dirty="0" smtClean="0"/>
              <a:t>Visible and legible signs should be displayed to inform any individual that an area is being covered by CCTV cameras. Such signs should contain: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dirty="0" smtClean="0"/>
              <a:t>the purpose/s for which the surveillance is being carried out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GB" dirty="0" smtClean="0"/>
              <a:t>the identity and contact details of the organisation.</a:t>
            </a:r>
          </a:p>
          <a:p>
            <a:pPr lvl="0" algn="just">
              <a:buFont typeface="Wingdings" pitchFamily="2" charset="2"/>
              <a:buChar char="Ø"/>
            </a:pPr>
            <a:endParaRPr lang="en-GB" dirty="0" smtClean="0"/>
          </a:p>
          <a:p>
            <a:pPr algn="just"/>
            <a:r>
              <a:rPr lang="en-GB" dirty="0" smtClean="0"/>
              <a:t>Images captured must remain secure at all times. </a:t>
            </a:r>
          </a:p>
          <a:p>
            <a:pPr lvl="0"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  </a:t>
            </a:r>
          </a:p>
          <a:p>
            <a:endParaRPr lang="en-GB" dirty="0"/>
          </a:p>
        </p:txBody>
      </p:sp>
      <p:pic>
        <p:nvPicPr>
          <p:cNvPr id="2050" name="Picture 2" descr="C:\Users\user\Documents\Presentations for Commissioner\CCTV_Camer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3165" y="0"/>
            <a:ext cx="2890835" cy="2366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MNIC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7772400" cy="3500462"/>
          </a:xfrm>
        </p:spPr>
        <p:txBody>
          <a:bodyPr/>
          <a:lstStyle/>
          <a:p>
            <a:endParaRPr lang="en-GB" sz="1800" dirty="0" smtClean="0"/>
          </a:p>
          <a:p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357430"/>
            <a:ext cx="8215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THE NATIONAL IDENTITY CARD ACT 2013</a:t>
            </a:r>
          </a:p>
          <a:p>
            <a:pPr algn="just"/>
            <a:endParaRPr lang="en-GB" b="1" dirty="0" smtClean="0"/>
          </a:p>
          <a:p>
            <a:pPr algn="just"/>
            <a:r>
              <a:rPr lang="en-GB" dirty="0" smtClean="0">
                <a:solidFill>
                  <a:srgbClr val="FFFF00"/>
                </a:solidFill>
              </a:rPr>
              <a:t>Section 12. Collection and processing of data to be subject to</a:t>
            </a:r>
          </a:p>
          <a:p>
            <a:pPr algn="just"/>
            <a:r>
              <a:rPr lang="en-GB" dirty="0" smtClean="0">
                <a:solidFill>
                  <a:srgbClr val="FFFF00"/>
                </a:solidFill>
              </a:rPr>
              <a:t>Data Protection </a:t>
            </a:r>
            <a:r>
              <a:rPr lang="en-GB" dirty="0" smtClean="0">
                <a:solidFill>
                  <a:srgbClr val="FFFF00"/>
                </a:solidFill>
              </a:rPr>
              <a:t>Act</a:t>
            </a:r>
            <a:endParaRPr lang="en-GB" dirty="0" smtClean="0"/>
          </a:p>
          <a:p>
            <a:pPr algn="just"/>
            <a:r>
              <a:rPr lang="en-GB" dirty="0" smtClean="0"/>
              <a:t>The collection and processing of personal data,</a:t>
            </a:r>
          </a:p>
          <a:p>
            <a:pPr algn="just"/>
            <a:r>
              <a:rPr lang="en-GB" dirty="0" smtClean="0"/>
              <a:t>including biometric information, under this Act shall be</a:t>
            </a:r>
          </a:p>
          <a:p>
            <a:pPr algn="just"/>
            <a:r>
              <a:rPr lang="en-GB" dirty="0" smtClean="0"/>
              <a:t>subject to the provisions of the Data Protection Act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However, under sections 24 and 25 of the </a:t>
            </a:r>
            <a:r>
              <a:rPr lang="en-GB" dirty="0" err="1" smtClean="0"/>
              <a:t>DPA</a:t>
            </a:r>
            <a:r>
              <a:rPr lang="en-GB" dirty="0" smtClean="0"/>
              <a:t>, consent is not required where the data controller is able to show that the processing is required by law or falls under any other exception applicable under these sections. </a:t>
            </a:r>
            <a:endParaRPr lang="en-GB" dirty="0" smtClean="0"/>
          </a:p>
          <a:p>
            <a:endParaRPr lang="en-GB" dirty="0" smtClean="0"/>
          </a:p>
          <a:p>
            <a:pPr lvl="0"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Best Practices – The Four Part Test 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0" y="2000240"/>
            <a:ext cx="9144000" cy="4500594"/>
          </a:xfrm>
        </p:spPr>
        <p:txBody>
          <a:bodyPr/>
          <a:lstStyle/>
          <a:p>
            <a:pPr algn="just">
              <a:buNone/>
            </a:pP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Case to case 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analysis 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using the following 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principles to show tha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 collection is required</a:t>
            </a:r>
            <a:r>
              <a:rPr lang="en-GB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:</a:t>
            </a:r>
            <a:endParaRPr lang="en-GB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endParaRPr lang="en-GB" sz="2800" dirty="0" smtClean="0">
              <a:solidFill>
                <a:srgbClr val="FF66CC"/>
              </a:solidFill>
            </a:endParaRPr>
          </a:p>
          <a:p>
            <a:pPr algn="just"/>
            <a:r>
              <a:rPr lang="en-GB" sz="2000" dirty="0" smtClean="0">
                <a:solidFill>
                  <a:srgbClr val="FFC000"/>
                </a:solidFill>
              </a:rPr>
              <a:t>Necessity</a:t>
            </a:r>
          </a:p>
          <a:p>
            <a:pPr algn="just">
              <a:buNone/>
            </a:pPr>
            <a:r>
              <a:rPr lang="en-GB" sz="2000" dirty="0" smtClean="0"/>
              <a:t>	Is the measure demonstrably necessary to meet a specific need?</a:t>
            </a:r>
            <a:endParaRPr lang="en-GB" sz="2000" dirty="0" smtClean="0">
              <a:solidFill>
                <a:srgbClr val="FFC000"/>
              </a:solidFill>
            </a:endParaRPr>
          </a:p>
          <a:p>
            <a:pPr algn="just"/>
            <a:r>
              <a:rPr lang="en-GB" sz="2000" dirty="0" smtClean="0">
                <a:solidFill>
                  <a:srgbClr val="FFC000"/>
                </a:solidFill>
              </a:rPr>
              <a:t>Effectiveness</a:t>
            </a:r>
          </a:p>
          <a:p>
            <a:pPr algn="just">
              <a:buNone/>
            </a:pPr>
            <a:r>
              <a:rPr lang="en-GB" sz="2000" dirty="0" smtClean="0"/>
              <a:t>	Is it likely to be effective in meeting that need?</a:t>
            </a:r>
            <a:endParaRPr lang="en-GB" sz="2000" dirty="0" smtClean="0">
              <a:solidFill>
                <a:srgbClr val="FFC000"/>
              </a:solidFill>
            </a:endParaRPr>
          </a:p>
          <a:p>
            <a:pPr algn="just"/>
            <a:r>
              <a:rPr lang="en-GB" sz="2000" dirty="0" smtClean="0">
                <a:solidFill>
                  <a:srgbClr val="FFC000"/>
                </a:solidFill>
              </a:rPr>
              <a:t>Proportionality</a:t>
            </a:r>
          </a:p>
          <a:p>
            <a:pPr algn="just">
              <a:buNone/>
            </a:pPr>
            <a:r>
              <a:rPr lang="en-GB" sz="2000" dirty="0" smtClean="0"/>
              <a:t>	Would the loss of privacy be proportionate to the benefit gained?</a:t>
            </a:r>
            <a:endParaRPr lang="en-GB" sz="2000" dirty="0" smtClean="0">
              <a:solidFill>
                <a:srgbClr val="FFC000"/>
              </a:solidFill>
            </a:endParaRPr>
          </a:p>
          <a:p>
            <a:pPr algn="just"/>
            <a:r>
              <a:rPr lang="en-GB" sz="2000" dirty="0" smtClean="0">
                <a:solidFill>
                  <a:srgbClr val="FFC000"/>
                </a:solidFill>
              </a:rPr>
              <a:t>Alternatives</a:t>
            </a:r>
          </a:p>
          <a:p>
            <a:pPr algn="just">
              <a:buNone/>
            </a:pPr>
            <a:r>
              <a:rPr lang="en-GB" sz="2000" dirty="0" smtClean="0"/>
              <a:t>	Is there a less privacy-invasive way of achieving the same end?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 presentation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FC4C48176D4BA39FB2B3A58FDD54" ma:contentTypeVersion="1" ma:contentTypeDescription="Create a new document." ma:contentTypeScope="" ma:versionID="7350b534a8aa33a7f4abf92fcd5ca3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F75B168-D964-461F-BA66-39225B40CE9D}"/>
</file>

<file path=customXml/itemProps2.xml><?xml version="1.0" encoding="utf-8"?>
<ds:datastoreItem xmlns:ds="http://schemas.openxmlformats.org/officeDocument/2006/customXml" ds:itemID="{A0AE076E-05DC-490C-8BF6-3A19FCBEF91B}"/>
</file>

<file path=customXml/itemProps3.xml><?xml version="1.0" encoding="utf-8"?>
<ds:datastoreItem xmlns:ds="http://schemas.openxmlformats.org/officeDocument/2006/customXml" ds:itemID="{2D9B83E2-EB22-405D-875C-3B1C446CDD3A}"/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 presentation</Template>
  <TotalTime>5660</TotalTime>
  <Words>575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Project overview presentation</vt:lpstr>
      <vt:lpstr>   BIOMETRICS , CCTV &amp; DATA PROTECTION  </vt:lpstr>
      <vt:lpstr>Biometric Data of a Person</vt:lpstr>
      <vt:lpstr>Applicability of DPA (relevant sections)</vt:lpstr>
      <vt:lpstr>Applicability of DPA (relevant sections)</vt:lpstr>
      <vt:lpstr>Exemption from DPA</vt:lpstr>
      <vt:lpstr>Biometric fingerprint for attendance purposes</vt:lpstr>
      <vt:lpstr>CCTV at work</vt:lpstr>
      <vt:lpstr>MNIC </vt:lpstr>
      <vt:lpstr>Best Practices – The Four Part Test </vt:lpstr>
      <vt:lpstr>Best Practices - Privacy Impact Assessments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at Ministry of Social Security, National Solidarity and Reform Institutions</dc:title>
  <dc:creator>user</dc:creator>
  <cp:lastModifiedBy>user</cp:lastModifiedBy>
  <cp:revision>434</cp:revision>
  <cp:lastPrinted>2014-07-07T10:01:02Z</cp:lastPrinted>
  <dcterms:created xsi:type="dcterms:W3CDTF">2013-05-14T11:31:17Z</dcterms:created>
  <dcterms:modified xsi:type="dcterms:W3CDTF">2014-07-07T10:02:11Z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TC011813141033</vt:lpwstr>
  </property>
  <property fmtid="{D5CDD505-2E9C-101B-9397-08002B2CF9AE}" pid="3" name="ContentTypeId">
    <vt:lpwstr>0x0101002493FC4C48176D4BA39FB2B3A58FDD54</vt:lpwstr>
  </property>
</Properties>
</file>