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361" r:id="rId3"/>
    <p:sldId id="320" r:id="rId4"/>
    <p:sldId id="356" r:id="rId5"/>
    <p:sldId id="333" r:id="rId6"/>
    <p:sldId id="334" r:id="rId7"/>
    <p:sldId id="335" r:id="rId8"/>
    <p:sldId id="357" r:id="rId9"/>
    <p:sldId id="338" r:id="rId10"/>
    <p:sldId id="358" r:id="rId11"/>
    <p:sldId id="339" r:id="rId12"/>
    <p:sldId id="359" r:id="rId13"/>
    <p:sldId id="341" r:id="rId14"/>
    <p:sldId id="344" r:id="rId15"/>
    <p:sldId id="343" r:id="rId16"/>
    <p:sldId id="345" r:id="rId17"/>
    <p:sldId id="347" r:id="rId18"/>
    <p:sldId id="349" r:id="rId19"/>
    <p:sldId id="350" r:id="rId20"/>
    <p:sldId id="351" r:id="rId21"/>
    <p:sldId id="355" r:id="rId22"/>
    <p:sldId id="259"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mim Futloo" initials="SF"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137" autoAdjust="0"/>
  </p:normalViewPr>
  <p:slideViewPr>
    <p:cSldViewPr>
      <p:cViewPr varScale="1">
        <p:scale>
          <a:sx n="74" d="100"/>
          <a:sy n="74" d="100"/>
        </p:scale>
        <p:origin x="6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5213D7F-B5D8-4F54-AC3F-17BB2F7ED8FD}" type="datetimeFigureOut">
              <a:rPr lang="en-US" smtClean="0"/>
              <a:t>7/25/2014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53EF798-5088-43B1-B8B4-A25C5BDD669C}" type="slidenum">
              <a:rPr lang="en-US" smtClean="0"/>
              <a:t>‹#›</a:t>
            </a:fld>
            <a:endParaRPr lang="en-US"/>
          </a:p>
        </p:txBody>
      </p:sp>
    </p:spTree>
    <p:extLst>
      <p:ext uri="{BB962C8B-B14F-4D97-AF65-F5344CB8AC3E}">
        <p14:creationId xmlns:p14="http://schemas.microsoft.com/office/powerpoint/2010/main" val="304764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642BB6D-D631-4E4A-BB70-1594C1CB2A48}" type="datetimeFigureOut">
              <a:rPr lang="en-US" smtClean="0"/>
              <a:t>7/25/2014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2446F8A-5581-41F4-B96B-6B38BA81F276}" type="slidenum">
              <a:rPr lang="en-US" smtClean="0"/>
              <a:t>‹#›</a:t>
            </a:fld>
            <a:endParaRPr lang="en-US"/>
          </a:p>
        </p:txBody>
      </p:sp>
    </p:spTree>
    <p:extLst>
      <p:ext uri="{BB962C8B-B14F-4D97-AF65-F5344CB8AC3E}">
        <p14:creationId xmlns:p14="http://schemas.microsoft.com/office/powerpoint/2010/main" val="230946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a:t>
            </a:fld>
            <a:endParaRPr lang="en-US"/>
          </a:p>
        </p:txBody>
      </p:sp>
    </p:spTree>
    <p:extLst>
      <p:ext uri="{BB962C8B-B14F-4D97-AF65-F5344CB8AC3E}">
        <p14:creationId xmlns:p14="http://schemas.microsoft.com/office/powerpoint/2010/main" val="91189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11</a:t>
            </a:fld>
            <a:endParaRPr lang="en-US"/>
          </a:p>
        </p:txBody>
      </p:sp>
    </p:spTree>
    <p:extLst>
      <p:ext uri="{BB962C8B-B14F-4D97-AF65-F5344CB8AC3E}">
        <p14:creationId xmlns:p14="http://schemas.microsoft.com/office/powerpoint/2010/main" val="375371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12</a:t>
            </a:fld>
            <a:endParaRPr lang="en-US"/>
          </a:p>
        </p:txBody>
      </p:sp>
    </p:spTree>
    <p:extLst>
      <p:ext uri="{BB962C8B-B14F-4D97-AF65-F5344CB8AC3E}">
        <p14:creationId xmlns:p14="http://schemas.microsoft.com/office/powerpoint/2010/main" val="322074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13</a:t>
            </a:fld>
            <a:endParaRPr lang="en-US"/>
          </a:p>
        </p:txBody>
      </p:sp>
    </p:spTree>
    <p:extLst>
      <p:ext uri="{BB962C8B-B14F-4D97-AF65-F5344CB8AC3E}">
        <p14:creationId xmlns:p14="http://schemas.microsoft.com/office/powerpoint/2010/main" val="59160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14</a:t>
            </a:fld>
            <a:endParaRPr lang="en-US"/>
          </a:p>
        </p:txBody>
      </p:sp>
    </p:spTree>
    <p:extLst>
      <p:ext uri="{BB962C8B-B14F-4D97-AF65-F5344CB8AC3E}">
        <p14:creationId xmlns:p14="http://schemas.microsoft.com/office/powerpoint/2010/main" val="159268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15</a:t>
            </a:fld>
            <a:endParaRPr lang="en-US"/>
          </a:p>
        </p:txBody>
      </p:sp>
    </p:spTree>
    <p:extLst>
      <p:ext uri="{BB962C8B-B14F-4D97-AF65-F5344CB8AC3E}">
        <p14:creationId xmlns:p14="http://schemas.microsoft.com/office/powerpoint/2010/main" val="333673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16</a:t>
            </a:fld>
            <a:endParaRPr lang="en-US"/>
          </a:p>
        </p:txBody>
      </p:sp>
    </p:spTree>
    <p:extLst>
      <p:ext uri="{BB962C8B-B14F-4D97-AF65-F5344CB8AC3E}">
        <p14:creationId xmlns:p14="http://schemas.microsoft.com/office/powerpoint/2010/main" val="350168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17</a:t>
            </a:fld>
            <a:endParaRPr lang="en-US"/>
          </a:p>
        </p:txBody>
      </p:sp>
    </p:spTree>
    <p:extLst>
      <p:ext uri="{BB962C8B-B14F-4D97-AF65-F5344CB8AC3E}">
        <p14:creationId xmlns:p14="http://schemas.microsoft.com/office/powerpoint/2010/main" val="3039344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18</a:t>
            </a:fld>
            <a:endParaRPr lang="en-US"/>
          </a:p>
        </p:txBody>
      </p:sp>
    </p:spTree>
    <p:extLst>
      <p:ext uri="{BB962C8B-B14F-4D97-AF65-F5344CB8AC3E}">
        <p14:creationId xmlns:p14="http://schemas.microsoft.com/office/powerpoint/2010/main" val="12369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19</a:t>
            </a:fld>
            <a:endParaRPr lang="en-US"/>
          </a:p>
        </p:txBody>
      </p:sp>
    </p:spTree>
    <p:extLst>
      <p:ext uri="{BB962C8B-B14F-4D97-AF65-F5344CB8AC3E}">
        <p14:creationId xmlns:p14="http://schemas.microsoft.com/office/powerpoint/2010/main" val="45080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20</a:t>
            </a:fld>
            <a:endParaRPr lang="en-US"/>
          </a:p>
        </p:txBody>
      </p:sp>
    </p:spTree>
    <p:extLst>
      <p:ext uri="{BB962C8B-B14F-4D97-AF65-F5344CB8AC3E}">
        <p14:creationId xmlns:p14="http://schemas.microsoft.com/office/powerpoint/2010/main" val="150528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3</a:t>
            </a:fld>
            <a:endParaRPr lang="en-US"/>
          </a:p>
        </p:txBody>
      </p:sp>
    </p:spTree>
    <p:extLst>
      <p:ext uri="{BB962C8B-B14F-4D97-AF65-F5344CB8AC3E}">
        <p14:creationId xmlns:p14="http://schemas.microsoft.com/office/powerpoint/2010/main" val="978569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21</a:t>
            </a:fld>
            <a:endParaRPr lang="en-US"/>
          </a:p>
        </p:txBody>
      </p:sp>
    </p:spTree>
    <p:extLst>
      <p:ext uri="{BB962C8B-B14F-4D97-AF65-F5344CB8AC3E}">
        <p14:creationId xmlns:p14="http://schemas.microsoft.com/office/powerpoint/2010/main" val="22950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22</a:t>
            </a:fld>
            <a:endParaRPr lang="en-US"/>
          </a:p>
        </p:txBody>
      </p:sp>
    </p:spTree>
    <p:extLst>
      <p:ext uri="{BB962C8B-B14F-4D97-AF65-F5344CB8AC3E}">
        <p14:creationId xmlns:p14="http://schemas.microsoft.com/office/powerpoint/2010/main" val="70014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4</a:t>
            </a:fld>
            <a:endParaRPr lang="en-US"/>
          </a:p>
        </p:txBody>
      </p:sp>
    </p:spTree>
    <p:extLst>
      <p:ext uri="{BB962C8B-B14F-4D97-AF65-F5344CB8AC3E}">
        <p14:creationId xmlns:p14="http://schemas.microsoft.com/office/powerpoint/2010/main" val="220292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5</a:t>
            </a:fld>
            <a:endParaRPr lang="en-US"/>
          </a:p>
        </p:txBody>
      </p:sp>
    </p:spTree>
    <p:extLst>
      <p:ext uri="{BB962C8B-B14F-4D97-AF65-F5344CB8AC3E}">
        <p14:creationId xmlns:p14="http://schemas.microsoft.com/office/powerpoint/2010/main" val="23085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6</a:t>
            </a:fld>
            <a:endParaRPr lang="en-US"/>
          </a:p>
        </p:txBody>
      </p:sp>
    </p:spTree>
    <p:extLst>
      <p:ext uri="{BB962C8B-B14F-4D97-AF65-F5344CB8AC3E}">
        <p14:creationId xmlns:p14="http://schemas.microsoft.com/office/powerpoint/2010/main" val="243713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7</a:t>
            </a:fld>
            <a:endParaRPr lang="en-US"/>
          </a:p>
        </p:txBody>
      </p:sp>
    </p:spTree>
    <p:extLst>
      <p:ext uri="{BB962C8B-B14F-4D97-AF65-F5344CB8AC3E}">
        <p14:creationId xmlns:p14="http://schemas.microsoft.com/office/powerpoint/2010/main" val="94059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8</a:t>
            </a:fld>
            <a:endParaRPr lang="en-US"/>
          </a:p>
        </p:txBody>
      </p:sp>
    </p:spTree>
    <p:extLst>
      <p:ext uri="{BB962C8B-B14F-4D97-AF65-F5344CB8AC3E}">
        <p14:creationId xmlns:p14="http://schemas.microsoft.com/office/powerpoint/2010/main" val="156477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9</a:t>
            </a:fld>
            <a:endParaRPr lang="en-US"/>
          </a:p>
        </p:txBody>
      </p:sp>
    </p:spTree>
    <p:extLst>
      <p:ext uri="{BB962C8B-B14F-4D97-AF65-F5344CB8AC3E}">
        <p14:creationId xmlns:p14="http://schemas.microsoft.com/office/powerpoint/2010/main" val="29411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446F8A-5581-41F4-B96B-6B38BA81F276}" type="slidenum">
              <a:rPr lang="en-US" smtClean="0"/>
              <a:t>10</a:t>
            </a:fld>
            <a:endParaRPr lang="en-US"/>
          </a:p>
        </p:txBody>
      </p:sp>
    </p:spTree>
    <p:extLst>
      <p:ext uri="{BB962C8B-B14F-4D97-AF65-F5344CB8AC3E}">
        <p14:creationId xmlns:p14="http://schemas.microsoft.com/office/powerpoint/2010/main" val="162262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97234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97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76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30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78178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87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02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35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5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642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605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501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The </a:t>
            </a:r>
            <a:r>
              <a:rPr lang="en-US" sz="3600" b="1" dirty="0"/>
              <a:t>P</a:t>
            </a:r>
            <a:r>
              <a:rPr lang="en-US" sz="3600" b="1" dirty="0" smtClean="0"/>
              <a:t>urpose Limitation Principle</a:t>
            </a:r>
            <a:endParaRPr lang="en-US" sz="3600" b="1" dirty="0"/>
          </a:p>
        </p:txBody>
      </p:sp>
      <p:sp>
        <p:nvSpPr>
          <p:cNvPr id="7" name="TextBox 6"/>
          <p:cNvSpPr txBox="1"/>
          <p:nvPr/>
        </p:nvSpPr>
        <p:spPr>
          <a:xfrm>
            <a:off x="561975" y="955674"/>
            <a:ext cx="8229600" cy="4524315"/>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USE FOR STATED PURPOSE/S </a:t>
            </a:r>
            <a:r>
              <a:rPr lang="en-US" u="sng" dirty="0" smtClean="0">
                <a:effectLst>
                  <a:outerShdw blurRad="38100" dist="38100" dir="2700000" algn="tl">
                    <a:srgbClr val="000000">
                      <a:alpha val="43137"/>
                    </a:srgbClr>
                  </a:outerShdw>
                </a:effectLst>
              </a:rPr>
              <a:t>ONLY</a:t>
            </a:r>
          </a:p>
          <a:p>
            <a:pPr algn="just"/>
            <a:endParaRPr lang="en-US" dirty="0"/>
          </a:p>
          <a:p>
            <a:pPr algn="just"/>
            <a:r>
              <a:rPr lang="en-US" sz="2800" dirty="0" smtClean="0"/>
              <a:t>The </a:t>
            </a:r>
            <a:r>
              <a:rPr lang="en-US" sz="2800" dirty="0"/>
              <a:t>law states that personal information may not be used for purposes that are incompatible with the original purpose of data processing. That means that certain uses of data are off-limits. For instance, selling personal data of users to another company or institution (without first getting the data subject’s </a:t>
            </a:r>
            <a:r>
              <a:rPr lang="en-US" sz="2800" dirty="0" err="1"/>
              <a:t>authorisation</a:t>
            </a:r>
            <a:r>
              <a:rPr lang="en-US" sz="2800" dirty="0"/>
              <a:t>), or combining the data with data obtained from other sources in order to build up that customer’s profile.</a:t>
            </a:r>
          </a:p>
        </p:txBody>
      </p:sp>
    </p:spTree>
    <p:extLst>
      <p:ext uri="{BB962C8B-B14F-4D97-AF65-F5344CB8AC3E}">
        <p14:creationId xmlns:p14="http://schemas.microsoft.com/office/powerpoint/2010/main" val="79118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Consent to Data Principle</a:t>
            </a:r>
            <a:endParaRPr lang="en-US" sz="3600" b="1" dirty="0"/>
          </a:p>
        </p:txBody>
      </p:sp>
      <p:sp>
        <p:nvSpPr>
          <p:cNvPr id="7" name="TextBox 6"/>
          <p:cNvSpPr txBox="1"/>
          <p:nvPr/>
        </p:nvSpPr>
        <p:spPr>
          <a:xfrm>
            <a:off x="561975" y="955674"/>
            <a:ext cx="8229600" cy="4154984"/>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WITH YOUR </a:t>
            </a:r>
            <a:r>
              <a:rPr lang="en-US" u="sng" dirty="0" smtClean="0">
                <a:effectLst>
                  <a:outerShdw blurRad="38100" dist="38100" dir="2700000" algn="tl">
                    <a:srgbClr val="000000">
                      <a:alpha val="43137"/>
                    </a:srgbClr>
                  </a:outerShdw>
                </a:effectLst>
              </a:rPr>
              <a:t>PERMISSION</a:t>
            </a:r>
          </a:p>
          <a:p>
            <a:endParaRPr lang="en-US" u="sng" dirty="0">
              <a:effectLst>
                <a:outerShdw blurRad="38100" dist="38100" dir="2700000" algn="tl">
                  <a:srgbClr val="000000">
                    <a:alpha val="43137"/>
                  </a:srgbClr>
                </a:outerShdw>
              </a:effectLst>
            </a:endParaRPr>
          </a:p>
          <a:p>
            <a:pPr algn="just"/>
            <a:r>
              <a:rPr lang="en-US" sz="2400" dirty="0"/>
              <a:t>Consent to processing of personal data must meet a number of requirements in order to be valid</a:t>
            </a:r>
            <a:r>
              <a:rPr lang="en-US" sz="2400" dirty="0" smtClean="0"/>
              <a:t>.</a:t>
            </a:r>
          </a:p>
          <a:p>
            <a:pPr algn="just"/>
            <a:endParaRPr lang="en-US" sz="2400" dirty="0"/>
          </a:p>
          <a:p>
            <a:pPr algn="just"/>
            <a:r>
              <a:rPr lang="en-US" sz="2400" dirty="0"/>
              <a:t>In the first place, consent must be explicit. Putting consent wording in general terms of use, or asking users to click a button saying “I agree” without supplying the necessary information is not sufficient. Pre-ticked boxes that users have to un-check are also not a valid method of expressing or obtaining consent</a:t>
            </a:r>
            <a:r>
              <a:rPr lang="en-US" sz="2400" dirty="0" smtClean="0"/>
              <a:t>.</a:t>
            </a:r>
          </a:p>
          <a:p>
            <a:pPr algn="just"/>
            <a:endParaRPr lang="en-US" dirty="0"/>
          </a:p>
          <a:p>
            <a:endParaRPr lang="en-US" dirty="0"/>
          </a:p>
        </p:txBody>
      </p:sp>
    </p:spTree>
    <p:extLst>
      <p:ext uri="{BB962C8B-B14F-4D97-AF65-F5344CB8AC3E}">
        <p14:creationId xmlns:p14="http://schemas.microsoft.com/office/powerpoint/2010/main" val="196910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Consent to Data Principle</a:t>
            </a:r>
            <a:endParaRPr lang="en-US" sz="3600" b="1" dirty="0"/>
          </a:p>
        </p:txBody>
      </p:sp>
      <p:sp>
        <p:nvSpPr>
          <p:cNvPr id="7" name="TextBox 6"/>
          <p:cNvSpPr txBox="1"/>
          <p:nvPr/>
        </p:nvSpPr>
        <p:spPr>
          <a:xfrm>
            <a:off x="561975" y="955674"/>
            <a:ext cx="8229600" cy="3508653"/>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WITH YOUR </a:t>
            </a:r>
            <a:r>
              <a:rPr lang="en-US" u="sng" dirty="0" smtClean="0">
                <a:effectLst>
                  <a:outerShdw blurRad="38100" dist="38100" dir="2700000" algn="tl">
                    <a:srgbClr val="000000">
                      <a:alpha val="43137"/>
                    </a:srgbClr>
                  </a:outerShdw>
                </a:effectLst>
              </a:rPr>
              <a:t>PERMISSION</a:t>
            </a:r>
          </a:p>
          <a:p>
            <a:endParaRPr lang="en-US" u="sng" dirty="0">
              <a:effectLst>
                <a:outerShdw blurRad="38100" dist="38100" dir="2700000" algn="tl">
                  <a:srgbClr val="000000">
                    <a:alpha val="43137"/>
                  </a:srgbClr>
                </a:outerShdw>
              </a:effectLst>
            </a:endParaRPr>
          </a:p>
          <a:p>
            <a:pPr algn="just"/>
            <a:r>
              <a:rPr lang="en-US" sz="2800" dirty="0" smtClean="0"/>
              <a:t>Secondly</a:t>
            </a:r>
            <a:r>
              <a:rPr lang="en-US" sz="2800" dirty="0"/>
              <a:t>, consent must be specific and well-informed. </a:t>
            </a:r>
            <a:r>
              <a:rPr lang="en-US" sz="2800" dirty="0" smtClean="0"/>
              <a:t>The </a:t>
            </a:r>
            <a:r>
              <a:rPr lang="en-US" sz="2800" dirty="0"/>
              <a:t>purposes of the processing must be clear and users must really understand which of their data are being </a:t>
            </a:r>
            <a:r>
              <a:rPr lang="en-US" sz="2800" dirty="0" smtClean="0"/>
              <a:t>processed. They </a:t>
            </a:r>
            <a:r>
              <a:rPr lang="en-US" sz="2800" dirty="0"/>
              <a:t>must also understand the consequences of the processing and how this may affect them in the future. </a:t>
            </a:r>
            <a:endParaRPr lang="en-US" sz="2800" dirty="0" smtClean="0"/>
          </a:p>
          <a:p>
            <a:endParaRPr lang="en-US" dirty="0"/>
          </a:p>
        </p:txBody>
      </p:sp>
    </p:spTree>
    <p:extLst>
      <p:ext uri="{BB962C8B-B14F-4D97-AF65-F5344CB8AC3E}">
        <p14:creationId xmlns:p14="http://schemas.microsoft.com/office/powerpoint/2010/main" val="282063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Consent to Data Principle</a:t>
            </a:r>
            <a:endParaRPr lang="en-US" sz="3600" b="1" dirty="0"/>
          </a:p>
        </p:txBody>
      </p:sp>
      <p:sp>
        <p:nvSpPr>
          <p:cNvPr id="7" name="TextBox 6"/>
          <p:cNvSpPr txBox="1"/>
          <p:nvPr/>
        </p:nvSpPr>
        <p:spPr>
          <a:xfrm>
            <a:off x="600075" y="1219200"/>
            <a:ext cx="8229600" cy="3816429"/>
          </a:xfrm>
          <a:prstGeom prst="rect">
            <a:avLst/>
          </a:prstGeom>
          <a:noFill/>
        </p:spPr>
        <p:txBody>
          <a:bodyPr wrap="square" rtlCol="0">
            <a:spAutoFit/>
          </a:bodyPr>
          <a:lstStyle/>
          <a:p>
            <a:pPr algn="just"/>
            <a:r>
              <a:rPr lang="en-US" sz="2800" dirty="0"/>
              <a:t>Finally, consent must be given freely. This criterion implies that a user has a real choice to consent to processing. </a:t>
            </a:r>
          </a:p>
          <a:p>
            <a:pPr algn="just"/>
            <a:r>
              <a:rPr lang="en-US" sz="2800" dirty="0"/>
              <a:t>To sum up, consent should always be meaningful in order to be valid, and with the criteria that consent must be freely given, specific, informed and explicit, users can actually be in a position to give such a meaningful consent.</a:t>
            </a:r>
          </a:p>
          <a:p>
            <a:endParaRPr lang="en-US" dirty="0"/>
          </a:p>
        </p:txBody>
      </p:sp>
    </p:spTree>
    <p:extLst>
      <p:ext uri="{BB962C8B-B14F-4D97-AF65-F5344CB8AC3E}">
        <p14:creationId xmlns:p14="http://schemas.microsoft.com/office/powerpoint/2010/main" val="2748461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Big Data</a:t>
            </a:r>
            <a:endParaRPr lang="en-US" sz="3600" b="1" dirty="0"/>
          </a:p>
        </p:txBody>
      </p:sp>
      <p:sp>
        <p:nvSpPr>
          <p:cNvPr id="7" name="TextBox 6"/>
          <p:cNvSpPr txBox="1"/>
          <p:nvPr/>
        </p:nvSpPr>
        <p:spPr>
          <a:xfrm>
            <a:off x="561975" y="1219200"/>
            <a:ext cx="8229600" cy="4555093"/>
          </a:xfrm>
          <a:prstGeom prst="rect">
            <a:avLst/>
          </a:prstGeom>
          <a:noFill/>
        </p:spPr>
        <p:txBody>
          <a:bodyPr wrap="square" rtlCol="0">
            <a:spAutoFit/>
          </a:bodyPr>
          <a:lstStyle/>
          <a:p>
            <a:pPr algn="just"/>
            <a:r>
              <a:rPr lang="en-US" u="sng" dirty="0" smtClean="0">
                <a:effectLst>
                  <a:outerShdw blurRad="38100" dist="38100" dir="2700000" algn="tl">
                    <a:srgbClr val="000000">
                      <a:alpha val="43137"/>
                    </a:srgbClr>
                  </a:outerShdw>
                </a:effectLst>
              </a:rPr>
              <a:t>INDUSTRIAL </a:t>
            </a:r>
            <a:r>
              <a:rPr lang="en-US" u="sng" dirty="0">
                <a:effectLst>
                  <a:outerShdw blurRad="38100" dist="38100" dir="2700000" algn="tl">
                    <a:srgbClr val="000000">
                      <a:alpha val="43137"/>
                    </a:srgbClr>
                  </a:outerShdw>
                </a:effectLst>
              </a:rPr>
              <a:t>RAW </a:t>
            </a:r>
            <a:r>
              <a:rPr lang="en-US" u="sng" dirty="0" smtClean="0">
                <a:effectLst>
                  <a:outerShdw blurRad="38100" dist="38100" dir="2700000" algn="tl">
                    <a:srgbClr val="000000">
                      <a:alpha val="43137"/>
                    </a:srgbClr>
                  </a:outerShdw>
                </a:effectLst>
              </a:rPr>
              <a:t>MATERIAL</a:t>
            </a:r>
          </a:p>
          <a:p>
            <a:pPr algn="just"/>
            <a:endParaRPr lang="en-US" sz="2000" dirty="0"/>
          </a:p>
          <a:p>
            <a:pPr algn="just"/>
            <a:r>
              <a:rPr lang="en-US" sz="2800" dirty="0"/>
              <a:t>The Gartner group defines Big Data as “high-volume, high-velocity, and/or high-variety information assets that require new forms of processing to enable enhanced decision making, insight discovery and process optimization.” </a:t>
            </a:r>
            <a:endParaRPr lang="en-US" sz="2800" dirty="0" smtClean="0"/>
          </a:p>
          <a:p>
            <a:pPr algn="just"/>
            <a:r>
              <a:rPr lang="en-US" sz="2800" dirty="0" smtClean="0"/>
              <a:t>This </a:t>
            </a:r>
            <a:r>
              <a:rPr lang="en-US" sz="2800" dirty="0"/>
              <a:t>can also be expressed as using unprecedented processing power to extract hidden layers of information from masses of “ordinary” data pulled from a variety of different sources.</a:t>
            </a:r>
          </a:p>
        </p:txBody>
      </p:sp>
    </p:spTree>
    <p:extLst>
      <p:ext uri="{BB962C8B-B14F-4D97-AF65-F5344CB8AC3E}">
        <p14:creationId xmlns:p14="http://schemas.microsoft.com/office/powerpoint/2010/main" val="3300820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Security and Data Breaches On The Rise</a:t>
            </a:r>
            <a:endParaRPr lang="en-US" sz="3600" b="1" dirty="0"/>
          </a:p>
        </p:txBody>
      </p:sp>
      <p:sp>
        <p:nvSpPr>
          <p:cNvPr id="7" name="TextBox 6"/>
          <p:cNvSpPr txBox="1"/>
          <p:nvPr/>
        </p:nvSpPr>
        <p:spPr>
          <a:xfrm>
            <a:off x="533400" y="1600200"/>
            <a:ext cx="8229600" cy="2492990"/>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HANDLE WITH </a:t>
            </a:r>
            <a:r>
              <a:rPr lang="en-US" u="sng" dirty="0" smtClean="0">
                <a:effectLst>
                  <a:outerShdw blurRad="38100" dist="38100" dir="2700000" algn="tl">
                    <a:srgbClr val="000000">
                      <a:alpha val="43137"/>
                    </a:srgbClr>
                  </a:outerShdw>
                </a:effectLst>
              </a:rPr>
              <a:t>CARE</a:t>
            </a:r>
          </a:p>
          <a:p>
            <a:pPr algn="just"/>
            <a:endParaRPr lang="en-US" dirty="0"/>
          </a:p>
          <a:p>
            <a:pPr algn="just"/>
            <a:r>
              <a:rPr lang="en-US" sz="2400" dirty="0"/>
              <a:t>The amount of personal information being held in computer systems has increased dramatically – not just because of technical improvements, but also because of the emergence of user-generated systems such as online social networking and Web 2.0.</a:t>
            </a:r>
          </a:p>
        </p:txBody>
      </p:sp>
    </p:spTree>
    <p:extLst>
      <p:ext uri="{BB962C8B-B14F-4D97-AF65-F5344CB8AC3E}">
        <p14:creationId xmlns:p14="http://schemas.microsoft.com/office/powerpoint/2010/main" val="104728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 by </a:t>
            </a:r>
            <a:r>
              <a:rPr lang="en-US" sz="3600" b="1" dirty="0"/>
              <a:t>D</a:t>
            </a:r>
            <a:r>
              <a:rPr lang="en-US" sz="3600" b="1" dirty="0" smtClean="0"/>
              <a:t>esign and by Default</a:t>
            </a:r>
            <a:endParaRPr lang="en-US" sz="3600" b="1" dirty="0"/>
          </a:p>
        </p:txBody>
      </p:sp>
      <p:sp>
        <p:nvSpPr>
          <p:cNvPr id="7" name="TextBox 6"/>
          <p:cNvSpPr txBox="1"/>
          <p:nvPr/>
        </p:nvSpPr>
        <p:spPr>
          <a:xfrm>
            <a:off x="609600" y="1219200"/>
            <a:ext cx="8229600" cy="2769989"/>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BUILT WITH PRIVACY AS </a:t>
            </a:r>
            <a:r>
              <a:rPr lang="en-US" u="sng" dirty="0" smtClean="0">
                <a:effectLst>
                  <a:outerShdw blurRad="38100" dist="38100" dir="2700000" algn="tl">
                    <a:srgbClr val="000000">
                      <a:alpha val="43137"/>
                    </a:srgbClr>
                  </a:outerShdw>
                </a:effectLst>
              </a:rPr>
              <a:t>STANDARD</a:t>
            </a:r>
          </a:p>
          <a:p>
            <a:endParaRPr lang="en-US" sz="2400" dirty="0"/>
          </a:p>
          <a:p>
            <a:r>
              <a:rPr lang="en-US" sz="2400" dirty="0"/>
              <a:t>I</a:t>
            </a:r>
            <a:r>
              <a:rPr lang="en-US" sz="2400" dirty="0" smtClean="0"/>
              <a:t>t </a:t>
            </a:r>
            <a:r>
              <a:rPr lang="en-US" sz="2400" dirty="0"/>
              <a:t>is increasingly important to ensure that privacy protections are built into the design and implementation of the products and services. This is the concept of data protection by design and by default</a:t>
            </a:r>
            <a:r>
              <a:rPr lang="en-US" sz="2400" dirty="0" smtClean="0"/>
              <a:t>.</a:t>
            </a:r>
          </a:p>
          <a:p>
            <a:endParaRPr lang="en-US" dirty="0"/>
          </a:p>
          <a:p>
            <a:endParaRPr lang="en-US" dirty="0"/>
          </a:p>
        </p:txBody>
      </p:sp>
    </p:spTree>
    <p:extLst>
      <p:ext uri="{BB962C8B-B14F-4D97-AF65-F5344CB8AC3E}">
        <p14:creationId xmlns:p14="http://schemas.microsoft.com/office/powerpoint/2010/main" val="112501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 by Design and by Default</a:t>
            </a:r>
            <a:endParaRPr lang="en-US" sz="3600" b="1" dirty="0"/>
          </a:p>
        </p:txBody>
      </p:sp>
      <p:sp>
        <p:nvSpPr>
          <p:cNvPr id="7" name="TextBox 6"/>
          <p:cNvSpPr txBox="1"/>
          <p:nvPr/>
        </p:nvSpPr>
        <p:spPr>
          <a:xfrm>
            <a:off x="609600" y="1019175"/>
            <a:ext cx="8229600" cy="5447645"/>
          </a:xfrm>
          <a:prstGeom prst="rect">
            <a:avLst/>
          </a:prstGeom>
          <a:noFill/>
        </p:spPr>
        <p:txBody>
          <a:bodyPr wrap="square" rtlCol="0">
            <a:spAutoFit/>
          </a:bodyPr>
          <a:lstStyle/>
          <a:p>
            <a:pPr algn="just"/>
            <a:r>
              <a:rPr lang="en-US" sz="2400" dirty="0"/>
              <a:t>A</a:t>
            </a:r>
            <a:r>
              <a:rPr lang="en-US" sz="2400" dirty="0" smtClean="0"/>
              <a:t>llowing </a:t>
            </a:r>
            <a:r>
              <a:rPr lang="en-US" sz="2400" dirty="0"/>
              <a:t>everyone the opportunity to consciously choose the privacy setting that they feel most comfortable with – rather than the service provider making a guess about what they might prefer. </a:t>
            </a:r>
            <a:endParaRPr lang="en-US" sz="2400" dirty="0" smtClean="0"/>
          </a:p>
          <a:p>
            <a:pPr algn="just"/>
            <a:endParaRPr lang="en-US" sz="2400" dirty="0" smtClean="0"/>
          </a:p>
          <a:p>
            <a:pPr algn="just"/>
            <a:r>
              <a:rPr lang="en-US" sz="2400" dirty="0" smtClean="0"/>
              <a:t>Service </a:t>
            </a:r>
            <a:r>
              <a:rPr lang="en-US" sz="2400" dirty="0"/>
              <a:t>providers should support their users in this by providing user-friendly methods to change privacy settings. They should also be transparent about their data processing practices and supply understandable privacy policies</a:t>
            </a:r>
            <a:r>
              <a:rPr lang="en-US" sz="2400" dirty="0" smtClean="0"/>
              <a:t>.</a:t>
            </a:r>
            <a:endParaRPr lang="en-US" sz="2400" dirty="0"/>
          </a:p>
          <a:p>
            <a:pPr algn="just"/>
            <a:endParaRPr lang="en-US" sz="2400" dirty="0" smtClean="0"/>
          </a:p>
          <a:p>
            <a:pPr algn="just"/>
            <a:r>
              <a:rPr lang="en-US" sz="2400" dirty="0" smtClean="0"/>
              <a:t>The </a:t>
            </a:r>
            <a:r>
              <a:rPr lang="en-US" sz="2400" dirty="0"/>
              <a:t>key is for users to be in control – how much you share should be your choice, and not a choice made for you by the service provider.</a:t>
            </a:r>
          </a:p>
          <a:p>
            <a:pPr algn="just"/>
            <a:endParaRPr lang="en-US" dirty="0"/>
          </a:p>
          <a:p>
            <a:pPr algn="just"/>
            <a:endParaRPr lang="en-US" dirty="0"/>
          </a:p>
        </p:txBody>
      </p:sp>
    </p:spTree>
    <p:extLst>
      <p:ext uri="{BB962C8B-B14F-4D97-AF65-F5344CB8AC3E}">
        <p14:creationId xmlns:p14="http://schemas.microsoft.com/office/powerpoint/2010/main" val="360294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Privacy and Data Protection on Social Network</a:t>
            </a:r>
            <a:endParaRPr lang="en-US" sz="3600" b="1" dirty="0"/>
          </a:p>
        </p:txBody>
      </p:sp>
      <p:sp>
        <p:nvSpPr>
          <p:cNvPr id="7" name="TextBox 6"/>
          <p:cNvSpPr txBox="1"/>
          <p:nvPr/>
        </p:nvSpPr>
        <p:spPr>
          <a:xfrm>
            <a:off x="590550" y="1219200"/>
            <a:ext cx="8229600" cy="4801314"/>
          </a:xfrm>
          <a:prstGeom prst="rect">
            <a:avLst/>
          </a:prstGeom>
          <a:noFill/>
        </p:spPr>
        <p:txBody>
          <a:bodyPr wrap="square" rtlCol="0">
            <a:spAutoFit/>
          </a:bodyPr>
          <a:lstStyle/>
          <a:p>
            <a:pPr algn="just"/>
            <a:r>
              <a:rPr lang="en-US" sz="2400" dirty="0"/>
              <a:t>Participating on a social network by using a pseudonym (a name that is not directly connected to your legal name) is one way to achieve limited additional protection of your </a:t>
            </a:r>
            <a:r>
              <a:rPr lang="en-US" sz="2400" dirty="0" smtClean="0"/>
              <a:t>privacy. If </a:t>
            </a:r>
            <a:r>
              <a:rPr lang="en-US" sz="2400" dirty="0"/>
              <a:t>users are not happy about the service or the way the company deals with their data, they should be empowered to move all their information away from that service – this is called the right to ‘data portability’. Easy transfer of data will increase competition, consumer choice and innovation</a:t>
            </a:r>
            <a:r>
              <a:rPr lang="en-US" sz="2400" dirty="0" smtClean="0"/>
              <a:t>.</a:t>
            </a:r>
          </a:p>
          <a:p>
            <a:pPr algn="just"/>
            <a:endParaRPr lang="en-US" sz="2400" dirty="0"/>
          </a:p>
          <a:p>
            <a:pPr algn="just"/>
            <a:r>
              <a:rPr lang="en-US" sz="2400" dirty="0"/>
              <a:t>Also, terms of service agreements should be clear and easy to understand so users can make informed decisions about which platforms to use. </a:t>
            </a:r>
          </a:p>
          <a:p>
            <a:pPr algn="just"/>
            <a:endParaRPr lang="en-US" dirty="0"/>
          </a:p>
        </p:txBody>
      </p:sp>
    </p:spTree>
    <p:extLst>
      <p:ext uri="{BB962C8B-B14F-4D97-AF65-F5344CB8AC3E}">
        <p14:creationId xmlns:p14="http://schemas.microsoft.com/office/powerpoint/2010/main" val="1173059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Cloud Computing</a:t>
            </a:r>
            <a:endParaRPr lang="en-US" sz="3600" b="1" dirty="0"/>
          </a:p>
        </p:txBody>
      </p:sp>
      <p:sp>
        <p:nvSpPr>
          <p:cNvPr id="7" name="TextBox 6"/>
          <p:cNvSpPr txBox="1"/>
          <p:nvPr/>
        </p:nvSpPr>
        <p:spPr>
          <a:xfrm>
            <a:off x="609600" y="1143000"/>
            <a:ext cx="8229600" cy="4278094"/>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PREDICTABLE PROTECTION IN AN UNPREDICTABLE </a:t>
            </a:r>
            <a:r>
              <a:rPr lang="en-US" u="sng" dirty="0" smtClean="0">
                <a:effectLst>
                  <a:outerShdw blurRad="38100" dist="38100" dir="2700000" algn="tl">
                    <a:srgbClr val="000000">
                      <a:alpha val="43137"/>
                    </a:srgbClr>
                  </a:outerShdw>
                </a:effectLst>
              </a:rPr>
              <a:t>ENVIRONMENT</a:t>
            </a:r>
          </a:p>
          <a:p>
            <a:pPr algn="just"/>
            <a:endParaRPr lang="en-US" sz="2000" dirty="0"/>
          </a:p>
          <a:p>
            <a:pPr algn="just"/>
            <a:r>
              <a:rPr lang="en-US" sz="2400" dirty="0"/>
              <a:t>Cloud services can bring many benefits to users, particularly convenience and flexibility, reduced costs, ease of use, improved access to online content, and automatic maintenance and updating. However, there are also important worries which </a:t>
            </a:r>
            <a:r>
              <a:rPr lang="en-US" sz="2400" dirty="0" smtClean="0"/>
              <a:t>center </a:t>
            </a:r>
            <a:r>
              <a:rPr lang="en-US" sz="2400" dirty="0"/>
              <a:t>on control of the data and their geographical location. Who has access to them? How can they be used? How easy is it to move the data from one cloud service to another? How secure are they? Who is responsible if the data are lost or misused?</a:t>
            </a:r>
          </a:p>
          <a:p>
            <a:pPr algn="just"/>
            <a:endParaRPr lang="en-US" dirty="0"/>
          </a:p>
        </p:txBody>
      </p:sp>
    </p:spTree>
    <p:extLst>
      <p:ext uri="{BB962C8B-B14F-4D97-AF65-F5344CB8AC3E}">
        <p14:creationId xmlns:p14="http://schemas.microsoft.com/office/powerpoint/2010/main" val="191650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0" y="-4487"/>
            <a:ext cx="9220200" cy="6862487"/>
          </a:xfrm>
          <a:prstGeom prst="rect">
            <a:avLst/>
          </a:prstGeom>
        </p:spPr>
      </p:pic>
      <p:sp>
        <p:nvSpPr>
          <p:cNvPr id="2" name="TextBox 1"/>
          <p:cNvSpPr txBox="1"/>
          <p:nvPr/>
        </p:nvSpPr>
        <p:spPr>
          <a:xfrm>
            <a:off x="2667000" y="4343400"/>
            <a:ext cx="6172200" cy="1631216"/>
          </a:xfrm>
          <a:prstGeom prst="rect">
            <a:avLst/>
          </a:prstGeom>
          <a:noFill/>
        </p:spPr>
        <p:txBody>
          <a:bodyPr wrap="square" rtlCol="0">
            <a:spAutoFit/>
          </a:bodyPr>
          <a:lstStyle/>
          <a:p>
            <a:r>
              <a:rPr lang="en-US" sz="2000" b="1" i="1" u="sng" dirty="0">
                <a:latin typeface="Segoe UI" pitchFamily="34" charset="0"/>
                <a:ea typeface="Segoe UI" pitchFamily="34" charset="0"/>
                <a:cs typeface="Segoe UI" pitchFamily="34" charset="0"/>
              </a:rPr>
              <a:t>IS OUR DATA SAFE IN THE DIGITAL ECOSYSTEM ?</a:t>
            </a:r>
          </a:p>
          <a:p>
            <a:endParaRPr lang="en-US" sz="2000" b="1" dirty="0">
              <a:latin typeface="Segoe UI" pitchFamily="34" charset="0"/>
              <a:ea typeface="Segoe UI" pitchFamily="34" charset="0"/>
              <a:cs typeface="Segoe UI" pitchFamily="34" charset="0"/>
            </a:endParaRPr>
          </a:p>
          <a:p>
            <a:r>
              <a:rPr lang="en-US" sz="2000" b="1" i="1" dirty="0">
                <a:latin typeface="Segoe UI" pitchFamily="34" charset="0"/>
                <a:ea typeface="Segoe UI" pitchFamily="34" charset="0"/>
                <a:cs typeface="Segoe UI" pitchFamily="34" charset="0"/>
              </a:rPr>
              <a:t>Presented by the Data Protection Commissioner</a:t>
            </a:r>
          </a:p>
          <a:p>
            <a:endParaRPr lang="en-US" sz="2000" b="1" i="1" dirty="0">
              <a:latin typeface="Segoe UI" pitchFamily="34" charset="0"/>
              <a:ea typeface="Segoe UI" pitchFamily="34" charset="0"/>
              <a:cs typeface="Segoe UI" pitchFamily="34" charset="0"/>
            </a:endParaRPr>
          </a:p>
          <a:p>
            <a:r>
              <a:rPr lang="en-US" sz="2000" b="1" i="1" dirty="0">
                <a:latin typeface="Segoe UI" pitchFamily="34" charset="0"/>
                <a:ea typeface="Segoe UI" pitchFamily="34" charset="0"/>
                <a:cs typeface="Segoe UI" pitchFamily="34" charset="0"/>
              </a:rPr>
              <a:t>on  30.04.14</a:t>
            </a:r>
            <a:endParaRPr lang="en-GB" sz="2000" b="1" i="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10410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Profiling is about Guessing</a:t>
            </a:r>
            <a:endParaRPr lang="en-US" sz="3600" b="1" dirty="0"/>
          </a:p>
        </p:txBody>
      </p:sp>
      <p:sp>
        <p:nvSpPr>
          <p:cNvPr id="7" name="TextBox 6"/>
          <p:cNvSpPr txBox="1"/>
          <p:nvPr/>
        </p:nvSpPr>
        <p:spPr>
          <a:xfrm>
            <a:off x="609600" y="1019175"/>
            <a:ext cx="8229600" cy="5847755"/>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USING PERSONAL DATA TO GUESS AT </a:t>
            </a:r>
            <a:r>
              <a:rPr lang="en-US" u="sng" dirty="0" smtClean="0">
                <a:effectLst>
                  <a:outerShdw blurRad="38100" dist="38100" dir="2700000" algn="tl">
                    <a:srgbClr val="000000">
                      <a:alpha val="43137"/>
                    </a:srgbClr>
                  </a:outerShdw>
                </a:effectLst>
              </a:rPr>
              <a:t>PREFERENCES</a:t>
            </a:r>
          </a:p>
          <a:p>
            <a:pPr algn="just"/>
            <a:endParaRPr lang="en-US" dirty="0"/>
          </a:p>
          <a:p>
            <a:pPr algn="just"/>
            <a:r>
              <a:rPr lang="en-US" sz="2000" dirty="0" smtClean="0"/>
              <a:t>There </a:t>
            </a:r>
            <a:r>
              <a:rPr lang="en-US" sz="2000" dirty="0"/>
              <a:t>are three main problems with profiling</a:t>
            </a:r>
            <a:r>
              <a:rPr lang="en-US" sz="2000" dirty="0" smtClean="0"/>
              <a:t>:</a:t>
            </a:r>
            <a:endParaRPr lang="en-US" sz="2000" dirty="0"/>
          </a:p>
          <a:p>
            <a:pPr algn="just"/>
            <a:r>
              <a:rPr lang="en-US" sz="2000" dirty="0" smtClean="0"/>
              <a:t>The </a:t>
            </a:r>
            <a:r>
              <a:rPr lang="en-US" sz="2000" dirty="0"/>
              <a:t>algorithms are not designed to be perfect, and the rarer the activity they are used for, the higher the risk of mistakes. In simple terms: profiling should never be used in relation to characteristics that are too rare to make them reliable, nor to make significant decisions about individuals</a:t>
            </a:r>
            <a:r>
              <a:rPr lang="en-US" sz="2000" dirty="0" smtClean="0"/>
              <a:t>.</a:t>
            </a:r>
          </a:p>
          <a:p>
            <a:pPr algn="just"/>
            <a:r>
              <a:rPr lang="en-US" sz="2000" dirty="0"/>
              <a:t>Profiling is likely to perpetuate and reinforce societal inequality and discrimination against racial, ethnic, religious or other minorities. </a:t>
            </a:r>
          </a:p>
          <a:p>
            <a:pPr algn="just"/>
            <a:r>
              <a:rPr lang="en-US" sz="2000" dirty="0"/>
              <a:t>Profiling algorithms can be so complex that even the </a:t>
            </a:r>
            <a:r>
              <a:rPr lang="en-US" sz="2000" dirty="0" err="1"/>
              <a:t>organisations</a:t>
            </a:r>
            <a:r>
              <a:rPr lang="en-US" sz="2000" dirty="0"/>
              <a:t> using them are no longer able to understand their logic. In fact, they might not even try or be able to understand that logic at all, particularly because the algorithms are often protected as “trade secrets”. There is a serious risk of unreliable and (in effect) discriminatory profiling being widely used, in matters of real importance to individuals and groups, without the required checks and balances to counter these defects.</a:t>
            </a:r>
          </a:p>
          <a:p>
            <a:pPr algn="just"/>
            <a:endParaRPr lang="en-US" sz="2000" dirty="0"/>
          </a:p>
          <a:p>
            <a:pPr algn="just"/>
            <a:endParaRPr lang="en-US" sz="2000" dirty="0"/>
          </a:p>
          <a:p>
            <a:pPr algn="just"/>
            <a:endParaRPr lang="en-US" dirty="0"/>
          </a:p>
        </p:txBody>
      </p:sp>
    </p:spTree>
    <p:extLst>
      <p:ext uri="{BB962C8B-B14F-4D97-AF65-F5344CB8AC3E}">
        <p14:creationId xmlns:p14="http://schemas.microsoft.com/office/powerpoint/2010/main" val="83753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Making It Work</a:t>
            </a:r>
            <a:endParaRPr lang="en-US" sz="3600" b="1" dirty="0"/>
          </a:p>
        </p:txBody>
      </p:sp>
      <p:sp>
        <p:nvSpPr>
          <p:cNvPr id="7" name="TextBox 6"/>
          <p:cNvSpPr txBox="1"/>
          <p:nvPr/>
        </p:nvSpPr>
        <p:spPr>
          <a:xfrm>
            <a:off x="561975" y="1371600"/>
            <a:ext cx="8229600" cy="1354217"/>
          </a:xfrm>
          <a:prstGeom prst="rect">
            <a:avLst/>
          </a:prstGeom>
          <a:noFill/>
        </p:spPr>
        <p:txBody>
          <a:bodyPr wrap="square" rtlCol="0">
            <a:spAutoFit/>
          </a:bodyPr>
          <a:lstStyle/>
          <a:p>
            <a:r>
              <a:rPr lang="en-US" sz="2800" i="1" u="sng" dirty="0">
                <a:effectLst>
                  <a:outerShdw blurRad="38100" dist="38100" dir="2700000" algn="tl">
                    <a:srgbClr val="000000">
                      <a:alpha val="43137"/>
                    </a:srgbClr>
                  </a:outerShdw>
                </a:effectLst>
              </a:rPr>
              <a:t>A GOOD LAW NEEDS GOOD </a:t>
            </a:r>
            <a:r>
              <a:rPr lang="en-US" sz="2800" i="1" u="sng" dirty="0" smtClean="0">
                <a:effectLst>
                  <a:outerShdw blurRad="38100" dist="38100" dir="2700000" algn="tl">
                    <a:srgbClr val="000000">
                      <a:alpha val="43137"/>
                    </a:srgbClr>
                  </a:outerShdw>
                </a:effectLst>
              </a:rPr>
              <a:t>ENFORCEMENT</a:t>
            </a:r>
            <a:endParaRPr lang="en-US" sz="2800" i="1" u="sng" dirty="0">
              <a:effectLst>
                <a:outerShdw blurRad="38100" dist="38100" dir="2700000" algn="tl">
                  <a:srgbClr val="000000">
                    <a:alpha val="43137"/>
                  </a:srgbClr>
                </a:outerShdw>
              </a:effectLst>
            </a:endParaRPr>
          </a:p>
          <a:p>
            <a:pPr algn="just"/>
            <a:r>
              <a:rPr lang="en-US" dirty="0"/>
              <a:t> </a:t>
            </a:r>
          </a:p>
          <a:p>
            <a:pPr algn="just"/>
            <a:endParaRPr lang="en-US" dirty="0"/>
          </a:p>
          <a:p>
            <a:pPr algn="just"/>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133600"/>
            <a:ext cx="3049340" cy="2031570"/>
          </a:xfrm>
          <a:prstGeom prst="rect">
            <a:avLst/>
          </a:prstGeom>
        </p:spPr>
      </p:pic>
    </p:spTree>
    <p:extLst>
      <p:ext uri="{BB962C8B-B14F-4D97-AF65-F5344CB8AC3E}">
        <p14:creationId xmlns:p14="http://schemas.microsoft.com/office/powerpoint/2010/main" val="549462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03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533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a:t>
            </a:r>
            <a:endParaRPr lang="en-US" sz="3600" b="1" dirty="0"/>
          </a:p>
        </p:txBody>
      </p:sp>
      <p:sp>
        <p:nvSpPr>
          <p:cNvPr id="7" name="TextBox 6"/>
          <p:cNvSpPr txBox="1"/>
          <p:nvPr/>
        </p:nvSpPr>
        <p:spPr>
          <a:xfrm>
            <a:off x="533400" y="1193799"/>
            <a:ext cx="8229600" cy="2031325"/>
          </a:xfrm>
          <a:prstGeom prst="rect">
            <a:avLst/>
          </a:prstGeom>
          <a:noFill/>
        </p:spPr>
        <p:txBody>
          <a:bodyPr wrap="square" rtlCol="0">
            <a:spAutoFit/>
          </a:bodyPr>
          <a:lstStyle/>
          <a:p>
            <a:pPr algn="just"/>
            <a:r>
              <a:rPr lang="en-US" dirty="0" smtClean="0"/>
              <a:t>At </a:t>
            </a:r>
            <a:r>
              <a:rPr lang="en-US" dirty="0"/>
              <a:t>its core, data protection is about preserving a fundamental right that is reflected in the Charter of Fundamental Rights of the European Union, Council of Europe Convention 108, as well as other international agreements and national constitutions</a:t>
            </a:r>
            <a:r>
              <a:rPr lang="en-US" dirty="0" smtClean="0"/>
              <a:t>.</a:t>
            </a:r>
          </a:p>
          <a:p>
            <a:pPr algn="just"/>
            <a:endParaRPr lang="en-US" dirty="0"/>
          </a:p>
          <a:p>
            <a:pPr algn="just"/>
            <a:r>
              <a:rPr lang="en-US" dirty="0"/>
              <a:t>The </a:t>
            </a:r>
            <a:r>
              <a:rPr lang="en-US" dirty="0" smtClean="0"/>
              <a:t>economic value of citizens’ data has outweighed the importance of protecting this fundamental right.</a:t>
            </a:r>
          </a:p>
          <a:p>
            <a:pPr algn="just"/>
            <a:endParaRPr lang="en-US" dirty="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bright="1000" contrast="-40000"/>
                    </a14:imgEffect>
                  </a14:imgLayer>
                </a14:imgProps>
              </a:ext>
              <a:ext uri="{28A0092B-C50C-407E-A947-70E740481C1C}">
                <a14:useLocalDpi xmlns:a14="http://schemas.microsoft.com/office/drawing/2010/main" val="0"/>
              </a:ext>
            </a:extLst>
          </a:blip>
          <a:stretch>
            <a:fillRect/>
          </a:stretch>
        </p:blipFill>
        <p:spPr>
          <a:xfrm>
            <a:off x="2209800" y="3276600"/>
            <a:ext cx="3276600" cy="2743200"/>
          </a:xfrm>
          <a:prstGeom prst="rect">
            <a:avLst/>
          </a:prstGeom>
        </p:spPr>
      </p:pic>
    </p:spTree>
    <p:extLst>
      <p:ext uri="{BB962C8B-B14F-4D97-AF65-F5344CB8AC3E}">
        <p14:creationId xmlns:p14="http://schemas.microsoft.com/office/powerpoint/2010/main" val="1316502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533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a:t>
            </a:r>
            <a:endParaRPr lang="en-US" sz="3600" b="1" dirty="0"/>
          </a:p>
        </p:txBody>
      </p:sp>
      <p:sp>
        <p:nvSpPr>
          <p:cNvPr id="7" name="TextBox 6"/>
          <p:cNvSpPr txBox="1"/>
          <p:nvPr/>
        </p:nvSpPr>
        <p:spPr>
          <a:xfrm>
            <a:off x="533400" y="1193799"/>
            <a:ext cx="8229600" cy="4893647"/>
          </a:xfrm>
          <a:prstGeom prst="rect">
            <a:avLst/>
          </a:prstGeom>
          <a:noFill/>
        </p:spPr>
        <p:txBody>
          <a:bodyPr wrap="square" rtlCol="0">
            <a:spAutoFit/>
          </a:bodyPr>
          <a:lstStyle/>
          <a:p>
            <a:pPr algn="just"/>
            <a:endParaRPr lang="en-US" dirty="0"/>
          </a:p>
          <a:p>
            <a:pPr algn="just"/>
            <a:r>
              <a:rPr lang="en-US" sz="2400" dirty="0"/>
              <a:t>P</a:t>
            </a:r>
            <a:r>
              <a:rPr lang="en-US" sz="2400" dirty="0" smtClean="0"/>
              <a:t>ersonal </a:t>
            </a:r>
            <a:r>
              <a:rPr lang="en-US" sz="2400" dirty="0"/>
              <a:t>data means </a:t>
            </a:r>
            <a:r>
              <a:rPr lang="en-US" sz="2400" dirty="0" smtClean="0"/>
              <a:t>information </a:t>
            </a:r>
            <a:r>
              <a:rPr lang="en-US" sz="2400" dirty="0"/>
              <a:t>(a single piece of information or a set of information) that can </a:t>
            </a:r>
            <a:r>
              <a:rPr lang="en-US" sz="2400" dirty="0" smtClean="0"/>
              <a:t>identify </a:t>
            </a:r>
            <a:r>
              <a:rPr lang="en-US" sz="2400" dirty="0"/>
              <a:t>an individual or single them out as an individual. </a:t>
            </a:r>
            <a:endParaRPr lang="en-US" sz="2400" dirty="0" smtClean="0"/>
          </a:p>
          <a:p>
            <a:pPr algn="just"/>
            <a:endParaRPr lang="en-US" sz="2400" dirty="0"/>
          </a:p>
          <a:p>
            <a:pPr algn="just"/>
            <a:r>
              <a:rPr lang="en-US" sz="2400" dirty="0" smtClean="0"/>
              <a:t>The </a:t>
            </a:r>
            <a:r>
              <a:rPr lang="en-US" sz="2400" dirty="0"/>
              <a:t>obvious examples are somebody’s name, address, national identification number, date of birth or a photograph. A few perhaps less obvious examples include vehicle registration plate numbers, credit card numbers, fingerprints, IP address (e.g. if used by a person rather than a device, like a web server), or health records.</a:t>
            </a:r>
          </a:p>
          <a:p>
            <a:pPr algn="just"/>
            <a:endParaRPr lang="en-US" dirty="0" smtClean="0"/>
          </a:p>
          <a:p>
            <a:pPr algn="just"/>
            <a:endParaRPr lang="en-US" dirty="0"/>
          </a:p>
          <a:p>
            <a:pPr algn="just"/>
            <a:endParaRPr lang="en-US" b="1" dirty="0">
              <a:solidFill>
                <a:srgbClr val="DE0000"/>
              </a:solidFill>
            </a:endParaRPr>
          </a:p>
        </p:txBody>
      </p:sp>
    </p:spTree>
    <p:extLst>
      <p:ext uri="{BB962C8B-B14F-4D97-AF65-F5344CB8AC3E}">
        <p14:creationId xmlns:p14="http://schemas.microsoft.com/office/powerpoint/2010/main" val="334527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533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a:t>
            </a:r>
            <a:endParaRPr lang="en-US" sz="3600" b="1" dirty="0"/>
          </a:p>
        </p:txBody>
      </p:sp>
      <p:sp>
        <p:nvSpPr>
          <p:cNvPr id="7" name="TextBox 6"/>
          <p:cNvSpPr txBox="1"/>
          <p:nvPr/>
        </p:nvSpPr>
        <p:spPr>
          <a:xfrm>
            <a:off x="457200" y="1447800"/>
            <a:ext cx="8229600" cy="4924425"/>
          </a:xfrm>
          <a:prstGeom prst="rect">
            <a:avLst/>
          </a:prstGeom>
          <a:noFill/>
        </p:spPr>
        <p:txBody>
          <a:bodyPr wrap="square" rtlCol="0">
            <a:spAutoFit/>
          </a:bodyPr>
          <a:lstStyle/>
          <a:p>
            <a:pPr algn="just"/>
            <a:r>
              <a:rPr lang="en-US" sz="2400" dirty="0" smtClean="0"/>
              <a:t>Identifiers are also used to trace individuals.</a:t>
            </a:r>
          </a:p>
          <a:p>
            <a:pPr algn="just"/>
            <a:endParaRPr lang="en-US" sz="2400" dirty="0" smtClean="0"/>
          </a:p>
          <a:p>
            <a:pPr algn="just"/>
            <a:r>
              <a:rPr lang="en-US" sz="2400" dirty="0"/>
              <a:t>For instance, online advertising companies use tracking techniques and assign a person a unique identifier in order to monitor that person’s online </a:t>
            </a:r>
            <a:r>
              <a:rPr lang="en-US" sz="2400" dirty="0" err="1"/>
              <a:t>behaviour</a:t>
            </a:r>
            <a:r>
              <a:rPr lang="en-US" sz="2400" dirty="0"/>
              <a:t>, build their “profile” and show offers that could be relevant for this person. Such an advertising company does not need to know that the person in question is </a:t>
            </a:r>
            <a:r>
              <a:rPr lang="en-US" sz="2400" dirty="0" err="1" smtClean="0"/>
              <a:t>Mrs</a:t>
            </a:r>
            <a:r>
              <a:rPr lang="en-US" sz="2400" dirty="0" smtClean="0"/>
              <a:t> </a:t>
            </a:r>
            <a:r>
              <a:rPr lang="en-US" sz="2400" dirty="0" err="1"/>
              <a:t>M</a:t>
            </a:r>
            <a:r>
              <a:rPr lang="en-US" sz="2400" dirty="0" err="1" smtClean="0"/>
              <a:t>adhub</a:t>
            </a:r>
            <a:r>
              <a:rPr lang="en-US" sz="2400" dirty="0" smtClean="0"/>
              <a:t>– </a:t>
            </a:r>
            <a:r>
              <a:rPr lang="en-US" sz="2400" dirty="0"/>
              <a:t>it is enough to know that user 12345678 repeatedly visits certain websites, “likes” certain websites, etc. </a:t>
            </a:r>
            <a:endParaRPr lang="en-US" sz="2400" dirty="0" smtClean="0"/>
          </a:p>
          <a:p>
            <a:pPr algn="just"/>
            <a:endParaRPr lang="en-US" sz="2000" dirty="0"/>
          </a:p>
          <a:p>
            <a:pPr algn="just"/>
            <a:endParaRPr lang="en-US" dirty="0" smtClean="0"/>
          </a:p>
          <a:p>
            <a:pPr algn="just"/>
            <a:endParaRPr lang="en-US" dirty="0"/>
          </a:p>
          <a:p>
            <a:pPr algn="just"/>
            <a:endParaRPr lang="en-US" b="1" dirty="0">
              <a:solidFill>
                <a:srgbClr val="DE0000"/>
              </a:solidFill>
            </a:endParaRPr>
          </a:p>
        </p:txBody>
      </p:sp>
    </p:spTree>
    <p:extLst>
      <p:ext uri="{BB962C8B-B14F-4D97-AF65-F5344CB8AC3E}">
        <p14:creationId xmlns:p14="http://schemas.microsoft.com/office/powerpoint/2010/main" val="338673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533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a:t>
            </a:r>
            <a:endParaRPr lang="en-US" sz="3600" b="1" dirty="0"/>
          </a:p>
        </p:txBody>
      </p:sp>
      <p:sp>
        <p:nvSpPr>
          <p:cNvPr id="7" name="TextBox 6"/>
          <p:cNvSpPr txBox="1"/>
          <p:nvPr/>
        </p:nvSpPr>
        <p:spPr>
          <a:xfrm>
            <a:off x="533400" y="1524000"/>
            <a:ext cx="8229600" cy="3600986"/>
          </a:xfrm>
          <a:prstGeom prst="rect">
            <a:avLst/>
          </a:prstGeom>
          <a:noFill/>
        </p:spPr>
        <p:txBody>
          <a:bodyPr wrap="square" rtlCol="0">
            <a:spAutoFit/>
          </a:bodyPr>
          <a:lstStyle/>
          <a:p>
            <a:pPr algn="just"/>
            <a:r>
              <a:rPr lang="en-US" sz="2400" dirty="0" smtClean="0"/>
              <a:t>Processing </a:t>
            </a:r>
            <a:r>
              <a:rPr lang="en-US" sz="2400" dirty="0"/>
              <a:t>reliable data </a:t>
            </a:r>
            <a:r>
              <a:rPr lang="en-US" sz="2400" dirty="0" smtClean="0"/>
              <a:t>contributes </a:t>
            </a:r>
            <a:r>
              <a:rPr lang="en-US" sz="2400" dirty="0"/>
              <a:t>to </a:t>
            </a:r>
            <a:r>
              <a:rPr lang="en-US" sz="2400" dirty="0" smtClean="0"/>
              <a:t>reducing waste </a:t>
            </a:r>
            <a:r>
              <a:rPr lang="en-US" sz="2400" dirty="0"/>
              <a:t>of resources and improve policy-making. </a:t>
            </a:r>
            <a:endParaRPr lang="en-US" sz="2400" dirty="0" smtClean="0"/>
          </a:p>
          <a:p>
            <a:pPr algn="just"/>
            <a:endParaRPr lang="en-US" sz="2400" dirty="0" smtClean="0"/>
          </a:p>
          <a:p>
            <a:pPr algn="just"/>
            <a:r>
              <a:rPr lang="en-US" sz="2400" dirty="0" smtClean="0"/>
              <a:t>Citizens </a:t>
            </a:r>
            <a:r>
              <a:rPr lang="en-US" sz="2400" dirty="0"/>
              <a:t>are increasingly aware that they are being constantly “watched” by public authorities and private entities. This challenges their trust in both, particularly as electronic data collection is often done invisibly. This growing lack of trust is damaging for democracy and for </a:t>
            </a:r>
            <a:r>
              <a:rPr lang="en-US" sz="2400" dirty="0" smtClean="0"/>
              <a:t>business.</a:t>
            </a:r>
          </a:p>
          <a:p>
            <a:pPr algn="just"/>
            <a:endParaRPr lang="en-US" dirty="0"/>
          </a:p>
          <a:p>
            <a:pPr algn="just"/>
            <a:endParaRPr lang="en-US" b="1" dirty="0">
              <a:solidFill>
                <a:srgbClr val="DE0000"/>
              </a:solidFill>
            </a:endParaRPr>
          </a:p>
        </p:txBody>
      </p:sp>
    </p:spTree>
    <p:extLst>
      <p:ext uri="{BB962C8B-B14F-4D97-AF65-F5344CB8AC3E}">
        <p14:creationId xmlns:p14="http://schemas.microsoft.com/office/powerpoint/2010/main" val="145702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533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Data Protection</a:t>
            </a:r>
            <a:endParaRPr lang="en-US" sz="3600" b="1" dirty="0"/>
          </a:p>
        </p:txBody>
      </p:sp>
      <p:sp>
        <p:nvSpPr>
          <p:cNvPr id="7" name="TextBox 6"/>
          <p:cNvSpPr txBox="1"/>
          <p:nvPr/>
        </p:nvSpPr>
        <p:spPr>
          <a:xfrm>
            <a:off x="571500" y="1447800"/>
            <a:ext cx="8229600" cy="4708981"/>
          </a:xfrm>
          <a:prstGeom prst="rect">
            <a:avLst/>
          </a:prstGeom>
          <a:noFill/>
        </p:spPr>
        <p:txBody>
          <a:bodyPr wrap="square" rtlCol="0">
            <a:spAutoFit/>
          </a:bodyPr>
          <a:lstStyle/>
          <a:p>
            <a:pPr algn="just"/>
            <a:r>
              <a:rPr lang="en-US" sz="2400" dirty="0" smtClean="0"/>
              <a:t>If </a:t>
            </a:r>
            <a:r>
              <a:rPr lang="en-US" sz="2400" dirty="0"/>
              <a:t>data are the new currency or the new oil, we need to learn the painful lessons of the banking industry – weak regulation and excessive faith in the market will </a:t>
            </a:r>
            <a:r>
              <a:rPr lang="en-US" sz="2400" dirty="0" smtClean="0"/>
              <a:t>led </a:t>
            </a:r>
            <a:r>
              <a:rPr lang="en-US" sz="2400" dirty="0"/>
              <a:t>to catastrophic loss of trust, with consequences for every single citizen</a:t>
            </a:r>
            <a:r>
              <a:rPr lang="en-US" sz="2400" dirty="0" smtClean="0"/>
              <a:t>.</a:t>
            </a:r>
          </a:p>
          <a:p>
            <a:pPr algn="just"/>
            <a:endParaRPr lang="en-US" sz="2400" dirty="0"/>
          </a:p>
          <a:p>
            <a:pPr algn="just"/>
            <a:r>
              <a:rPr lang="en-US" sz="2400" dirty="0"/>
              <a:t>A strong and intelligent approach to creating a value-driven set of </a:t>
            </a:r>
            <a:r>
              <a:rPr lang="en-US" sz="2400" dirty="0" smtClean="0"/>
              <a:t>practices on </a:t>
            </a:r>
            <a:r>
              <a:rPr lang="en-US" sz="2400" dirty="0"/>
              <a:t>data collection, processing and sharing, together with adequate rules protecting citizens against short-sighted (though understandable) business interests is both necessary and inevitable. In the long run, citizens and democratic societies as well as businesses can only profit from strong safeguards. </a:t>
            </a:r>
          </a:p>
          <a:p>
            <a:pPr algn="just"/>
            <a:endParaRPr lang="en-US" dirty="0"/>
          </a:p>
          <a:p>
            <a:pPr algn="just"/>
            <a:endParaRPr lang="en-US" b="1" dirty="0">
              <a:solidFill>
                <a:srgbClr val="DE0000"/>
              </a:solidFill>
            </a:endParaRPr>
          </a:p>
        </p:txBody>
      </p:sp>
    </p:spTree>
    <p:extLst>
      <p:ext uri="{BB962C8B-B14F-4D97-AF65-F5344CB8AC3E}">
        <p14:creationId xmlns:p14="http://schemas.microsoft.com/office/powerpoint/2010/main" val="223268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8305800" cy="9144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With </a:t>
            </a:r>
            <a:r>
              <a:rPr lang="en-US" sz="3600" b="1" dirty="0" err="1"/>
              <a:t>a</a:t>
            </a:r>
            <a:r>
              <a:rPr lang="en-US" sz="3600" b="1" dirty="0" err="1" smtClean="0"/>
              <a:t>nonymisation</a:t>
            </a:r>
            <a:r>
              <a:rPr lang="en-US" sz="3600" b="1" dirty="0" smtClean="0"/>
              <a:t>-problem still not solved?</a:t>
            </a:r>
            <a:endParaRPr lang="en-US" sz="3600" b="1" dirty="0"/>
          </a:p>
        </p:txBody>
      </p:sp>
      <p:sp>
        <p:nvSpPr>
          <p:cNvPr id="7" name="TextBox 6"/>
          <p:cNvSpPr txBox="1"/>
          <p:nvPr/>
        </p:nvSpPr>
        <p:spPr>
          <a:xfrm>
            <a:off x="533400" y="1193799"/>
            <a:ext cx="8229600" cy="3693319"/>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YOU ARE NOT A </a:t>
            </a:r>
            <a:r>
              <a:rPr lang="en-US" u="sng" dirty="0" smtClean="0">
                <a:effectLst>
                  <a:outerShdw blurRad="38100" dist="38100" dir="2700000" algn="tl">
                    <a:srgbClr val="000000">
                      <a:alpha val="43137"/>
                    </a:srgbClr>
                  </a:outerShdw>
                </a:effectLst>
              </a:rPr>
              <a:t>NUMBER.</a:t>
            </a:r>
          </a:p>
          <a:p>
            <a:pPr algn="just"/>
            <a:endParaRPr lang="en-US" sz="2400" dirty="0" smtClean="0"/>
          </a:p>
          <a:p>
            <a:pPr algn="just"/>
            <a:r>
              <a:rPr lang="en-US" sz="2800" dirty="0" smtClean="0"/>
              <a:t>Effective </a:t>
            </a:r>
            <a:r>
              <a:rPr lang="en-US" sz="2800" dirty="0" err="1" smtClean="0"/>
              <a:t>anonymisation</a:t>
            </a:r>
            <a:r>
              <a:rPr lang="en-US" sz="2800" dirty="0"/>
              <a:t> </a:t>
            </a:r>
            <a:r>
              <a:rPr lang="en-US" sz="2800" dirty="0" smtClean="0"/>
              <a:t>has not been achieved. Transparency </a:t>
            </a:r>
            <a:r>
              <a:rPr lang="en-US" sz="2800" dirty="0"/>
              <a:t>regarding the technologies being used, open peer review by security engineering experts and responsible disclosure procedures provides early warnings over compromised databases and raise standards.</a:t>
            </a:r>
            <a:endParaRPr lang="en-US" sz="2800" b="1" dirty="0">
              <a:solidFill>
                <a:srgbClr val="DE0000"/>
              </a:solidFill>
            </a:endParaRPr>
          </a:p>
          <a:p>
            <a:pPr algn="just"/>
            <a:endParaRPr lang="en-US" sz="2400" b="1" dirty="0">
              <a:solidFill>
                <a:srgbClr val="DE0000"/>
              </a:solidFill>
            </a:endParaRPr>
          </a:p>
        </p:txBody>
      </p:sp>
    </p:spTree>
    <p:extLst>
      <p:ext uri="{BB962C8B-B14F-4D97-AF65-F5344CB8AC3E}">
        <p14:creationId xmlns:p14="http://schemas.microsoft.com/office/powerpoint/2010/main" val="3710458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9400"/>
            <a:ext cx="7848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The </a:t>
            </a:r>
            <a:r>
              <a:rPr lang="en-US" sz="3600" b="1" dirty="0"/>
              <a:t>P</a:t>
            </a:r>
            <a:r>
              <a:rPr lang="en-US" sz="3600" b="1" dirty="0" smtClean="0"/>
              <a:t>urpose Limitation Principle</a:t>
            </a:r>
            <a:endParaRPr lang="en-US" sz="3600" b="1" dirty="0"/>
          </a:p>
        </p:txBody>
      </p:sp>
      <p:sp>
        <p:nvSpPr>
          <p:cNvPr id="7" name="TextBox 6"/>
          <p:cNvSpPr txBox="1"/>
          <p:nvPr/>
        </p:nvSpPr>
        <p:spPr>
          <a:xfrm>
            <a:off x="561975" y="955674"/>
            <a:ext cx="8229600" cy="5386090"/>
          </a:xfrm>
          <a:prstGeom prst="rect">
            <a:avLst/>
          </a:prstGeom>
          <a:noFill/>
        </p:spPr>
        <p:txBody>
          <a:bodyPr wrap="square" rtlCol="0">
            <a:spAutoFit/>
          </a:bodyPr>
          <a:lstStyle/>
          <a:p>
            <a:pPr algn="just"/>
            <a:r>
              <a:rPr lang="en-US" u="sng" dirty="0">
                <a:effectLst>
                  <a:outerShdw blurRad="38100" dist="38100" dir="2700000" algn="tl">
                    <a:srgbClr val="000000">
                      <a:alpha val="43137"/>
                    </a:srgbClr>
                  </a:outerShdw>
                </a:effectLst>
              </a:rPr>
              <a:t>USE FOR STATED PURPOSE/S </a:t>
            </a:r>
            <a:r>
              <a:rPr lang="en-US" u="sng" dirty="0" smtClean="0">
                <a:effectLst>
                  <a:outerShdw blurRad="38100" dist="38100" dir="2700000" algn="tl">
                    <a:srgbClr val="000000">
                      <a:alpha val="43137"/>
                    </a:srgbClr>
                  </a:outerShdw>
                </a:effectLst>
              </a:rPr>
              <a:t>ONLY</a:t>
            </a:r>
          </a:p>
          <a:p>
            <a:pPr algn="just"/>
            <a:endParaRPr lang="en-US" dirty="0"/>
          </a:p>
          <a:p>
            <a:pPr algn="just"/>
            <a:r>
              <a:rPr lang="en-US" sz="2800" dirty="0"/>
              <a:t>This purpose must be properly defined and communicated to the person (“data subject”) whose data are being processed. This permits the data subject to know what will happen to his/her personal data. </a:t>
            </a:r>
            <a:endParaRPr lang="en-US" sz="2800" dirty="0" smtClean="0"/>
          </a:p>
          <a:p>
            <a:pPr algn="just"/>
            <a:r>
              <a:rPr lang="en-US" sz="2800" dirty="0"/>
              <a:t>For example, when you buy a product online, a company may keep your personal information on file in order to send you marketing messages – unless you object to that. It may also use your purchase history data in order to improve its communication to you, even though you provided your data only to buy a product.</a:t>
            </a:r>
          </a:p>
        </p:txBody>
      </p:sp>
    </p:spTree>
    <p:extLst>
      <p:ext uri="{BB962C8B-B14F-4D97-AF65-F5344CB8AC3E}">
        <p14:creationId xmlns:p14="http://schemas.microsoft.com/office/powerpoint/2010/main" val="2913539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35BFF2-BFA5-412B-A419-ACCB9A128582}"/>
</file>

<file path=customXml/itemProps2.xml><?xml version="1.0" encoding="utf-8"?>
<ds:datastoreItem xmlns:ds="http://schemas.openxmlformats.org/officeDocument/2006/customXml" ds:itemID="{11ECBC15-F9D5-4D7A-A468-A8A6EDB1DC36}"/>
</file>

<file path=customXml/itemProps3.xml><?xml version="1.0" encoding="utf-8"?>
<ds:datastoreItem xmlns:ds="http://schemas.openxmlformats.org/officeDocument/2006/customXml" ds:itemID="{632CBC5D-4D75-40D3-9A8E-B3DCCB369C4A}"/>
</file>

<file path=docProps/app.xml><?xml version="1.0" encoding="utf-8"?>
<Properties xmlns="http://schemas.openxmlformats.org/officeDocument/2006/extended-properties" xmlns:vt="http://schemas.openxmlformats.org/officeDocument/2006/docPropsVTypes">
  <TotalTime>2849</TotalTime>
  <Words>1592</Words>
  <Application>Microsoft Office PowerPoint</Application>
  <PresentationFormat>On-screen Show (4:3)</PresentationFormat>
  <Paragraphs>114</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Emtel Knowledge Series</dc:title>
  <dc:creator>Abhishekh Bisram</dc:creator>
  <cp:lastModifiedBy>Mira Nundoo</cp:lastModifiedBy>
  <cp:revision>151</cp:revision>
  <cp:lastPrinted>2014-04-29T09:15:10Z</cp:lastPrinted>
  <dcterms:created xsi:type="dcterms:W3CDTF">2014-01-28T05:44:36Z</dcterms:created>
  <dcterms:modified xsi:type="dcterms:W3CDTF">2014-07-25T04:40:02Z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y fmtid="{D5CDD505-2E9C-101B-9397-08002B2CF9AE}" pid="3" name="Order">
    <vt:r8>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