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9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0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2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3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4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4" r:id="rId4"/>
  </p:sldMasterIdLst>
  <p:notesMasterIdLst>
    <p:notesMasterId r:id="rId26"/>
  </p:notesMasterIdLst>
  <p:handoutMasterIdLst>
    <p:handoutMasterId r:id="rId27"/>
  </p:handoutMasterIdLst>
  <p:sldIdLst>
    <p:sldId id="367" r:id="rId5"/>
    <p:sldId id="368" r:id="rId6"/>
    <p:sldId id="497" r:id="rId7"/>
    <p:sldId id="498" r:id="rId8"/>
    <p:sldId id="500" r:id="rId9"/>
    <p:sldId id="501" r:id="rId10"/>
    <p:sldId id="499" r:id="rId11"/>
    <p:sldId id="469" r:id="rId12"/>
    <p:sldId id="472" r:id="rId13"/>
    <p:sldId id="473" r:id="rId14"/>
    <p:sldId id="474" r:id="rId15"/>
    <p:sldId id="441" r:id="rId16"/>
    <p:sldId id="475" r:id="rId17"/>
    <p:sldId id="496" r:id="rId18"/>
    <p:sldId id="486" r:id="rId19"/>
    <p:sldId id="488" r:id="rId20"/>
    <p:sldId id="491" r:id="rId21"/>
    <p:sldId id="492" r:id="rId22"/>
    <p:sldId id="493" r:id="rId23"/>
    <p:sldId id="437" r:id="rId24"/>
    <p:sldId id="495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367"/>
            <p14:sldId id="368"/>
            <p14:sldId id="497"/>
            <p14:sldId id="498"/>
            <p14:sldId id="500"/>
            <p14:sldId id="501"/>
            <p14:sldId id="499"/>
            <p14:sldId id="469"/>
            <p14:sldId id="472"/>
            <p14:sldId id="473"/>
            <p14:sldId id="474"/>
            <p14:sldId id="441"/>
            <p14:sldId id="475"/>
            <p14:sldId id="496"/>
            <p14:sldId id="486"/>
            <p14:sldId id="488"/>
            <p14:sldId id="491"/>
            <p14:sldId id="492"/>
            <p14:sldId id="493"/>
            <p14:sldId id="437"/>
            <p14:sldId id="49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CCECFF"/>
    <a:srgbClr val="3399FF"/>
    <a:srgbClr val="003300"/>
    <a:srgbClr val="0099FF"/>
    <a:srgbClr val="3366CC"/>
    <a:srgbClr val="003399"/>
    <a:srgbClr val="0066FF"/>
    <a:srgbClr val="0033CC"/>
    <a:srgbClr val="00006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58" autoAdjust="0"/>
    <p:restoredTop sz="73429" autoAdjust="0"/>
  </p:normalViewPr>
  <p:slideViewPr>
    <p:cSldViewPr>
      <p:cViewPr>
        <p:scale>
          <a:sx n="75" d="100"/>
          <a:sy n="75" d="100"/>
        </p:scale>
        <p:origin x="-1320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6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738"/>
    </p:cViewPr>
  </p:sorterViewPr>
  <p:notesViewPr>
    <p:cSldViewPr>
      <p:cViewPr varScale="1">
        <p:scale>
          <a:sx n="55" d="100"/>
          <a:sy n="55" d="100"/>
        </p:scale>
        <p:origin x="-2820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8100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4528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4736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7151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9514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9514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9514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9514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951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6355">
            <a:noAutofit/>
          </a:bodyPr>
          <a:lstStyle/>
          <a:p>
            <a:pPr marL="232943" indent="-232943" defTabSz="931774">
              <a:defRPr/>
            </a:pPr>
            <a:r>
              <a:rPr lang="en-US" dirty="0"/>
              <a:t>This is another option for an Overview slide.</a:t>
            </a:r>
          </a:p>
          <a:p>
            <a:pPr marL="232943" indent="-232943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60388" y="511175"/>
            <a:ext cx="3197225" cy="2398713"/>
          </a:xfrm>
        </p:spPr>
      </p:sp>
    </p:spTree>
    <p:extLst>
      <p:ext uri="{BB962C8B-B14F-4D97-AF65-F5344CB8AC3E}">
        <p14:creationId xmlns:p14="http://schemas.microsoft.com/office/powerpoint/2010/main" val="434359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00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00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00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00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00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951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951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0EED7B-44D0-46E1-88AF-4D8D1EBD77C7}" type="datetime1">
              <a:rPr lang="en-US" smtClean="0"/>
              <a:t>11/13/2017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FAF2-1A9D-4A30-9A57-79B881CA82ED}" type="datetime1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283F-01A6-45CF-9AB3-562453A7B828}" type="datetime1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4928-C628-404E-A98A-FBA4D3BAD39A}" type="datetime1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3E2A0-FC0B-444A-BB8F-613130B71408}" type="datetime1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D38E-417E-468F-AD89-BB8ACDBA616B}" type="datetime1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30A95636-4CC5-491B-A9E5-E732008C2E7E}" type="datetime1">
              <a:rPr lang="en-US" smtClean="0"/>
              <a:t>11/13/2017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9C8A-788F-4C2A-B08D-E82FF20FFDEC}" type="datetime1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B03A-C005-452A-8E10-205C0E741C35}" type="datetime1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A592-8DD5-46EC-8779-C449380168DF}" type="datetime1">
              <a:rPr lang="en-US" smtClean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4E859-365F-4F60-8BA3-434CBAD5FFCE}" type="datetime1">
              <a:rPr lang="en-US" smtClean="0"/>
              <a:t>11/13/2017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6359C-FA5B-4884-B104-8D2CD5AE3A1C}" type="datetime1">
              <a:rPr lang="en-US" smtClean="0"/>
              <a:t>11/13/2017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11E4-32CD-4D1B-9072-A1B748242A93}" type="datetime1">
              <a:rPr lang="en-US" smtClean="0"/>
              <a:t>11/13/2017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B008-4CF6-45A8-A23A-CEF22114D132}" type="datetime1">
              <a:rPr lang="en-US" smtClean="0"/>
              <a:t>11/13/2017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D6E5-33DF-4B3C-9E61-B0673DF24A8C}" type="datetime1">
              <a:rPr lang="en-US" smtClean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8B88975-B6C6-448D-90B0-F8B1F52B8338}" type="datetime1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9" r:id="rId13"/>
    <p:sldLayoutId id="2147483680" r:id="rId14"/>
    <p:sldLayoutId id="2147483650" r:id="rId15"/>
    <p:sldLayoutId id="2147483663" r:id="rId16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tags" Target="../tags/tag3.xml"/><Relationship Id="rId7" Type="http://schemas.openxmlformats.org/officeDocument/2006/relationships/image" Target="../media/image7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6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733365" y="4421080"/>
            <a:ext cx="3465755" cy="1522520"/>
          </a:xfrm>
        </p:spPr>
        <p:txBody>
          <a:bodyPr>
            <a:noAutofit/>
          </a:bodyPr>
          <a:lstStyle/>
          <a:p>
            <a:pPr algn="l"/>
            <a:r>
              <a:rPr lang="en-US" sz="1400" b="1" dirty="0" smtClean="0">
                <a:latin typeface="+mn-lt"/>
              </a:rPr>
              <a:t>Presented by:</a:t>
            </a:r>
          </a:p>
          <a:p>
            <a:pPr algn="l"/>
            <a:r>
              <a:rPr lang="en-GB" sz="1600" b="1" dirty="0" smtClean="0">
                <a:latin typeface="+mn-lt"/>
              </a:rPr>
              <a:t>Mr</a:t>
            </a:r>
            <a:r>
              <a:rPr lang="en-US" sz="1600" b="1" dirty="0" smtClean="0">
                <a:latin typeface="+mn-lt"/>
              </a:rPr>
              <a:t>s Drudeisha MADHUB </a:t>
            </a:r>
          </a:p>
          <a:p>
            <a:pPr algn="l"/>
            <a:r>
              <a:rPr lang="en-US" sz="1200" b="1" dirty="0" smtClean="0">
                <a:latin typeface="+mn-lt"/>
              </a:rPr>
              <a:t>Data Protection Commissioner</a:t>
            </a:r>
          </a:p>
          <a:p>
            <a:pPr algn="l"/>
            <a:endParaRPr lang="en-US" sz="1200" b="1" dirty="0" smtClean="0">
              <a:latin typeface="+mn-lt"/>
            </a:endParaRPr>
          </a:p>
          <a:p>
            <a:pPr algn="l"/>
            <a:r>
              <a:rPr lang="en-US" sz="1100" b="1" dirty="0" smtClean="0">
                <a:latin typeface="+mn-lt"/>
              </a:rPr>
              <a:t>Venue: </a:t>
            </a:r>
            <a:r>
              <a:rPr lang="en-US" sz="1100" b="1" dirty="0">
                <a:latin typeface="+mn-lt"/>
              </a:rPr>
              <a:t>Institute for Judicial and Legal </a:t>
            </a:r>
            <a:r>
              <a:rPr lang="en-US" sz="1100" b="1" dirty="0" smtClean="0">
                <a:latin typeface="+mn-lt"/>
              </a:rPr>
              <a:t>Studies </a:t>
            </a:r>
            <a:endParaRPr lang="en-US" sz="1100" b="1" dirty="0"/>
          </a:p>
          <a:p>
            <a:pPr algn="l"/>
            <a:r>
              <a:rPr lang="en-US" sz="1100" b="1" dirty="0" smtClean="0">
                <a:latin typeface="+mn-lt"/>
              </a:rPr>
              <a:t>14</a:t>
            </a:r>
            <a:r>
              <a:rPr lang="en-US" sz="1100" b="1" baseline="30000" dirty="0" smtClean="0">
                <a:latin typeface="+mn-lt"/>
              </a:rPr>
              <a:t>th</a:t>
            </a:r>
            <a:r>
              <a:rPr lang="en-US" sz="1100" b="1" dirty="0" smtClean="0">
                <a:latin typeface="+mn-lt"/>
              </a:rPr>
              <a:t> November 2017</a:t>
            </a:r>
            <a:endParaRPr lang="en-US" sz="1100" b="1" dirty="0">
              <a:latin typeface="+mn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992445" y="381000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Threats and Challenges to Data Protection and Privacy :- 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885765" y="2860876"/>
            <a:ext cx="3313355" cy="17021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2800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2450123"/>
            <a:ext cx="3657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b="1" i="1" dirty="0">
                <a:solidFill>
                  <a:srgbClr val="94C600"/>
                </a:solidFill>
                <a:ea typeface="+mj-ea"/>
                <a:cs typeface="+mj-cs"/>
              </a:rPr>
              <a:t>Addressing them Now – For a Better Future</a:t>
            </a:r>
            <a:endParaRPr lang="en-US" sz="3200" i="1" dirty="0">
              <a:solidFill>
                <a:srgbClr val="94C600"/>
              </a:solidFill>
              <a:ea typeface="+mj-ea"/>
              <a:cs typeface="+mj-cs"/>
            </a:endParaRPr>
          </a:p>
        </p:txBody>
      </p:sp>
      <p:sp>
        <p:nvSpPr>
          <p:cNvPr id="6" name="AutoShape 2" descr="Image result for technolog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Image result for technology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8" y="3352800"/>
            <a:ext cx="3713129" cy="2784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privacy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141" y="160339"/>
            <a:ext cx="1394060" cy="90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privacy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933" y="1355925"/>
            <a:ext cx="3038475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685800" y="1066800"/>
            <a:ext cx="7620000" cy="5234354"/>
          </a:xfrm>
          <a:prstGeom prst="rect">
            <a:avLst/>
          </a:prstGeom>
          <a:extLst/>
        </p:spPr>
        <p:txBody>
          <a:bodyPr rtlCol="0">
            <a:normAutofit fontScale="92500" lnSpcReduction="20000"/>
          </a:bodyPr>
          <a:lstStyle/>
          <a:p>
            <a:pPr lvl="0">
              <a:buFont typeface="Wingdings" pitchFamily="2" charset="2"/>
              <a:buChar char="§"/>
            </a:pP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Principle 1: Fairness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buFont typeface="Wingdings" pitchFamily="2" charset="2"/>
              <a:buChar char="§"/>
            </a:pPr>
            <a:endParaRPr lang="en-GB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Principle </a:t>
            </a: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2: Transparency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" indent="0">
              <a:buNone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Principle 3: Quantity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buFont typeface="Wingdings" pitchFamily="2" charset="2"/>
              <a:buChar char="§"/>
            </a:pPr>
            <a:endParaRPr lang="en-GB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Principle </a:t>
            </a: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4: Accuracy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" indent="0">
              <a:buNone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Principle 5: Time limit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" indent="0"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</a:p>
          <a:p>
            <a:pPr lvl="0">
              <a:buFont typeface="Wingdings" pitchFamily="2" charset="2"/>
              <a:buChar char="§"/>
            </a:pP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Principle 6: Individuals’ rights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buFont typeface="Wingdings" pitchFamily="2" charset="2"/>
              <a:buChar char="§"/>
            </a:pPr>
            <a:endParaRPr lang="en-GB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Principle </a:t>
            </a: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7: Security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" indent="0"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</a:p>
          <a:p>
            <a:pPr lvl="0">
              <a:buFont typeface="Wingdings" pitchFamily="2" charset="2"/>
              <a:buChar char="§"/>
            </a:pP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Principle 8: International transfers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88620" indent="-34290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fr-CA" b="1" dirty="0" smtClean="0">
              <a:ln w="1905"/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99675" y="-152400"/>
            <a:ext cx="2825125" cy="838200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 smtClean="0">
                <a:solidFill>
                  <a:schemeClr val="accent3"/>
                </a:solidFill>
              </a:rPr>
              <a:t>PRINCIPLES OF THE </a:t>
            </a:r>
            <a:r>
              <a:rPr lang="en-GB" sz="2400" b="1" dirty="0" err="1" smtClean="0">
                <a:solidFill>
                  <a:schemeClr val="accent3"/>
                </a:solidFill>
              </a:rPr>
              <a:t>DPA</a:t>
            </a:r>
            <a:endParaRPr lang="en-US" sz="2400" b="1" dirty="0">
              <a:solidFill>
                <a:schemeClr val="accent3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77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638800"/>
          </a:xfrm>
          <a:prstGeom prst="rect">
            <a:avLst/>
          </a:prstGeom>
          <a:extLst/>
        </p:spPr>
        <p:txBody>
          <a:bodyPr rtlCol="0">
            <a:normAutofit/>
          </a:bodyPr>
          <a:lstStyle/>
          <a:p>
            <a:pPr marL="502920" lvl="0" indent="-457200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en-GB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Registration of </a:t>
            </a:r>
            <a:r>
              <a:rPr lang="en-GB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en-GB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ata </a:t>
            </a:r>
            <a:r>
              <a:rPr lang="en-GB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</a:t>
            </a:r>
            <a:r>
              <a:rPr lang="en-GB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ontrollers</a:t>
            </a:r>
            <a:endParaRPr lang="en-GB" sz="3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02920" indent="-457200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en-GB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Investigation of </a:t>
            </a:r>
            <a:r>
              <a:rPr lang="en-GB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Complaints</a:t>
            </a:r>
          </a:p>
          <a:p>
            <a:pPr marL="502920" lvl="0" indent="-457200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en-GB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Conduct </a:t>
            </a:r>
            <a:r>
              <a:rPr lang="en-GB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compliance </a:t>
            </a:r>
            <a:r>
              <a:rPr lang="en-GB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audits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02920" indent="-457200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en-GB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Sensitisation</a:t>
            </a:r>
          </a:p>
          <a:p>
            <a:pPr marL="502920" indent="-457200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Exercise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control on all data protection issues</a:t>
            </a:r>
          </a:p>
          <a:p>
            <a:pPr marL="502920" indent="-457200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Research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 data processing and computer technology</a:t>
            </a:r>
          </a:p>
          <a:p>
            <a:pPr marL="502920" indent="-457200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endParaRPr lang="en-GB" sz="3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02920" indent="-457200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02920" lvl="0" indent="-457200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fr-CA" sz="3200" b="1" dirty="0" smtClean="0">
              <a:ln w="1905"/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76800" y="-152400"/>
            <a:ext cx="342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chemeClr val="accent3"/>
                </a:solidFill>
              </a:rPr>
              <a:t>ROLES OF THE DATA PROTECTION OFFICE</a:t>
            </a:r>
            <a:endParaRPr lang="en-US" sz="2400" b="1" dirty="0">
              <a:solidFill>
                <a:schemeClr val="accent3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07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17477" y="-11723"/>
            <a:ext cx="3581400" cy="685800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chemeClr val="accent3"/>
                </a:solidFill>
              </a:rPr>
              <a:t>DECISIONS ON COMPLAINTS</a:t>
            </a:r>
            <a:endParaRPr lang="en-US" sz="2400" b="1" cap="small" dirty="0"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219200"/>
            <a:ext cx="8001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§"/>
            </a:pPr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Decision No 4 - Unauthorised use of CCTV cameras of </a:t>
            </a:r>
            <a:r>
              <a:rPr lang="en-GB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Respondent</a:t>
            </a:r>
          </a:p>
          <a:p>
            <a:pPr marL="285750" lvl="0" indent="-285750">
              <a:buFont typeface="Wingdings" pitchFamily="2" charset="2"/>
              <a:buChar char="§"/>
            </a:pP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Decision No 6 - ​Complaint on request for sensitive personal data without consent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Decision No 18 - Complaint on unauthorised disclosure of personal information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211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876800" y="0"/>
            <a:ext cx="3429000" cy="685800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chemeClr val="accent3"/>
                </a:solidFill>
              </a:rPr>
              <a:t>MANAGING DATA PROTECTION</a:t>
            </a:r>
            <a:endParaRPr lang="en-US" sz="2400" b="1" cap="small" dirty="0"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219200"/>
            <a:ext cx="8001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§"/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Awareness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Exception of </a:t>
            </a:r>
            <a:r>
              <a:rPr lang="en-GB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consent</a:t>
            </a:r>
          </a:p>
          <a:p>
            <a:pPr marL="342900" lvl="0" indent="-342900">
              <a:buFont typeface="Wingdings" pitchFamily="2" charset="2"/>
              <a:buChar char="§"/>
            </a:pP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 Quality and </a:t>
            </a:r>
            <a:r>
              <a:rPr lang="en-GB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accuracy</a:t>
            </a:r>
          </a:p>
          <a:p>
            <a:pPr marL="342900" lvl="0" indent="-342900">
              <a:buFont typeface="Wingdings" pitchFamily="2" charset="2"/>
              <a:buChar char="§"/>
            </a:pPr>
            <a:endParaRPr lang="en-GB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GB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Security </a:t>
            </a:r>
            <a:r>
              <a:rPr lang="en-GB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Policy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GB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Outsourcing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133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800600" y="0"/>
            <a:ext cx="3505200" cy="609600"/>
          </a:xfrm>
        </p:spPr>
        <p:txBody>
          <a:bodyPr>
            <a:noAutofit/>
          </a:bodyPr>
          <a:lstStyle/>
          <a:p>
            <a:pPr algn="ctr"/>
            <a:r>
              <a:rPr lang="en-US" sz="2400" b="1" cap="small" dirty="0" smtClean="0">
                <a:solidFill>
                  <a:srgbClr val="FF6600"/>
                </a:solidFill>
              </a:rPr>
              <a:t>Offences and Penalties </a:t>
            </a:r>
            <a:endParaRPr lang="en-US" sz="2400" b="1" cap="small" dirty="0">
              <a:solidFill>
                <a:srgbClr val="FF66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066800"/>
            <a:ext cx="7315200" cy="4724400"/>
          </a:xfrm>
        </p:spPr>
        <p:txBody>
          <a:bodyPr/>
          <a:lstStyle/>
          <a:p>
            <a:pPr algn="just">
              <a:buClrTx/>
              <a:buFont typeface="Wingdings" pitchFamily="2" charset="2"/>
              <a:buChar char="§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Subject to Section 61 of the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DPA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any person who contravenes this ACT shall commit an offence.</a:t>
            </a:r>
          </a:p>
          <a:p>
            <a:pPr algn="just">
              <a:buFont typeface="Wingdings" pitchFamily="2" charset="2"/>
              <a:buChar char="§"/>
            </a:pP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Tx/>
              <a:buFont typeface="Wingdings" pitchFamily="2" charset="2"/>
              <a:buChar char="§"/>
            </a:pP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Where no specific penalty is provided for an offence, the person shall, on conviction, be liable to a fine not exceeding 200,000 rupees and to imprisonment for a term not exceeding 5 years.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0043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10100" y="152400"/>
            <a:ext cx="3581400" cy="539262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 smtClean="0">
                <a:solidFill>
                  <a:schemeClr val="accent3"/>
                </a:solidFill>
              </a:rPr>
              <a:t>KEY CHALLENGES IN DATA PRIVACY</a:t>
            </a:r>
            <a:endParaRPr lang="en-US" sz="2000" b="1" cap="small" dirty="0"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7185" y="1219200"/>
            <a:ext cx="8001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Complicated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a modern, high-tech society as new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communication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technologies and methods have led to new challenges and threats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GB" sz="3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0" indent="-342900" algn="just">
              <a:buFont typeface="Wingdings" pitchFamily="2" charset="2"/>
              <a:buChar char="§"/>
            </a:pPr>
            <a:endParaRPr lang="en-GB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0" indent="-342900" algn="just">
              <a:buFont typeface="Wingdings" pitchFamily="2" charset="2"/>
              <a:buChar char="§"/>
            </a:pPr>
            <a:r>
              <a:rPr lang="en-GB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Data </a:t>
            </a:r>
            <a:r>
              <a:rPr lang="en-GB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privacy is more than </a:t>
            </a:r>
            <a:r>
              <a:rPr lang="en-GB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compliance.</a:t>
            </a:r>
            <a:endParaRPr lang="en-GB" sz="3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just"/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0" indent="-342900" algn="just">
              <a:buFont typeface="Wingdings" pitchFamily="2" charset="2"/>
              <a:buChar char="§"/>
            </a:pPr>
            <a:r>
              <a:rPr lang="en-GB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strategic investment, not a cost </a:t>
            </a:r>
            <a:r>
              <a:rPr lang="en-GB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challenge.</a:t>
            </a:r>
            <a:endParaRPr lang="en-GB" sz="3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0" indent="-342900" algn="just">
              <a:buFont typeface="Wingdings" pitchFamily="2" charset="2"/>
              <a:buChar char="§"/>
            </a:pP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just"/>
            <a:endParaRPr lang="en-US" sz="32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291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27685" y="-76200"/>
            <a:ext cx="3581400" cy="762000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 smtClean="0">
                <a:solidFill>
                  <a:schemeClr val="accent3"/>
                </a:solidFill>
              </a:rPr>
              <a:t>ACCESSION TO CONVENTION 108</a:t>
            </a:r>
            <a:endParaRPr lang="en-US" sz="2400" b="1" cap="small" dirty="0"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8908" y="838200"/>
            <a:ext cx="8001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§"/>
            </a:pPr>
            <a:r>
              <a:rPr lang="en-GB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Strengthening </a:t>
            </a:r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our data protection legal framework with international best practices </a:t>
            </a:r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0" indent="-457200">
              <a:buFont typeface="Wingdings" pitchFamily="2" charset="2"/>
              <a:buChar char="§"/>
            </a:pPr>
            <a:endParaRPr lang="en-GB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0" indent="-457200">
              <a:buFont typeface="Wingdings" pitchFamily="2" charset="2"/>
              <a:buChar char="§"/>
            </a:pPr>
            <a:r>
              <a:rPr lang="en-GB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Ratification </a:t>
            </a:r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Mauritius to the Convention for the Protection of Individuals with regard to Automatic Processing of Personal Data, also known as ''Convention 108''. 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217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27685" y="-76200"/>
            <a:ext cx="3581400" cy="762000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 smtClean="0">
                <a:solidFill>
                  <a:schemeClr val="accent3"/>
                </a:solidFill>
              </a:rPr>
              <a:t>ACCESSION TO CONVENTION 108</a:t>
            </a:r>
            <a:endParaRPr lang="en-US" sz="2400" b="1" dirty="0"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7185" y="1143000"/>
            <a:ext cx="8001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Outlaws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processing of "sensitive" data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absence of proper legal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safeguards </a:t>
            </a:r>
          </a:p>
          <a:p>
            <a:pPr marL="457200" lvl="0" indent="-457200">
              <a:buFont typeface="Wingdings" pitchFamily="2" charset="2"/>
              <a:buChar char="§"/>
            </a:pP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0" indent="-457200">
              <a:buFont typeface="Wingdings" pitchFamily="2" charset="2"/>
              <a:buChar char="§"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nshrines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individual's right to know that information is stored on him or her and, if necessary, to have it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corrected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Vision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2030 </a:t>
            </a: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Blueprint: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Adoption of the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position to partly meet this target with the ratification of Convention </a:t>
            </a: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108 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Fully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compliant with Vision 2030 Blueprint </a:t>
            </a:r>
            <a:endParaRPr lang="en-GB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Alignment of the existing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 Protection Laws with the new 2016 EU </a:t>
            </a: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Directive in the new Bill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925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703885" y="-457200"/>
            <a:ext cx="3297115" cy="1143000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 smtClean="0">
                <a:solidFill>
                  <a:schemeClr val="accent3"/>
                </a:solidFill>
              </a:rPr>
              <a:t>DATA PROTECTION BILL</a:t>
            </a:r>
            <a:endParaRPr lang="en-US" sz="2400" b="1" cap="small" dirty="0"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7185" y="1143000"/>
            <a:ext cx="8001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N</a:t>
            </a: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ew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challenges for the protection of personal data. </a:t>
            </a:r>
            <a:endParaRPr lang="en-GB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Scale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of the collection and sharing of personal data has increased significantly. </a:t>
            </a:r>
            <a:endParaRPr lang="en-GB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Building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trust in the online environment is key to economic development. </a:t>
            </a:r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Requirement of a stronger and more coherent data protection framework backed by strong enforcement.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To make the existing Data Protection Act coherent with technological and other advancements and to align with the EU Directive Reform and Convention 108.</a:t>
            </a:r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914400" lvl="1" indent="-457200">
              <a:buFont typeface="Wingdings" pitchFamily="2" charset="2"/>
              <a:buChar char="§"/>
            </a:pP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080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856285" y="-228600"/>
            <a:ext cx="2992315" cy="914400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 smtClean="0">
                <a:solidFill>
                  <a:schemeClr val="accent3"/>
                </a:solidFill>
              </a:rPr>
              <a:t>DATA PROTECTION BILL</a:t>
            </a:r>
            <a:endParaRPr lang="en-US" sz="2400" b="1" cap="small" dirty="0"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7185" y="914400"/>
            <a:ext cx="8001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§"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Increased accountability of data controllers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implement controlled business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processes.</a:t>
            </a:r>
          </a:p>
          <a:p>
            <a:pPr lvl="0"/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etter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organisation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greater productivity and efficiency, and higher level of security. 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gain and strengthen customer trust, confidence and loyalty.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Give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individuals greater control over their personal data.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Minimization of risk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data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breaches.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Reinforcement of the legal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 practical certainty for economic operators and public authorities  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GB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Significantly </a:t>
            </a:r>
            <a:r>
              <a:rPr lang="en-GB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improve the digital legal landscape to respond to the new EU requirements for </a:t>
            </a:r>
            <a:r>
              <a:rPr lang="en-GB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adequacy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§"/>
            </a:pP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254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0"/>
            <a:ext cx="7315200" cy="5334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6"/>
                </a:solidFill>
              </a:rPr>
              <a:t>Today’s Agenda</a:t>
            </a:r>
            <a:endParaRPr lang="en-US" sz="2800" b="1" dirty="0">
              <a:solidFill>
                <a:schemeClr val="accent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838200"/>
            <a:ext cx="7162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§"/>
            </a:pPr>
            <a:r>
              <a:rPr lang="en-GB" sz="2000" b="1" dirty="0"/>
              <a:t>Introduction</a:t>
            </a:r>
            <a:endParaRPr lang="en-US" sz="2000" b="1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2000" b="1" dirty="0"/>
              <a:t>Tools for Data Protection</a:t>
            </a:r>
            <a:endParaRPr lang="en-US" sz="2000" b="1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fr-CA" sz="2000" b="1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Data Protection as a </a:t>
            </a:r>
            <a:r>
              <a:rPr lang="fr-CA" sz="2000" b="1" dirty="0" err="1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Human</a:t>
            </a:r>
            <a:r>
              <a:rPr lang="fr-CA" sz="2000" b="1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fr-CA" sz="2000" b="1" dirty="0" err="1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Rights</a:t>
            </a:r>
            <a:r>
              <a:rPr lang="fr-CA" sz="2000" b="1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 Issue</a:t>
            </a:r>
            <a:r>
              <a:rPr lang="fr-CA" sz="2000" b="1" dirty="0"/>
              <a:t> </a:t>
            </a:r>
            <a:endParaRPr lang="en-US" sz="2000" b="1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2000" b="1" dirty="0"/>
              <a:t>Some European Case Laws</a:t>
            </a:r>
            <a:endParaRPr lang="en-US" sz="2000" b="1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2000" b="1" dirty="0"/>
              <a:t>Vision and </a:t>
            </a:r>
            <a:r>
              <a:rPr lang="en-GB" sz="2000" b="1" dirty="0" smtClean="0"/>
              <a:t>Mission</a:t>
            </a:r>
            <a:endParaRPr lang="en-US" sz="2000" b="1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2000" b="1" dirty="0"/>
              <a:t>Need for </a:t>
            </a:r>
            <a:r>
              <a:rPr lang="en-GB" sz="2000" b="1" dirty="0" err="1"/>
              <a:t>DPO</a:t>
            </a:r>
            <a:r>
              <a:rPr lang="en-GB" sz="2000" b="1" dirty="0"/>
              <a:t> in Mauritius</a:t>
            </a:r>
            <a:endParaRPr lang="en-US" sz="2000" b="1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2000" b="1" dirty="0"/>
              <a:t>Some Definitions</a:t>
            </a:r>
            <a:endParaRPr lang="en-US" sz="2000" b="1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2000" b="1" dirty="0"/>
              <a:t>Principles of the </a:t>
            </a:r>
            <a:r>
              <a:rPr lang="en-GB" sz="2000" b="1" dirty="0" err="1"/>
              <a:t>DPA</a:t>
            </a:r>
            <a:endParaRPr lang="en-US" sz="2000" b="1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2000" b="1" dirty="0"/>
              <a:t>Roles of the Data Protection Office</a:t>
            </a:r>
            <a:endParaRPr lang="en-US" sz="2000" b="1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2000" b="1" dirty="0"/>
              <a:t>Some Decisions on Complaints</a:t>
            </a:r>
            <a:endParaRPr lang="en-US" sz="2000" b="1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2000" b="1" dirty="0"/>
              <a:t>Managing Data Protection</a:t>
            </a:r>
            <a:endParaRPr lang="en-US" sz="2000" b="1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2000" b="1" dirty="0"/>
              <a:t>Offences and Penalties</a:t>
            </a:r>
            <a:endParaRPr lang="en-US" sz="2000" b="1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2000" b="1" dirty="0"/>
              <a:t>Key Challenges in Data Privacy</a:t>
            </a:r>
            <a:endParaRPr lang="en-US" sz="2000" b="1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2000" b="1" dirty="0"/>
              <a:t>Accession to Convention 108</a:t>
            </a:r>
            <a:endParaRPr lang="en-US" sz="2000" b="1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2000" b="1" dirty="0"/>
              <a:t>Data Protection Bill</a:t>
            </a:r>
            <a:endParaRPr lang="en-US" sz="2000" b="1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en-GB" sz="2000" b="1" dirty="0"/>
              <a:t>Benefits of the new Bill</a:t>
            </a:r>
            <a:endParaRPr lang="en-US" sz="20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953000" y="152400"/>
            <a:ext cx="3200400" cy="381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6"/>
                </a:solidFill>
              </a:rPr>
              <a:t>Questions</a:t>
            </a:r>
            <a:endParaRPr lang="en-US" sz="3600" b="1" dirty="0">
              <a:solidFill>
                <a:schemeClr val="accent6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1026" name="Picture 2" descr="Image result for Ques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52954"/>
            <a:ext cx="39624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09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thank y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05000"/>
            <a:ext cx="4724400" cy="314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1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362200" y="0"/>
            <a:ext cx="8077200" cy="685800"/>
          </a:xfrm>
        </p:spPr>
        <p:txBody>
          <a:bodyPr>
            <a:noAutofit/>
          </a:bodyPr>
          <a:lstStyle/>
          <a:p>
            <a:pPr algn="ctr"/>
            <a:r>
              <a:rPr lang="en-US" b="1" cap="small" dirty="0" smtClean="0">
                <a:solidFill>
                  <a:srgbClr val="FF6600"/>
                </a:solidFill>
              </a:rPr>
              <a:t>Introduction</a:t>
            </a:r>
            <a:endParaRPr lang="en-US" sz="4000" b="1" cap="small" dirty="0">
              <a:solidFill>
                <a:srgbClr val="FF66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066800"/>
            <a:ext cx="8077200" cy="5181600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Privacy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 a fundamental right, essential to autonomy and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protection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human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dignity.</a:t>
            </a:r>
          </a:p>
          <a:p>
            <a:pPr marL="68580" indent="0" algn="just">
              <a:buClr>
                <a:schemeClr val="tx1"/>
              </a:buClr>
              <a:buNone/>
            </a:pP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ICT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have facilitated new ways of communicating directly with virtually the entire world in ways that were unthinkable only a few decades ago. 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New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modes of communication also create risks. 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If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whole world becomes a village in which everybody knows one another, what will become of privacy? 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306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514600" y="0"/>
            <a:ext cx="8077200" cy="685800"/>
          </a:xfrm>
        </p:spPr>
        <p:txBody>
          <a:bodyPr>
            <a:noAutofit/>
          </a:bodyPr>
          <a:lstStyle/>
          <a:p>
            <a:pPr algn="ctr"/>
            <a:r>
              <a:rPr lang="en-US" sz="3600" b="1" cap="small" dirty="0" smtClean="0">
                <a:solidFill>
                  <a:srgbClr val="FF6600"/>
                </a:solidFill>
              </a:rPr>
              <a:t>Tools for </a:t>
            </a:r>
            <a:r>
              <a:rPr lang="en-US" sz="3600" b="1" cap="small" dirty="0" err="1" smtClean="0">
                <a:solidFill>
                  <a:srgbClr val="FF6600"/>
                </a:solidFill>
              </a:rPr>
              <a:t>DPO</a:t>
            </a:r>
            <a:endParaRPr lang="en-US" sz="3600" b="1" cap="small" dirty="0">
              <a:solidFill>
                <a:srgbClr val="FF66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066800"/>
            <a:ext cx="8077200" cy="5181600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are leaving our digital traces, publishing a lot of personal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data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 entrusting our data without knowing where or how it is going to be used. 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best protection for individuals is when their personal information is only collected when required. 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consider Privacy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by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Design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Use of Privacy Enhancing Technologies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should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 limited to tools that provide a degree of anonymity to living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individuals.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812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48200" y="-152400"/>
            <a:ext cx="3581400" cy="838200"/>
          </a:xfrm>
        </p:spPr>
        <p:txBody>
          <a:bodyPr>
            <a:noAutofit/>
          </a:bodyPr>
          <a:lstStyle/>
          <a:p>
            <a:pPr algn="ctr"/>
            <a:r>
              <a:rPr lang="en-US" sz="2400" b="1" cap="small" dirty="0">
                <a:solidFill>
                  <a:srgbClr val="FF6600"/>
                </a:solidFill>
              </a:rPr>
              <a:t>Data Protection as a Human </a:t>
            </a:r>
            <a:r>
              <a:rPr lang="en-US" sz="2400" b="1" cap="small" dirty="0" smtClean="0">
                <a:solidFill>
                  <a:srgbClr val="FF6600"/>
                </a:solidFill>
              </a:rPr>
              <a:t>Rights </a:t>
            </a:r>
            <a:r>
              <a:rPr lang="en-US" sz="2400" b="1" cap="small" dirty="0">
                <a:solidFill>
                  <a:srgbClr val="FF6600"/>
                </a:solidFill>
              </a:rPr>
              <a:t>Issue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066800"/>
            <a:ext cx="8077200" cy="51816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Data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protection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concerns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protection of the personal data of living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individuals.</a:t>
            </a:r>
          </a:p>
          <a:p>
            <a:pPr marL="68580" indent="0" algn="just">
              <a:buNone/>
            </a:pP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Scope is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not restricted to purely economical considerations or gains but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encompasses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broader perspective of the right to privacy or the right to be left alone of every citizen of this country.</a:t>
            </a:r>
          </a:p>
          <a:p>
            <a:pPr algn="just">
              <a:buFont typeface="Wingdings" pitchFamily="2" charset="2"/>
              <a:buChar char="§"/>
            </a:pP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Links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between data protection and privacy indicate that data protection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linked to private life and the right to decide on whom the data related to private life are shared with and how they are shared. </a:t>
            </a:r>
          </a:p>
          <a:p>
            <a:pPr algn="just">
              <a:buFont typeface="Wingdings" pitchFamily="2" charset="2"/>
              <a:buChar char="§"/>
            </a:pP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68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876800" y="-228600"/>
            <a:ext cx="3505200" cy="914400"/>
          </a:xfrm>
        </p:spPr>
        <p:txBody>
          <a:bodyPr>
            <a:noAutofit/>
          </a:bodyPr>
          <a:lstStyle/>
          <a:p>
            <a:pPr algn="ctr"/>
            <a:r>
              <a:rPr lang="en-US" sz="2400" b="1" cap="small" dirty="0">
                <a:solidFill>
                  <a:srgbClr val="FF6600"/>
                </a:solidFill>
              </a:rPr>
              <a:t>Some European Case Laws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4602163"/>
          </a:xfrm>
        </p:spPr>
        <p:txBody>
          <a:bodyPr>
            <a:noAutofit/>
          </a:bodyPr>
          <a:lstStyle/>
          <a:p>
            <a:pPr lvl="0">
              <a:buClrTx/>
              <a:buFont typeface="Wingdings" pitchFamily="2" charset="2"/>
              <a:buChar char="§"/>
            </a:pPr>
            <a:r>
              <a:rPr lang="en-GB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Chave</a:t>
            </a:r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née </a:t>
            </a:r>
            <a:r>
              <a:rPr lang="en-GB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Jullien</a:t>
            </a:r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v. France,1991 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buClrTx/>
              <a:buFont typeface="Wingdings" pitchFamily="2" charset="2"/>
              <a:buChar char="§"/>
            </a:pPr>
            <a:r>
              <a:rPr lang="en-GB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P.G</a:t>
            </a:r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and </a:t>
            </a:r>
            <a:r>
              <a:rPr lang="en-GB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J.H</a:t>
            </a:r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v. the United Kingdom, 2001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buClrTx/>
              <a:buFont typeface="Wingdings" pitchFamily="2" charset="2"/>
              <a:buChar char="§"/>
            </a:pPr>
            <a:r>
              <a:rPr lang="en-GB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Uzun</a:t>
            </a:r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v. Germany, 2010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buClrTx/>
              <a:buFont typeface="Wingdings" pitchFamily="2" charset="2"/>
              <a:buChar char="§"/>
            </a:pPr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Roman </a:t>
            </a:r>
            <a:r>
              <a:rPr lang="en-GB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Zakharov</a:t>
            </a:r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v. Russia, 2015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080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438400" y="-76200"/>
            <a:ext cx="8077200" cy="685800"/>
          </a:xfrm>
        </p:spPr>
        <p:txBody>
          <a:bodyPr>
            <a:noAutofit/>
          </a:bodyPr>
          <a:lstStyle/>
          <a:p>
            <a:pPr algn="ctr"/>
            <a:r>
              <a:rPr lang="en-US" sz="3200" b="1" cap="small" dirty="0" smtClean="0">
                <a:solidFill>
                  <a:srgbClr val="FF6600"/>
                </a:solidFill>
              </a:rPr>
              <a:t>Vision &amp; Mission</a:t>
            </a:r>
            <a:endParaRPr lang="en-US" sz="3200" b="1" cap="small" dirty="0">
              <a:solidFill>
                <a:srgbClr val="FF66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036637"/>
            <a:ext cx="8077200" cy="4602163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en-US" sz="2000" b="1" dirty="0" smtClean="0">
                <a:solidFill>
                  <a:schemeClr val="accent1"/>
                </a:solidFill>
              </a:rPr>
              <a:t>Vision</a:t>
            </a:r>
          </a:p>
          <a:p>
            <a:pPr algn="just">
              <a:buClrTx/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society where Data Protection is understood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 practiced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by all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buClrTx/>
              <a:buFont typeface="Wingdings" pitchFamily="2" charset="2"/>
              <a:buChar char="§"/>
            </a:pP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Tx/>
              <a:buFont typeface="Wingdings" pitchFamily="2" charset="2"/>
              <a:buChar char="§"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right to privacy and data protection is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primordial to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sanctity of any modern democracy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buClrTx/>
              <a:buFont typeface="Wingdings" pitchFamily="2" charset="2"/>
              <a:buChar char="§"/>
            </a:pP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Tx/>
              <a:buFont typeface="Wingdings" pitchFamily="2" charset="2"/>
              <a:buChar char="§"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adoption of clear procedures for the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collection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 use of personal data in a responsible, secure,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fair and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lawful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manner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by all data controllers and d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ata processors.</a:t>
            </a:r>
          </a:p>
          <a:p>
            <a:pPr algn="just">
              <a:buClrTx/>
              <a:buFont typeface="Wingdings" pitchFamily="2" charset="2"/>
              <a:buChar char="§"/>
            </a:pPr>
            <a:endParaRPr lang="en-GB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" indent="0" algn="just">
              <a:buClrTx/>
              <a:buNone/>
            </a:pPr>
            <a:r>
              <a:rPr lang="en-US" sz="2000" b="1" dirty="0" smtClean="0">
                <a:solidFill>
                  <a:schemeClr val="accent1"/>
                </a:solidFill>
              </a:rPr>
              <a:t>Mission</a:t>
            </a:r>
            <a:endParaRPr lang="en-US" sz="2000" b="1" dirty="0">
              <a:solidFill>
                <a:schemeClr val="accent1"/>
              </a:solidFill>
            </a:endParaRPr>
          </a:p>
          <a:p>
            <a:pPr algn="just">
              <a:buClrTx/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Safeguard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privacy rights of all individuals with regard to the processing of their personal data.</a:t>
            </a:r>
          </a:p>
          <a:p>
            <a:pPr algn="just">
              <a:buClrTx/>
              <a:buFont typeface="Wingdings" pitchFamily="2" charset="2"/>
              <a:buChar char="§"/>
            </a:pPr>
            <a:endParaRPr lang="en-US" sz="2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60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25865" y="-152400"/>
            <a:ext cx="35799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/>
                </a:solidFill>
              </a:rPr>
              <a:t>NEED FOR </a:t>
            </a:r>
            <a:r>
              <a:rPr lang="en-US" sz="2400" b="1" dirty="0" err="1" smtClean="0">
                <a:solidFill>
                  <a:schemeClr val="accent3"/>
                </a:solidFill>
              </a:rPr>
              <a:t>DPO</a:t>
            </a:r>
            <a:r>
              <a:rPr lang="en-US" sz="2400" b="1" dirty="0" smtClean="0">
                <a:solidFill>
                  <a:schemeClr val="accent3"/>
                </a:solidFill>
              </a:rPr>
              <a:t> IN MAURITIUS</a:t>
            </a:r>
            <a:endParaRPr lang="en-US" sz="2400" b="1" dirty="0">
              <a:solidFill>
                <a:schemeClr val="accent3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4607" y="609600"/>
            <a:ext cx="808599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itchFamily="2" charset="2"/>
              <a:buChar char="§"/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protection’s importance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has certainly increased due to technology.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0" indent="-457200" algn="just">
              <a:buFont typeface="Wingdings" pitchFamily="2" charset="2"/>
              <a:buChar char="§"/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Technology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 used to glean meaning from a large set of detailed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data.</a:t>
            </a:r>
          </a:p>
          <a:p>
            <a:pPr marL="457200" lvl="0" indent="-457200" algn="just">
              <a:buFont typeface="Wingdings" pitchFamily="2" charset="2"/>
              <a:buChar char="§"/>
            </a:pP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0" indent="-457200" algn="just"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Technology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 undoubtedly responsible for creating a new environment in which data protection must be implemented.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9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724400" y="-228600"/>
            <a:ext cx="3962400" cy="762000"/>
          </a:xfrm>
        </p:spPr>
        <p:txBody>
          <a:bodyPr>
            <a:noAutofit/>
          </a:bodyPr>
          <a:lstStyle/>
          <a:p>
            <a:pPr marL="320040" indent="-320040">
              <a:buClr>
                <a:schemeClr val="accent6">
                  <a:lumMod val="75000"/>
                </a:schemeClr>
              </a:buClr>
              <a:defRPr/>
            </a:pPr>
            <a:r>
              <a:rPr lang="it-IT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SOME DEFINITIONS</a:t>
            </a:r>
            <a:endParaRPr lang="fr-CA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066800" y="1037492"/>
            <a:ext cx="7238999" cy="5791200"/>
          </a:xfrm>
          <a:prstGeom prst="rect">
            <a:avLst/>
          </a:prstGeom>
          <a:extLst/>
        </p:spPr>
        <p:txBody>
          <a:bodyPr rtlCol="0">
            <a:normAutofit/>
          </a:bodyPr>
          <a:lstStyle/>
          <a:p>
            <a:pPr marL="502920" indent="-34290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GB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 is Personal Data?</a:t>
            </a:r>
          </a:p>
          <a:p>
            <a:pPr marL="502920" indent="-34290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GB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02920" indent="-34290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GB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Are </a:t>
            </a:r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you a </a:t>
            </a:r>
            <a:r>
              <a:rPr lang="en-GB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Data </a:t>
            </a:r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</a:t>
            </a:r>
            <a:r>
              <a:rPr lang="en-GB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ontroller</a:t>
            </a:r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02920" indent="-342900" eaLnBrk="1" fontAlgn="auto" hangingPunct="1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fr-CA" sz="3600" b="1" dirty="0">
              <a:ln w="1905"/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02920" indent="-34290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Who is a </a:t>
            </a:r>
            <a:r>
              <a:rPr lang="en-GB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Data Processor</a:t>
            </a:r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182880" eaLnBrk="1" fontAlgn="auto" hangingPunct="1">
              <a:lnSpc>
                <a:spcPct val="150000"/>
              </a:lnSpc>
              <a:buClr>
                <a:schemeClr val="accent6">
                  <a:lumMod val="75000"/>
                </a:schemeClr>
              </a:buClr>
              <a:defRPr/>
            </a:pPr>
            <a:endParaRPr lang="fr-CA" sz="2800" b="1" dirty="0">
              <a:ln w="1905"/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indent="-182880" eaLnBrk="1" fontAlgn="auto" hangingPunct="1">
              <a:lnSpc>
                <a:spcPct val="150000"/>
              </a:lnSpc>
              <a:buClr>
                <a:schemeClr val="accent6">
                  <a:lumMod val="75000"/>
                </a:schemeClr>
              </a:buClr>
              <a:defRPr/>
            </a:pPr>
            <a:endParaRPr lang="fr-CA" sz="2800" b="1" dirty="0" smtClean="0">
              <a:ln w="1905"/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indent="-182880" eaLnBrk="1" fontAlgn="auto" hangingPunct="1">
              <a:lnSpc>
                <a:spcPct val="150000"/>
              </a:lnSpc>
              <a:buClr>
                <a:schemeClr val="accent6">
                  <a:lumMod val="75000"/>
                </a:schemeClr>
              </a:buClr>
              <a:defRPr/>
            </a:pPr>
            <a:endParaRPr lang="fr-CA" sz="2800" b="1" dirty="0" smtClean="0">
              <a:ln w="1905"/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fr-CA" sz="2800" b="1" dirty="0" smtClean="0">
              <a:ln w="1905"/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88620" indent="-342900">
              <a:buClr>
                <a:schemeClr val="accent6">
                  <a:lumMod val="75000"/>
                </a:schemeClr>
              </a:buClr>
              <a:defRPr/>
            </a:pPr>
            <a:endParaRPr lang="fr-CA" sz="2800" b="1" dirty="0" smtClean="0">
              <a:ln w="1905"/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86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AHFkz1Wny4DLE3ZEH9AS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AHFkz1Wny4DLE3ZEH9A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AHFkz1Wny4DLE3ZEH9AS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AHFkz1Wny4DLE3ZEH9AS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AHFkz1Wny4DLE3ZEH9A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AHFkz1Wny4DLE3ZEH9AS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AHFkz1Wny4DLE3ZEH9AS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AHFkz1Wny4DLE3ZEH9AS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AHFkz1Wny4DLE3ZEH9AS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AHFkz1Wny4DLE3ZEH9A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AHFkz1Wny4DLE3ZEH9A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AHFkz1Wny4DLE3ZEH9A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AHFkz1Wny4DLE3ZEH9AS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93FC4C48176D4BA39FB2B3A58FDD54" ma:contentTypeVersion="1" ma:contentTypeDescription="Create a new document." ma:contentTypeScope="" ma:versionID="7350b534a8aa33a7f4abf92fcd5ca32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01fac345008aa34b3a53f2166bf3c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2BAA3C-7FB5-4AF6-AB93-13D9910AFCB0}"/>
</file>

<file path=customXml/itemProps2.xml><?xml version="1.0" encoding="utf-8"?>
<ds:datastoreItem xmlns:ds="http://schemas.openxmlformats.org/officeDocument/2006/customXml" ds:itemID="{5A1BC59B-4FDE-4F63-BB95-F817500004D5}"/>
</file>

<file path=customXml/itemProps3.xml><?xml version="1.0" encoding="utf-8"?>
<ds:datastoreItem xmlns:ds="http://schemas.openxmlformats.org/officeDocument/2006/customXml" ds:itemID="{D2C1E556-65FF-4778-ADC8-9FB93C061364}"/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1017</Words>
  <Application>Microsoft Office PowerPoint</Application>
  <PresentationFormat>On-screen Show (4:3)</PresentationFormat>
  <Paragraphs>186</Paragraphs>
  <Slides>21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Austin</vt:lpstr>
      <vt:lpstr>Threats and Challenges to Data Protection and Privacy :- </vt:lpstr>
      <vt:lpstr>Today’s Agenda</vt:lpstr>
      <vt:lpstr>Introduction</vt:lpstr>
      <vt:lpstr>Tools for DPO</vt:lpstr>
      <vt:lpstr>Data Protection as a Human Rights Issue</vt:lpstr>
      <vt:lpstr>Some European Case Laws</vt:lpstr>
      <vt:lpstr>Vision &amp; Mission</vt:lpstr>
      <vt:lpstr>PowerPoint Presentation</vt:lpstr>
      <vt:lpstr>SOME DEFINITIONS</vt:lpstr>
      <vt:lpstr>PRINCIPLES OF THE DPA</vt:lpstr>
      <vt:lpstr>PowerPoint Presentation</vt:lpstr>
      <vt:lpstr>DECISIONS ON COMPLAINTS</vt:lpstr>
      <vt:lpstr>MANAGING DATA PROTECTION</vt:lpstr>
      <vt:lpstr>Offences and Penalties </vt:lpstr>
      <vt:lpstr>KEY CHALLENGES IN DATA PRIVACY</vt:lpstr>
      <vt:lpstr>ACCESSION TO CONVENTION 108</vt:lpstr>
      <vt:lpstr>ACCESSION TO CONVENTION 108</vt:lpstr>
      <vt:lpstr>DATA PROTECTION BILL</vt:lpstr>
      <vt:lpstr>DATA PROTECTION BILL</vt:lpstr>
      <vt:lpstr>Questions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2016-02-19T08:41:39Z</dcterms:created>
  <dcterms:modified xsi:type="dcterms:W3CDTF">2017-11-13T05:32:32Z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0x0101002493FC4C48176D4BA39FB2B3A58FDD54</vt:lpwstr>
  </property>
</Properties>
</file>